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1"/>
  </p:notesMasterIdLst>
  <p:sldIdLst>
    <p:sldId id="295" r:id="rId2"/>
    <p:sldId id="283" r:id="rId3"/>
    <p:sldId id="287" r:id="rId4"/>
    <p:sldId id="284" r:id="rId5"/>
    <p:sldId id="289" r:id="rId6"/>
    <p:sldId id="290" r:id="rId7"/>
    <p:sldId id="293" r:id="rId8"/>
    <p:sldId id="294" r:id="rId9"/>
    <p:sldId id="296" r:id="rId10"/>
  </p:sldIdLst>
  <p:sldSz cx="12195175" cy="6859588"/>
  <p:notesSz cx="6858000" cy="9144000"/>
  <p:defaultTextStyle>
    <a:defPPr>
      <a:defRPr lang="zh-CN"/>
    </a:defPPr>
    <a:lvl1pPr marL="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0" userDrawn="1">
          <p15:clr>
            <a:srgbClr val="A4A3A4"/>
          </p15:clr>
        </p15:guide>
        <p15:guide id="2" orient="horz" pos="104">
          <p15:clr>
            <a:srgbClr val="A4A3A4"/>
          </p15:clr>
        </p15:guide>
        <p15:guide id="3" orient="horz" pos="3976">
          <p15:clr>
            <a:srgbClr val="A4A3A4"/>
          </p15:clr>
        </p15:guide>
        <p15:guide id="4" orient="horz" pos="952">
          <p15:clr>
            <a:srgbClr val="A4A3A4"/>
          </p15:clr>
        </p15:guide>
        <p15:guide id="5" pos="367">
          <p15:clr>
            <a:srgbClr val="A4A3A4"/>
          </p15:clr>
        </p15:guide>
        <p15:guide id="6" pos="7335">
          <p15:clr>
            <a:srgbClr val="A4A3A4"/>
          </p15:clr>
        </p15:guide>
        <p15:guide id="7" pos="258">
          <p15:clr>
            <a:srgbClr val="A4A3A4"/>
          </p15:clr>
        </p15:guide>
        <p15:guide id="8" pos="7424">
          <p15:clr>
            <a:srgbClr val="A4A3A4"/>
          </p15:clr>
        </p15:guide>
        <p15:guide id="9" pos="34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E3E"/>
    <a:srgbClr val="595959"/>
    <a:srgbClr val="575757"/>
    <a:srgbClr val="535353"/>
    <a:srgbClr val="A6A6A6"/>
    <a:srgbClr val="4E6C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718" autoAdjust="0"/>
  </p:normalViewPr>
  <p:slideViewPr>
    <p:cSldViewPr snapToObjects="1">
      <p:cViewPr varScale="1">
        <p:scale>
          <a:sx n="112" d="100"/>
          <a:sy n="112" d="100"/>
        </p:scale>
        <p:origin x="528" y="114"/>
      </p:cViewPr>
      <p:guideLst>
        <p:guide orient="horz" pos="800"/>
        <p:guide orient="horz" pos="104"/>
        <p:guide orient="horz" pos="3976"/>
        <p:guide orient="horz" pos="952"/>
        <p:guide pos="367"/>
        <p:guide pos="7335"/>
        <p:guide pos="258"/>
        <p:guide pos="7424"/>
        <p:guide pos="3433"/>
      </p:guideLst>
    </p:cSldViewPr>
  </p:slideViewPr>
  <p:outlineViewPr>
    <p:cViewPr>
      <p:scale>
        <a:sx n="33" d="100"/>
        <a:sy n="33" d="100"/>
      </p:scale>
      <p:origin x="0" y="1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EC63B-5571-426E-B7BF-7BE966B7C7F7}" type="datetimeFigureOut">
              <a:rPr lang="zh-CN" altLang="en-US" smtClean="0"/>
              <a:pPr/>
              <a:t>2022/5/10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88C39-337E-4F47-8B0B-E43778AB83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409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26F3-4732-B74B-9C70-D0992466E499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04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212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探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82975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2AF307D-40F4-EC4C-9108-79E948007529}"/>
              </a:ext>
            </a:extLst>
          </p:cNvPr>
          <p:cNvSpPr txBox="1"/>
          <p:nvPr userDrawn="1"/>
        </p:nvSpPr>
        <p:spPr>
          <a:xfrm>
            <a:off x="607407" y="1402389"/>
            <a:ext cx="3920523" cy="854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87"/>
            <a:r>
              <a:rPr lang="en-US" sz="4940" dirty="0">
                <a:solidFill>
                  <a:srgbClr val="1D1D1A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12573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63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55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8" r:id="rId2"/>
    <p:sldLayoutId id="2147483716" r:id="rId3"/>
    <p:sldLayoutId id="2147483717" r:id="rId4"/>
  </p:sldLayoutIdLst>
  <p:timing>
    <p:tnLst>
      <p:par>
        <p:cTn id="1" dur="indefinite" restart="never" nodeType="tmRoot"/>
      </p:par>
    </p:tnLst>
  </p:timing>
  <p:txStyles>
    <p:titleStyle>
      <a:lvl1pPr algn="ctr" defTabSz="121944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408955" y="2421682"/>
            <a:ext cx="11066139" cy="2016224"/>
          </a:xfrm>
          <a:prstGeom prst="rect">
            <a:avLst/>
          </a:prstGeom>
        </p:spPr>
        <p:txBody>
          <a:bodyPr lIns="68553" tIns="34276" rIns="68553" bIns="34276">
            <a:noAutofit/>
          </a:bodyPr>
          <a:lstStyle>
            <a:lvl1pPr algn="l">
              <a:defRPr sz="5600" b="0" baseline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  <a:cs typeface="Arial" pitchFamily="34" charset="0"/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altLang="zh-CN" sz="4000" b="1" dirty="0" smtClean="0">
                <a:solidFill>
                  <a:srgbClr val="3E3E3E"/>
                </a:solidFill>
                <a:latin typeface="微软雅黑"/>
                <a:ea typeface="微软雅黑"/>
              </a:rPr>
              <a:t>XX</a:t>
            </a:r>
            <a:r>
              <a:rPr lang="zh-CN" altLang="en-US" sz="4000" b="1" dirty="0" smtClean="0">
                <a:solidFill>
                  <a:srgbClr val="3E3E3E"/>
                </a:solidFill>
                <a:latin typeface="微软雅黑"/>
                <a:ea typeface="微软雅黑"/>
              </a:rPr>
              <a:t>公司</a:t>
            </a:r>
            <a:endParaRPr lang="en-US" altLang="zh-CN" sz="4000" b="1" dirty="0" smtClean="0">
              <a:solidFill>
                <a:srgbClr val="3E3E3E"/>
              </a:solidFill>
              <a:latin typeface="微软雅黑"/>
              <a:ea typeface="微软雅黑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altLang="zh-CN" sz="4000" b="1" dirty="0" smtClean="0">
                <a:solidFill>
                  <a:srgbClr val="3E3E3E"/>
                </a:solidFill>
                <a:latin typeface="微软雅黑"/>
                <a:ea typeface="微软雅黑"/>
              </a:rPr>
              <a:t>XX </a:t>
            </a:r>
            <a:r>
              <a:rPr lang="zh-CN" altLang="en-US" sz="4000" b="1" dirty="0" smtClean="0">
                <a:solidFill>
                  <a:srgbClr val="3E3E3E"/>
                </a:solidFill>
                <a:latin typeface="微软雅黑"/>
                <a:ea typeface="微软雅黑"/>
              </a:rPr>
              <a:t>产品解决方案主打胶片</a:t>
            </a:r>
            <a:endParaRPr lang="en-US" altLang="zh-CN" sz="4000" b="1" dirty="0">
              <a:solidFill>
                <a:srgbClr val="3E3E3E"/>
              </a:solidFill>
              <a:latin typeface="微软雅黑"/>
              <a:ea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49915" y="5974451"/>
            <a:ext cx="2825582" cy="58477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  <a:cs typeface="+mj-cs"/>
              </a:rPr>
              <a:t>XX</a:t>
            </a:r>
            <a:r>
              <a:rPr lang="zh-CN" altLang="zh-CN" sz="3200" dirty="0" smtClean="0">
                <a:latin typeface="微软雅黑" pitchFamily="34" charset="-122"/>
                <a:ea typeface="微软雅黑" pitchFamily="34" charset="-122"/>
                <a:cs typeface="+mj-cs"/>
              </a:rPr>
              <a:t>公司</a:t>
            </a:r>
            <a:r>
              <a:rPr lang="en-US" altLang="zh-CN" sz="3200" smtClean="0">
                <a:latin typeface="微软雅黑" pitchFamily="34" charset="-122"/>
                <a:ea typeface="微软雅黑" pitchFamily="34" charset="-122"/>
                <a:cs typeface="+mj-cs"/>
              </a:rPr>
              <a:t> LOGO</a:t>
            </a:r>
            <a:endParaRPr lang="zh-CN" altLang="en-US" sz="3200" dirty="0" smtClean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887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273051" y="1413571"/>
            <a:ext cx="9468429" cy="43924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1" tIns="60966" rIns="121931" bIns="60966" rtlCol="0" anchor="ctr"/>
          <a:lstStyle/>
          <a:p>
            <a:r>
              <a:rPr lang="en-US" altLang="zh-CN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、整体逻辑：政策、背景、趋势、需求挑战、产品介绍、方案优势、成功案例。大纲中缺少的部分，可以随意补充。</a:t>
            </a:r>
            <a:endParaRPr lang="en-US" altLang="zh-CN" sz="21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、每页标题和内容都可以按照</a:t>
            </a:r>
            <a:r>
              <a:rPr lang="en-US" altLang="zh-CN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合作伙伴的内容和逻辑进行调整。</a:t>
            </a:r>
            <a:endParaRPr lang="en-US" altLang="zh-CN" sz="21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、有问题随时沟通。</a:t>
            </a:r>
            <a:endParaRPr lang="en-US" altLang="zh-CN" sz="21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17591" y="452775"/>
            <a:ext cx="11160000" cy="528747"/>
          </a:xfrm>
          <a:prstGeom prst="rect">
            <a:avLst/>
          </a:prstGeom>
        </p:spPr>
        <p:txBody>
          <a:bodyPr lIns="91413" tIns="45705" rIns="91413" bIns="45705">
            <a:no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  <a:cs typeface="+mj-cs"/>
              </a:rPr>
              <a:t>解决方案材料编写说明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>
          <a:xfrm>
            <a:off x="913014" y="1154755"/>
            <a:ext cx="9993315" cy="77905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目录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gray">
          <a:xfrm>
            <a:off x="2936529" y="4166804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gray">
          <a:xfrm>
            <a:off x="3709665" y="4166804"/>
            <a:ext cx="5246153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24" tIns="45664" rIns="91324" bIns="45664" anchor="ctr"/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成功案例</a:t>
            </a:r>
          </a:p>
        </p:txBody>
      </p:sp>
      <p:sp>
        <p:nvSpPr>
          <p:cNvPr id="5" name="Freeform 11"/>
          <p:cNvSpPr>
            <a:spLocks/>
          </p:cNvSpPr>
          <p:nvPr/>
        </p:nvSpPr>
        <p:spPr bwMode="gray">
          <a:xfrm>
            <a:off x="3709666" y="2421682"/>
            <a:ext cx="5260843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rgbClr val="C00000"/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0856" tIns="45448" rIns="90856" bIns="45448" anchor="ctr"/>
          <a:lstStyle/>
          <a:p>
            <a:pPr lvl="0">
              <a:defRPr/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领域建设背景和趋势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gray">
          <a:xfrm>
            <a:off x="2936529" y="2421682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rgbClr val="C00000"/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0856" tIns="45448" rIns="90856" bIns="45448" anchor="ctr"/>
          <a:lstStyle/>
          <a:p>
            <a:pPr algn="ctr">
              <a:defRPr/>
            </a:pP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gray">
          <a:xfrm>
            <a:off x="2936529" y="3294243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pPr algn="ctr">
              <a:defRPr/>
            </a:pP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gray">
          <a:xfrm>
            <a:off x="3709666" y="3294243"/>
            <a:ext cx="5275535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24" tIns="45664" rIns="91324" bIns="45664" anchor="ctr"/>
          <a:lstStyle/>
          <a:p>
            <a:pPr lvl="0">
              <a:defRPr/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解决方案介绍</a:t>
            </a: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1"/>
          <p:cNvSpPr txBox="1">
            <a:spLocks/>
          </p:cNvSpPr>
          <p:nvPr/>
        </p:nvSpPr>
        <p:spPr>
          <a:xfrm>
            <a:off x="425048" y="477466"/>
            <a:ext cx="10137035" cy="5269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  <a:cs typeface="+mj-cs"/>
              </a:rPr>
              <a:t>标题</a:t>
            </a:r>
            <a:endParaRPr lang="zh-CN" altLang="en-US" sz="2800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>
          <a:xfrm>
            <a:off x="913014" y="1154755"/>
            <a:ext cx="9993315" cy="77905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目录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gray">
          <a:xfrm>
            <a:off x="2936529" y="4166804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gray">
          <a:xfrm>
            <a:off x="3709665" y="4166804"/>
            <a:ext cx="5246153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24" tIns="45664" rIns="91324" bIns="45664" anchor="ctr"/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成功案例</a:t>
            </a:r>
          </a:p>
        </p:txBody>
      </p:sp>
      <p:sp>
        <p:nvSpPr>
          <p:cNvPr id="13" name="Freeform 11"/>
          <p:cNvSpPr>
            <a:spLocks/>
          </p:cNvSpPr>
          <p:nvPr/>
        </p:nvSpPr>
        <p:spPr bwMode="gray">
          <a:xfrm>
            <a:off x="3709666" y="2421682"/>
            <a:ext cx="5260843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领域建设背景和趋势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gray">
          <a:xfrm>
            <a:off x="2936529" y="2421682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gray">
          <a:xfrm>
            <a:off x="2936529" y="3294243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rgbClr val="C00000"/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0856" tIns="45448" rIns="90856" bIns="45448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gray">
          <a:xfrm>
            <a:off x="3709666" y="3294243"/>
            <a:ext cx="5275535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rgbClr val="C00000"/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0856" tIns="45448" rIns="90856" bIns="45448" anchor="ctr"/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解决方案介绍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1"/>
          <p:cNvSpPr txBox="1">
            <a:spLocks/>
          </p:cNvSpPr>
          <p:nvPr/>
        </p:nvSpPr>
        <p:spPr>
          <a:xfrm>
            <a:off x="425048" y="477466"/>
            <a:ext cx="10137035" cy="5269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  <a:cs typeface="+mj-cs"/>
              </a:rPr>
              <a:t>标题</a:t>
            </a:r>
            <a:endParaRPr lang="zh-CN" altLang="en-US" sz="2800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>
          <a:xfrm>
            <a:off x="913014" y="1154755"/>
            <a:ext cx="9993315" cy="77905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目录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gray">
          <a:xfrm>
            <a:off x="2936529" y="4166804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rgbClr val="C00000"/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0856" tIns="45448" rIns="90856" bIns="45448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gray">
          <a:xfrm>
            <a:off x="3709665" y="4166804"/>
            <a:ext cx="5246153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rgbClr val="C00000"/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0856" tIns="45448" rIns="90856" bIns="45448" anchor="ctr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成功案例</a:t>
            </a:r>
          </a:p>
        </p:txBody>
      </p:sp>
      <p:sp>
        <p:nvSpPr>
          <p:cNvPr id="13" name="Freeform 11"/>
          <p:cNvSpPr>
            <a:spLocks/>
          </p:cNvSpPr>
          <p:nvPr/>
        </p:nvSpPr>
        <p:spPr bwMode="gray">
          <a:xfrm>
            <a:off x="3709666" y="2421682"/>
            <a:ext cx="5260843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领域建设背景和趋势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gray">
          <a:xfrm>
            <a:off x="2936529" y="2421682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gray">
          <a:xfrm>
            <a:off x="2936529" y="3294243"/>
            <a:ext cx="656212" cy="612000"/>
          </a:xfrm>
          <a:custGeom>
            <a:avLst/>
            <a:gdLst>
              <a:gd name="T0" fmla="*/ 372 w 372"/>
              <a:gd name="T1" fmla="*/ 1 h 358"/>
              <a:gd name="T2" fmla="*/ 372 w 372"/>
              <a:gd name="T3" fmla="*/ 358 h 358"/>
              <a:gd name="T4" fmla="*/ 165 w 372"/>
              <a:gd name="T5" fmla="*/ 357 h 358"/>
              <a:gd name="T6" fmla="*/ 0 w 372"/>
              <a:gd name="T7" fmla="*/ 181 h 358"/>
              <a:gd name="T8" fmla="*/ 164 w 372"/>
              <a:gd name="T9" fmla="*/ 1 h 358"/>
              <a:gd name="T10" fmla="*/ 372 w 372"/>
              <a:gd name="T11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2" h="358">
                <a:moveTo>
                  <a:pt x="372" y="1"/>
                </a:moveTo>
                <a:cubicBezTo>
                  <a:pt x="372" y="179"/>
                  <a:pt x="372" y="358"/>
                  <a:pt x="372" y="358"/>
                </a:cubicBezTo>
                <a:lnTo>
                  <a:pt x="165" y="357"/>
                </a:lnTo>
                <a:cubicBezTo>
                  <a:pt x="137" y="357"/>
                  <a:pt x="0" y="316"/>
                  <a:pt x="0" y="181"/>
                </a:cubicBezTo>
                <a:cubicBezTo>
                  <a:pt x="0" y="46"/>
                  <a:pt x="126" y="0"/>
                  <a:pt x="164" y="1"/>
                </a:cubicBezTo>
                <a:lnTo>
                  <a:pt x="3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gray">
          <a:xfrm>
            <a:off x="3709666" y="3294243"/>
            <a:ext cx="5275535" cy="612000"/>
          </a:xfrm>
          <a:custGeom>
            <a:avLst/>
            <a:gdLst>
              <a:gd name="T0" fmla="*/ 0 w 2856"/>
              <a:gd name="T1" fmla="*/ 5 h 358"/>
              <a:gd name="T2" fmla="*/ 0 w 2856"/>
              <a:gd name="T3" fmla="*/ 357 h 358"/>
              <a:gd name="T4" fmla="*/ 2667 w 2856"/>
              <a:gd name="T5" fmla="*/ 357 h 358"/>
              <a:gd name="T6" fmla="*/ 2854 w 2856"/>
              <a:gd name="T7" fmla="*/ 182 h 358"/>
              <a:gd name="T8" fmla="*/ 2667 w 2856"/>
              <a:gd name="T9" fmla="*/ 0 h 358"/>
              <a:gd name="T10" fmla="*/ 0 w 2856"/>
              <a:gd name="T11" fmla="*/ 5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 wrap="none" lIns="91339" tIns="45672" rIns="91339" bIns="45672" anchor="ctr"/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解决方案介绍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1"/>
          <p:cNvSpPr txBox="1">
            <a:spLocks/>
          </p:cNvSpPr>
          <p:nvPr/>
        </p:nvSpPr>
        <p:spPr>
          <a:xfrm>
            <a:off x="425048" y="477466"/>
            <a:ext cx="10137035" cy="5269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  <a:cs typeface="+mj-cs"/>
              </a:rPr>
              <a:t>标题</a:t>
            </a:r>
            <a:endParaRPr lang="zh-CN" altLang="en-US" sz="2800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914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封面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12224</TotalTime>
  <Words>128</Words>
  <Application>Microsoft Office PowerPoint</Application>
  <PresentationFormat>自定义</PresentationFormat>
  <Paragraphs>34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封面01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Zhouchuan (Luc)</dc:creator>
  <cp:lastModifiedBy>zhonghaipeng (A)</cp:lastModifiedBy>
  <cp:revision>196</cp:revision>
  <dcterms:created xsi:type="dcterms:W3CDTF">2014-09-24T01:01:53Z</dcterms:created>
  <dcterms:modified xsi:type="dcterms:W3CDTF">2022-05-10T12:36:24Z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(4)pP0Q0LvqYxR9QUBn3n+6N2WQTuH8NZfFN9R/NGJlnGeFRbzGJe/kXIs7kCY339nONryp0J9n
MziAOEARdMXO53ZPpV/sgZdqwfd6WkmxKpfwPUdcg9rGpQ/1z2GO+fL+PYX/NLZ+KeaGsKOi
w9jEUTYIbTAHgR2r/D5mK7wCZdYJTF3AGlWKGOgmgPxYsalExmkEjsLuLc1zxSc3Qb7Pf5OG
Wu//LA/KcF3Qo170/h</vt:lpwstr>
  </property>
  <property fmtid="{D5CDD505-2E9C-101B-9397-08002B2CF9AE}" pid="3" name="_new_ms_pID_725431">
    <vt:lpwstr>F+lLhfiRdIUG+iLYBqms2iVXbN5ZOf1j+pRH5IvIVWGvhV0pNMWubS
x9O7ukNiYht/Y8YnlBhACHUWXIeeOM0LrgaIkteYH2532kzW2917e7fq7zT+NFnSDnOozG6H
qoxu3eGwG9G7FNWYe9TFokfOOYf2MCJK9qRmBkv5ug0DERyJM+DZx6Wn1bdLLOG6VeFZZT78
D3p1yG+fxs8SKoCJPGzu7gwtFtI8JDFMGHnl</vt:lpwstr>
  </property>
  <property fmtid="{D5CDD505-2E9C-101B-9397-08002B2CF9AE}" pid="4" name="_new_ms_pID_725432">
    <vt:lpwstr>U6+S44+gW0kWQyOzY+80nD83LlZUYXbxPxUF
0keNmyxvk+/rzBUkI+8Uv279UgQ6pBoFGJ49zijKomPRIDTWDAeL8Yz+C68tu0aAtJjAa8Vf
XUhYVk3NkjbGNZ5f3dftO5XdptC9LgPLfX3bi2ivsqErK7zbXr8jpWUdiLFH0YOPc2VCQbLd
R7jh7Fw9KunaJ43+COSi0vPU0RIr9OJHNdwhAFLDahm3TCtSbWV9FD</vt:lpwstr>
  </property>
  <property fmtid="{D5CDD505-2E9C-101B-9397-08002B2CF9AE}" pid="5" name="_new_ms_pID_725433">
    <vt:lpwstr>3K35HxI7JFA5hkFiCZ
JnBvZw==</vt:lpwstr>
  </property>
  <property fmtid="{D5CDD505-2E9C-101B-9397-08002B2CF9AE}" pid="6" name="_2015_ms_pID_725343">
    <vt:lpwstr>(3)Nkj2hx+/TVaSeqiXWmGqJUPoC8zIIFRyz1Vk8Wjj+Ddp5/Xj/UOA+eBVSOmRmSp9alPxHXsS
JxLKpbTfqWEC0s2xCSMj+gmc1LvkUGf1eAy3NlqyX5Vyc8KfOp5mq5Ebqko/AdnPMLyZPhJz
Hf7mkWI7PjV+kLd0PiHQIwiQxymwC7aEUARZWtWO+pSMHGZV/Pi47wS7Brrul+RpbZCi1tdU
X2xuG7WFY3BX3JDUEI</vt:lpwstr>
  </property>
  <property fmtid="{D5CDD505-2E9C-101B-9397-08002B2CF9AE}" pid="7" name="_2015_ms_pID_7253431">
    <vt:lpwstr>Wv/6AlXHQf34E5t0if+r/XEVmw37+dSf0d1KpqxaKOIWc8pn54y63K
yCTkUt79xlLTcWCzcM/TE3IWAbuR3oqKDv6A18eQJEA3Kj1NJfyO4IWkVFqnUJdLcR3Gi303
zwEXM3iAYUrhjbrUE6p9jK+FtCiZrmseEvRegAxEMQBfFwGlJyJeG1lo17mV202fN0yoUBFa
gRSO70VFbb5no8R4tayJooEZZbEkU1FohMpq</vt:lpwstr>
  </property>
  <property fmtid="{D5CDD505-2E9C-101B-9397-08002B2CF9AE}" pid="8" name="_2015_ms_pID_7253432">
    <vt:lpwstr>mNGf+OwxIoCDdNj6uS+xtgHBpj8JcHIqLb2c
aHxDsj2+NrQU2oGHpSyRTryh8isTsQ==</vt:lpwstr>
  </property>
  <property fmtid="{D5CDD505-2E9C-101B-9397-08002B2CF9AE}" pid="9" name="_readonly">
    <vt:lpwstr/>
  </property>
  <property fmtid="{D5CDD505-2E9C-101B-9397-08002B2CF9AE}" pid="10" name="_change">
    <vt:lpwstr/>
  </property>
  <property fmtid="{D5CDD505-2E9C-101B-9397-08002B2CF9AE}" pid="11" name="_full-control">
    <vt:lpwstr/>
  </property>
  <property fmtid="{D5CDD505-2E9C-101B-9397-08002B2CF9AE}" pid="12" name="sflag">
    <vt:lpwstr>1597113975</vt:lpwstr>
  </property>
</Properties>
</file>