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6"/>
    <p:sldMasterId id="2147483921" r:id="rId7"/>
    <p:sldMasterId id="2147483938" r:id="rId8"/>
    <p:sldMasterId id="2147483944" r:id="rId9"/>
    <p:sldMasterId id="2147483955" r:id="rId10"/>
    <p:sldMasterId id="2147483972" r:id="rId11"/>
    <p:sldMasterId id="2147483989" r:id="rId12"/>
    <p:sldMasterId id="2147484006" r:id="rId13"/>
    <p:sldMasterId id="2147484023" r:id="rId14"/>
  </p:sldMasterIdLst>
  <p:notesMasterIdLst>
    <p:notesMasterId r:id="rId118"/>
  </p:notesMasterIdLst>
  <p:handoutMasterIdLst>
    <p:handoutMasterId r:id="rId119"/>
  </p:handoutMasterIdLst>
  <p:sldIdLst>
    <p:sldId id="1608" r:id="rId15"/>
    <p:sldId id="1465" r:id="rId16"/>
    <p:sldId id="1434" r:id="rId17"/>
    <p:sldId id="1435" r:id="rId18"/>
    <p:sldId id="1390" r:id="rId19"/>
    <p:sldId id="1387" r:id="rId20"/>
    <p:sldId id="1430" r:id="rId21"/>
    <p:sldId id="1393" r:id="rId22"/>
    <p:sldId id="1438" r:id="rId23"/>
    <p:sldId id="1458" r:id="rId24"/>
    <p:sldId id="1444" r:id="rId25"/>
    <p:sldId id="1457" r:id="rId26"/>
    <p:sldId id="1450" r:id="rId27"/>
    <p:sldId id="1443" r:id="rId28"/>
    <p:sldId id="1418" r:id="rId29"/>
    <p:sldId id="1454" r:id="rId30"/>
    <p:sldId id="1445" r:id="rId31"/>
    <p:sldId id="1459" r:id="rId32"/>
    <p:sldId id="1446" r:id="rId33"/>
    <p:sldId id="1466" r:id="rId34"/>
    <p:sldId id="1468" r:id="rId35"/>
    <p:sldId id="1469" r:id="rId36"/>
    <p:sldId id="1470" r:id="rId37"/>
    <p:sldId id="1471" r:id="rId38"/>
    <p:sldId id="1472" r:id="rId39"/>
    <p:sldId id="1473" r:id="rId40"/>
    <p:sldId id="1474" r:id="rId41"/>
    <p:sldId id="1475" r:id="rId42"/>
    <p:sldId id="1476" r:id="rId43"/>
    <p:sldId id="1477" r:id="rId44"/>
    <p:sldId id="1478" r:id="rId45"/>
    <p:sldId id="1607" r:id="rId46"/>
    <p:sldId id="1480" r:id="rId47"/>
    <p:sldId id="1481" r:id="rId48"/>
    <p:sldId id="1482" r:id="rId49"/>
    <p:sldId id="1483" r:id="rId50"/>
    <p:sldId id="1484" r:id="rId51"/>
    <p:sldId id="1485" r:id="rId52"/>
    <p:sldId id="1486" r:id="rId53"/>
    <p:sldId id="1487" r:id="rId54"/>
    <p:sldId id="1549" r:id="rId55"/>
    <p:sldId id="1572" r:id="rId56"/>
    <p:sldId id="1573" r:id="rId57"/>
    <p:sldId id="1574" r:id="rId58"/>
    <p:sldId id="1606" r:id="rId59"/>
    <p:sldId id="1558" r:id="rId60"/>
    <p:sldId id="1559" r:id="rId61"/>
    <p:sldId id="1603" r:id="rId62"/>
    <p:sldId id="1561" r:id="rId63"/>
    <p:sldId id="1562" r:id="rId64"/>
    <p:sldId id="1563" r:id="rId65"/>
    <p:sldId id="1604" r:id="rId66"/>
    <p:sldId id="1605" r:id="rId67"/>
    <p:sldId id="1575" r:id="rId68"/>
    <p:sldId id="1566" r:id="rId69"/>
    <p:sldId id="1567" r:id="rId70"/>
    <p:sldId id="1568" r:id="rId71"/>
    <p:sldId id="1569" r:id="rId72"/>
    <p:sldId id="1570" r:id="rId73"/>
    <p:sldId id="1577" r:id="rId74"/>
    <p:sldId id="1550" r:id="rId75"/>
    <p:sldId id="1580" r:id="rId76"/>
    <p:sldId id="1581" r:id="rId77"/>
    <p:sldId id="1582" r:id="rId78"/>
    <p:sldId id="1583" r:id="rId79"/>
    <p:sldId id="1584" r:id="rId80"/>
    <p:sldId id="1585" r:id="rId81"/>
    <p:sldId id="1586" r:id="rId82"/>
    <p:sldId id="1587" r:id="rId83"/>
    <p:sldId id="1588" r:id="rId84"/>
    <p:sldId id="1589" r:id="rId85"/>
    <p:sldId id="1590" r:id="rId86"/>
    <p:sldId id="1591" r:id="rId87"/>
    <p:sldId id="1592" r:id="rId88"/>
    <p:sldId id="1593" r:id="rId89"/>
    <p:sldId id="1594" r:id="rId90"/>
    <p:sldId id="1595" r:id="rId91"/>
    <p:sldId id="1597" r:id="rId92"/>
    <p:sldId id="1598" r:id="rId93"/>
    <p:sldId id="1551" r:id="rId94"/>
    <p:sldId id="1533" r:id="rId95"/>
    <p:sldId id="1534" r:id="rId96"/>
    <p:sldId id="1535" r:id="rId97"/>
    <p:sldId id="1536" r:id="rId98"/>
    <p:sldId id="1537" r:id="rId99"/>
    <p:sldId id="1538" r:id="rId100"/>
    <p:sldId id="1539" r:id="rId101"/>
    <p:sldId id="1599" r:id="rId102"/>
    <p:sldId id="1600" r:id="rId103"/>
    <p:sldId id="1601" r:id="rId104"/>
    <p:sldId id="1602" r:id="rId105"/>
    <p:sldId id="1540" r:id="rId106"/>
    <p:sldId id="1541" r:id="rId107"/>
    <p:sldId id="1542" r:id="rId108"/>
    <p:sldId id="1543" r:id="rId109"/>
    <p:sldId id="1544" r:id="rId110"/>
    <p:sldId id="1545" r:id="rId111"/>
    <p:sldId id="1546" r:id="rId112"/>
    <p:sldId id="1547" r:id="rId113"/>
    <p:sldId id="1609" r:id="rId114"/>
    <p:sldId id="1489" r:id="rId115"/>
    <p:sldId id="1490" r:id="rId116"/>
    <p:sldId id="1491" r:id="rId117"/>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guide id="4" orient="horz" pos="3974">
          <p15:clr>
            <a:srgbClr val="A4A3A4"/>
          </p15:clr>
        </p15:guide>
        <p15:guide id="5" orient="horz" pos="799">
          <p15:clr>
            <a:srgbClr val="A4A3A4"/>
          </p15:clr>
        </p15:guide>
        <p15:guide id="6" orient="horz" pos="572">
          <p15:clr>
            <a:srgbClr val="A4A3A4"/>
          </p15:clr>
        </p15:guide>
        <p15:guide id="7" pos="347">
          <p15:clr>
            <a:srgbClr val="A4A3A4"/>
          </p15:clr>
        </p15:guide>
        <p15:guide id="8" pos="7333">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0000FF"/>
    <a:srgbClr val="4BB2FF"/>
    <a:srgbClr val="59C8D5"/>
    <a:srgbClr val="FF5F00"/>
    <a:srgbClr val="C7000B"/>
    <a:srgbClr val="FFDF4F"/>
    <a:srgbClr val="00B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010" autoAdjust="0"/>
  </p:normalViewPr>
  <p:slideViewPr>
    <p:cSldViewPr showGuides="1">
      <p:cViewPr varScale="1">
        <p:scale>
          <a:sx n="100" d="100"/>
          <a:sy n="100" d="100"/>
        </p:scale>
        <p:origin x="576" y="90"/>
      </p:cViewPr>
      <p:guideLst>
        <p:guide pos="3840"/>
        <p:guide orient="horz" pos="2160"/>
        <p:guide orient="horz" pos="3974"/>
        <p:guide orient="horz" pos="799"/>
        <p:guide orient="horz" pos="572"/>
        <p:guide pos="347"/>
        <p:guide pos="7333"/>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8" d="100"/>
          <a:sy n="48" d="100"/>
        </p:scale>
        <p:origin x="2898" y="60"/>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6.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notesMaster" Target="notesMasters/notesMaster1.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7.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tableStyles" Target="tableStyles.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customXml" Target="../customXml/item1.xml"/><Relationship Id="rId6" Type="http://schemas.openxmlformats.org/officeDocument/2006/relationships/slideMaster" Target="slideMasters/slideMaster1.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handoutMaster" Target="handoutMasters/handoutMaster1.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Master" Target="slideMasters/slideMaster8.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commentAuthors" Target="commentAuthors.xml"/><Relationship Id="rId7" Type="http://schemas.openxmlformats.org/officeDocument/2006/relationships/slideMaster" Target="slideMasters/slideMaster2.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9.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3.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0" Type="http://schemas.openxmlformats.org/officeDocument/2006/relationships/slideMaster" Target="slideMasters/slideMaster5.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cc.gnu.org/onlinedocs/gcc/Target-Builtins.html#Target-Builtin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intel.cn/content/www/cn/zh/architecture-and-technology/64-ia-32-architectures-software-developer-vol-2a-manual.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eveloper.arm.com/docs/100076/0100"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github.com/kunpengcompute/AvxToNeon" TargetMode="External"/><Relationship Id="rId7" Type="http://schemas.openxmlformats.org/officeDocument/2006/relationships/hyperlink" Target="https://developer.arm.com/architectures/instruction-sets/simd-isas/neon/intrinsics?search=vshrq_n_u32"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software.intel.com/sites/landingpage/IntrinsicsGuide/" TargetMode="External"/><Relationship Id="rId5" Type="http://schemas.openxmlformats.org/officeDocument/2006/relationships/hyperlink" Target="https://docs.ceph.com/docs/master/radosgw/compression/" TargetMode="External"/><Relationship Id="rId4" Type="http://schemas.openxmlformats.org/officeDocument/2006/relationships/hyperlink" Target="https://github.com/DLTcollab/sse2neon/blob/master/sse2neon.h"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mvnrepository.com/"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幻灯片图像占位符 8"/>
          <p:cNvSpPr>
            <a:spLocks noGrp="1" noRot="1" noChangeAspect="1"/>
          </p:cNvSpPr>
          <p:nvPr>
            <p:ph type="sldImg"/>
          </p:nvPr>
        </p:nvSpPr>
        <p:spPr>
          <a:xfrm>
            <a:off x="584200" y="765175"/>
            <a:ext cx="5930900" cy="3336925"/>
          </a:xfrm>
        </p:spPr>
      </p:sp>
      <p:sp>
        <p:nvSpPr>
          <p:cNvPr id="10" name="备注占位符 9"/>
          <p:cNvSpPr>
            <a:spLocks noGrp="1"/>
          </p:cNvSpPr>
          <p:nvPr>
            <p:ph type="body" sz="quarter" idx="10"/>
          </p:nvPr>
        </p:nvSpPr>
        <p:spPr/>
        <p:txBody>
          <a:bodyPr/>
          <a:lstStyle/>
          <a:p>
            <a:endParaRPr lang="zh-CN" altLang="en-US" dirty="0"/>
          </a:p>
        </p:txBody>
      </p:sp>
      <p:sp>
        <p:nvSpPr>
          <p:cNvPr id="11" name="备注占位符 10"/>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214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良好的开端是成功的一半，首先我们得做好迁移的准备工作。收集软件栈信息是后续迁移计划和策略制定的输入，软件栈信息包括当前使用的硬件信息，如芯片，服务器信号，用来申请对标的鲲鹏服务器。</a:t>
            </a:r>
            <a:endParaRPr lang="en-US" altLang="zh-CN" dirty="0" smtClean="0"/>
          </a:p>
          <a:p>
            <a:r>
              <a:rPr lang="zh-CN" altLang="en-US" dirty="0" smtClean="0"/>
              <a:t>软件信息包含，如</a:t>
            </a:r>
            <a:r>
              <a:rPr lang="en-US" altLang="zh-CN" dirty="0" smtClean="0"/>
              <a:t>OS</a:t>
            </a:r>
            <a:r>
              <a:rPr lang="zh-CN" altLang="en-US" dirty="0" smtClean="0"/>
              <a:t>，中间件，自研软件，开源软件，商用软件等。</a:t>
            </a:r>
            <a:endParaRPr lang="en-US" altLang="zh-CN" dirty="0" smtClean="0"/>
          </a:p>
          <a:p>
            <a:endParaRPr lang="en-US" altLang="zh-CN" dirty="0" smtClean="0"/>
          </a:p>
          <a:p>
            <a:r>
              <a:rPr lang="zh-CN" altLang="en-US" dirty="0" smtClean="0"/>
              <a:t>您还可以通过我们的</a:t>
            </a:r>
            <a:r>
              <a:rPr lang="en-US" altLang="zh-CN" dirty="0" err="1" smtClean="0"/>
              <a:t>Openlab</a:t>
            </a:r>
            <a:r>
              <a:rPr lang="zh-CN" altLang="en-US" dirty="0" smtClean="0"/>
              <a:t>网站申请远程的迁移环境，可以直接通过外网访问。使用非常方便。</a:t>
            </a:r>
            <a:endParaRPr lang="zh-CN" altLang="en-US" dirty="0"/>
          </a:p>
        </p:txBody>
      </p:sp>
    </p:spTree>
    <p:extLst>
      <p:ext uri="{BB962C8B-B14F-4D97-AF65-F5344CB8AC3E}">
        <p14:creationId xmlns:p14="http://schemas.microsoft.com/office/powerpoint/2010/main" val="11314996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8378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808701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862533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623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一般的软件系统技术栈如左图所示，从底层的</a:t>
            </a:r>
            <a:r>
              <a:rPr lang="en-US" altLang="zh-CN" dirty="0" err="1" smtClean="0"/>
              <a:t>cpu</a:t>
            </a:r>
            <a:r>
              <a:rPr lang="zh-CN" altLang="en-US" dirty="0" smtClean="0"/>
              <a:t>芯片、服务器到操作系统，上层是编译器、运行环境、工具。业务软件可以分类为开源软件、自研软件和商用软件</a:t>
            </a:r>
            <a:endParaRPr lang="en-US" altLang="zh-CN" dirty="0" smtClean="0"/>
          </a:p>
          <a:p>
            <a:r>
              <a:rPr lang="zh-CN" altLang="en-US" dirty="0" smtClean="0"/>
              <a:t>业务软件的三种类型，是迁移的重点，可以仔细介绍。运行环境中可以分两类，一类是替换为支持鲲鹏或</a:t>
            </a:r>
            <a:r>
              <a:rPr lang="en-US" altLang="zh-CN" dirty="0" smtClean="0"/>
              <a:t>TaiShan</a:t>
            </a:r>
            <a:r>
              <a:rPr lang="zh-CN" altLang="en-US" dirty="0" smtClean="0"/>
              <a:t>服务器的版本，还有一类是准备迁移环境</a:t>
            </a:r>
            <a:endParaRPr lang="en-US" altLang="zh-CN" dirty="0" smtClean="0"/>
          </a:p>
          <a:p>
            <a:r>
              <a:rPr lang="zh-CN" altLang="en-US" dirty="0" smtClean="0"/>
              <a:t>操作系统、外设的兼容性可以通过华为的</a:t>
            </a:r>
            <a:r>
              <a:rPr lang="en-US" altLang="zh-CN" dirty="0" smtClean="0"/>
              <a:t>support</a:t>
            </a:r>
            <a:r>
              <a:rPr lang="zh-CN" altLang="en-US" dirty="0" smtClean="0"/>
              <a:t>网站查询：</a:t>
            </a:r>
            <a:r>
              <a:rPr lang="en-US" altLang="zh-CN" b="0" i="0" dirty="0" smtClean="0">
                <a:effectLst/>
                <a:latin typeface="微软雅黑" panose="020B0503020204020204" pitchFamily="34" charset="-122"/>
                <a:ea typeface="微软雅黑" panose="020B0503020204020204" pitchFamily="34" charset="-122"/>
              </a:rPr>
              <a:t>http://support.huawei.com/onlinetoolsweb/ftca/</a:t>
            </a:r>
            <a:endParaRPr lang="zh-CN" altLang="en-US" dirty="0"/>
          </a:p>
        </p:txBody>
      </p:sp>
    </p:spTree>
    <p:extLst>
      <p:ext uri="{BB962C8B-B14F-4D97-AF65-F5344CB8AC3E}">
        <p14:creationId xmlns:p14="http://schemas.microsoft.com/office/powerpoint/2010/main" val="84645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分析完成后，我们就要开始进行编译迁移了，进行软件的编译打包，验证基本功能。</a:t>
            </a: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常见的是代码的迁移，不同的编程语言修改点是不一样的，</a:t>
            </a:r>
            <a:r>
              <a:rPr lang="en-US" altLang="zh-CN" sz="1100" b="1" dirty="0" smtClean="0">
                <a:solidFill>
                  <a:srgbClr val="0000FF"/>
                </a:solidFill>
                <a:latin typeface="微软雅黑" panose="020B0503020204020204" pitchFamily="34" charset="-122"/>
                <a:ea typeface="微软雅黑" panose="020B0503020204020204" pitchFamily="34" charset="-122"/>
              </a:rPr>
              <a:t>C/C++</a:t>
            </a:r>
            <a:r>
              <a:rPr lang="zh-CN" altLang="en-US" sz="1100" b="1" dirty="0" smtClean="0">
                <a:solidFill>
                  <a:srgbClr val="0000FF"/>
                </a:solidFill>
                <a:latin typeface="微软雅黑" panose="020B0503020204020204" pitchFamily="34" charset="-122"/>
                <a:ea typeface="微软雅黑" panose="020B0503020204020204" pitchFamily="34" charset="-122"/>
              </a:rPr>
              <a:t>这类的编译型语言，跟</a:t>
            </a:r>
            <a:r>
              <a:rPr lang="en-US" altLang="zh-CN" sz="1100" b="1" dirty="0" smtClean="0">
                <a:solidFill>
                  <a:srgbClr val="0000FF"/>
                </a:solidFill>
                <a:latin typeface="微软雅黑" panose="020B0503020204020204" pitchFamily="34" charset="-122"/>
                <a:ea typeface="微软雅黑" panose="020B0503020204020204" pitchFamily="34" charset="-122"/>
              </a:rPr>
              <a:t>CPU</a:t>
            </a:r>
            <a:r>
              <a:rPr lang="zh-CN" altLang="en-US" sz="1100" b="1" dirty="0" smtClean="0">
                <a:solidFill>
                  <a:srgbClr val="0000FF"/>
                </a:solidFill>
                <a:latin typeface="微软雅黑" panose="020B0503020204020204" pitchFamily="34" charset="-122"/>
                <a:ea typeface="微软雅黑" panose="020B0503020204020204" pitchFamily="34" charset="-122"/>
              </a:rPr>
              <a:t>处理器的指令集相关性比较大，所以需要注意的修改点相对比较多。比如。。。</a:t>
            </a: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解释型语言由于在虚拟机中屏蔽了</a:t>
            </a:r>
            <a:r>
              <a:rPr lang="en-US" altLang="zh-CN" sz="1100" b="1" dirty="0" smtClean="0">
                <a:solidFill>
                  <a:srgbClr val="0000FF"/>
                </a:solidFill>
                <a:latin typeface="微软雅黑" panose="020B0503020204020204" pitchFamily="34" charset="-122"/>
                <a:ea typeface="微软雅黑" panose="020B0503020204020204" pitchFamily="34" charset="-122"/>
              </a:rPr>
              <a:t>CPU</a:t>
            </a:r>
            <a:r>
              <a:rPr lang="zh-CN" altLang="en-US" sz="1100" b="1" dirty="0" smtClean="0">
                <a:solidFill>
                  <a:srgbClr val="0000FF"/>
                </a:solidFill>
                <a:latin typeface="微软雅黑" panose="020B0503020204020204" pitchFamily="34" charset="-122"/>
                <a:ea typeface="微软雅黑" panose="020B0503020204020204" pitchFamily="34" charset="-122"/>
              </a:rPr>
              <a:t>指令集的差异，所以纯解释型的通常不需编译，安装对应的虚拟机就可以直接运行，比如</a:t>
            </a:r>
            <a:r>
              <a:rPr lang="en-US" altLang="zh-CN" sz="1100" b="1" dirty="0" smtClean="0">
                <a:solidFill>
                  <a:srgbClr val="0000FF"/>
                </a:solidFill>
                <a:latin typeface="微软雅黑" panose="020B0503020204020204" pitchFamily="34" charset="-122"/>
                <a:ea typeface="微软雅黑" panose="020B0503020204020204" pitchFamily="34" charset="-122"/>
              </a:rPr>
              <a:t>JAVA</a:t>
            </a:r>
            <a:r>
              <a:rPr lang="zh-CN" altLang="en-US" sz="1100" b="1" dirty="0" smtClean="0">
                <a:solidFill>
                  <a:srgbClr val="0000FF"/>
                </a:solidFill>
                <a:latin typeface="微软雅黑" panose="020B0503020204020204" pitchFamily="34" charset="-122"/>
                <a:ea typeface="微软雅黑" panose="020B0503020204020204" pitchFamily="34" charset="-122"/>
              </a:rPr>
              <a:t>软件安装鲲鹏版本的</a:t>
            </a:r>
            <a:r>
              <a:rPr lang="en-US" altLang="zh-CN" sz="1100" b="1" dirty="0" smtClean="0">
                <a:solidFill>
                  <a:srgbClr val="0000FF"/>
                </a:solidFill>
                <a:latin typeface="微软雅黑" panose="020B0503020204020204" pitchFamily="34" charset="-122"/>
                <a:ea typeface="微软雅黑" panose="020B0503020204020204" pitchFamily="34" charset="-122"/>
              </a:rPr>
              <a:t>JDK</a:t>
            </a:r>
            <a:r>
              <a:rPr lang="zh-CN" altLang="en-US" sz="1100" b="1" dirty="0" smtClean="0">
                <a:solidFill>
                  <a:srgbClr val="0000FF"/>
                </a:solidFill>
                <a:latin typeface="微软雅黑" panose="020B0503020204020204" pitchFamily="34" charset="-122"/>
                <a:ea typeface="微软雅黑" panose="020B0503020204020204" pitchFamily="34" charset="-122"/>
              </a:rPr>
              <a:t>。</a:t>
            </a: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但是需要注意的是，解释型语言开发的软件中可能含有</a:t>
            </a:r>
            <a:r>
              <a:rPr lang="en-US" altLang="zh-CN" sz="1100" b="1" dirty="0" smtClean="0">
                <a:solidFill>
                  <a:srgbClr val="0000FF"/>
                </a:solidFill>
                <a:latin typeface="微软雅黑" panose="020B0503020204020204" pitchFamily="34" charset="-122"/>
                <a:ea typeface="微软雅黑" panose="020B0503020204020204" pitchFamily="34" charset="-122"/>
              </a:rPr>
              <a:t>C/C++</a:t>
            </a:r>
            <a:r>
              <a:rPr lang="zh-CN" altLang="en-US" sz="1100" b="1" dirty="0" smtClean="0">
                <a:solidFill>
                  <a:srgbClr val="0000FF"/>
                </a:solidFill>
                <a:latin typeface="微软雅黑" panose="020B0503020204020204" pitchFamily="34" charset="-122"/>
                <a:ea typeface="微软雅黑" panose="020B0503020204020204" pitchFamily="34" charset="-122"/>
              </a:rPr>
              <a:t>的依赖库，这些依赖库需要重新编译。</a:t>
            </a: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另外还有一种迁移是软件包的迁移，有些软件安装必须使用软件包的方式，比如大数据</a:t>
            </a:r>
            <a:r>
              <a:rPr lang="en-US" altLang="zh-CN" sz="1100" b="1" dirty="0" err="1" smtClean="0">
                <a:solidFill>
                  <a:srgbClr val="0000FF"/>
                </a:solidFill>
                <a:latin typeface="微软雅黑" panose="020B0503020204020204" pitchFamily="34" charset="-122"/>
                <a:ea typeface="微软雅黑" panose="020B0503020204020204" pitchFamily="34" charset="-122"/>
              </a:rPr>
              <a:t>hortonworks</a:t>
            </a:r>
            <a:r>
              <a:rPr lang="en-US" altLang="zh-CN" sz="1100" b="1" dirty="0" smtClean="0">
                <a:solidFill>
                  <a:srgbClr val="0000FF"/>
                </a:solidFill>
                <a:latin typeface="微软雅黑" panose="020B0503020204020204" pitchFamily="34" charset="-122"/>
                <a:ea typeface="微软雅黑" panose="020B0503020204020204" pitchFamily="34" charset="-122"/>
              </a:rPr>
              <a:t> HDP</a:t>
            </a:r>
            <a:r>
              <a:rPr lang="zh-CN" altLang="en-US" sz="1100" b="1" dirty="0" smtClean="0">
                <a:solidFill>
                  <a:srgbClr val="0000FF"/>
                </a:solidFill>
                <a:latin typeface="微软雅黑" panose="020B0503020204020204" pitchFamily="34" charset="-122"/>
                <a:ea typeface="微软雅黑" panose="020B0503020204020204" pitchFamily="34" charset="-122"/>
              </a:rPr>
              <a:t>平台的安装。通常的做法是先对这些软件包进行扫描，识别其中包含的依赖库和可执行的二进制程序。然后重新编译。最后打包。</a:t>
            </a: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关于这个步骤的修改点介绍，后面会有其他同事进行详细的讲解。</a:t>
            </a: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endParaRPr lang="en-US" altLang="zh-CN" sz="1100" b="1" dirty="0" smtClean="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100" b="1" dirty="0" smtClean="0">
                <a:solidFill>
                  <a:srgbClr val="0000FF"/>
                </a:solidFill>
                <a:latin typeface="微软雅黑" panose="020B0503020204020204" pitchFamily="34" charset="-122"/>
                <a:ea typeface="微软雅黑" panose="020B0503020204020204" pitchFamily="34" charset="-122"/>
              </a:rPr>
              <a:t>迁移完成后，需要验证一下基本功能。</a:t>
            </a:r>
            <a:endParaRPr lang="en-US" altLang="zh-CN" sz="11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580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基本功能完成之后，大部分软件都需要进行性能测试和调优。我们总结了性能调优的五步法来对软件进行调优。</a:t>
            </a:r>
            <a:endParaRPr lang="en-US" altLang="zh-CN" dirty="0" smtClean="0"/>
          </a:p>
          <a:p>
            <a:r>
              <a:rPr lang="zh-CN" altLang="en-US" dirty="0" smtClean="0"/>
              <a:t>介绍性能调优五步法以及常见的性能调优方法，举个例子，比如</a:t>
            </a:r>
            <a:r>
              <a:rPr lang="en-US" altLang="zh-CN" dirty="0" err="1" smtClean="0"/>
              <a:t>mysql</a:t>
            </a:r>
            <a:r>
              <a:rPr lang="en-US" altLang="zh-CN" dirty="0" smtClean="0"/>
              <a:t> TPCC.</a:t>
            </a:r>
          </a:p>
        </p:txBody>
      </p:sp>
    </p:spTree>
    <p:extLst>
      <p:ext uri="{BB962C8B-B14F-4D97-AF65-F5344CB8AC3E}">
        <p14:creationId xmlns:p14="http://schemas.microsoft.com/office/powerpoint/2010/main" val="110015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在软件的迁移和调优完成后，我们要针对系统做一系列的测试，如功能测试，性能测试，压力测试，长稳测试，测试通过后，才会最终商用发布。</a:t>
            </a:r>
            <a:endParaRPr lang="en-US" altLang="zh-CN" dirty="0" smtClean="0"/>
          </a:p>
          <a:p>
            <a:pPr marL="0" indent="0">
              <a:buNone/>
            </a:pPr>
            <a:r>
              <a:rPr lang="zh-CN" altLang="en-US" dirty="0" smtClean="0"/>
              <a:t>同时，您也可以在</a:t>
            </a:r>
            <a:r>
              <a:rPr lang="en-US" altLang="zh-CN" dirty="0" err="1" smtClean="0"/>
              <a:t>Openlab</a:t>
            </a:r>
            <a:r>
              <a:rPr lang="zh-CN" altLang="en-US" dirty="0" smtClean="0"/>
              <a:t>官网申请鲲鹏展翅认证，拓展更大的市场空间，截止到</a:t>
            </a:r>
            <a:r>
              <a:rPr lang="en-US" altLang="zh-CN" dirty="0" smtClean="0"/>
              <a:t>2</a:t>
            </a:r>
            <a:r>
              <a:rPr lang="zh-CN" altLang="en-US" dirty="0" smtClean="0"/>
              <a:t>月</a:t>
            </a:r>
            <a:r>
              <a:rPr lang="en-US" altLang="zh-CN" dirty="0" smtClean="0"/>
              <a:t>23</a:t>
            </a:r>
            <a:r>
              <a:rPr lang="zh-CN" altLang="en-US" dirty="0" smtClean="0"/>
              <a:t>号，累计</a:t>
            </a:r>
            <a:r>
              <a:rPr lang="en-US" altLang="zh-CN" dirty="0" smtClean="0"/>
              <a:t>436</a:t>
            </a:r>
            <a:r>
              <a:rPr lang="zh-CN" altLang="en-US" dirty="0" smtClean="0"/>
              <a:t>家行业合作伙伴通过了认证，涉及的有</a:t>
            </a:r>
            <a:r>
              <a:rPr lang="en-US" altLang="zh-CN" dirty="0" smtClean="0"/>
              <a:t>269</a:t>
            </a:r>
            <a:r>
              <a:rPr lang="zh-CN" altLang="en-US" dirty="0" smtClean="0"/>
              <a:t>个项目，覆盖多个行业解决方案。</a:t>
            </a:r>
            <a:endParaRPr lang="en-US" altLang="zh-CN" dirty="0" smtClean="0"/>
          </a:p>
          <a:p>
            <a:pPr marL="0" indent="0">
              <a:buNone/>
            </a:pPr>
            <a:r>
              <a:rPr lang="zh-CN" altLang="en-US" dirty="0" smtClean="0"/>
              <a:t>欢迎大家通过鲲鹏展翅认证，共建鲲鹏生态！</a:t>
            </a:r>
            <a:endParaRPr lang="en-US" altLang="zh-CN" dirty="0" smtClean="0"/>
          </a:p>
        </p:txBody>
      </p:sp>
    </p:spTree>
    <p:extLst>
      <p:ext uri="{BB962C8B-B14F-4D97-AF65-F5344CB8AC3E}">
        <p14:creationId xmlns:p14="http://schemas.microsoft.com/office/powerpoint/2010/main" val="2506427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总结一下，我们迁移的过程包括：准备，分析，迁移，调优，商用</a:t>
            </a:r>
            <a:r>
              <a:rPr lang="en-US" altLang="zh-CN" dirty="0" smtClean="0"/>
              <a:t>/</a:t>
            </a:r>
            <a:r>
              <a:rPr lang="zh-CN" altLang="en-US" dirty="0" smtClean="0"/>
              <a:t>认证。接下来我们再看看以往项目中的一些典型案例。</a:t>
            </a:r>
            <a:endParaRPr lang="zh-CN" altLang="en-US" dirty="0"/>
          </a:p>
        </p:txBody>
      </p:sp>
    </p:spTree>
    <p:extLst>
      <p:ext uri="{BB962C8B-B14F-4D97-AF65-F5344CB8AC3E}">
        <p14:creationId xmlns:p14="http://schemas.microsoft.com/office/powerpoint/2010/main" val="224188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这是华为公司内部的项目，华为公司有句话叫自己的伞自己先跳。这是一个大型的平台软件，从开始准备到最后商用历时</a:t>
            </a:r>
            <a:r>
              <a:rPr lang="en-US" altLang="zh-CN" dirty="0" smtClean="0"/>
              <a:t>4</a:t>
            </a:r>
            <a:r>
              <a:rPr lang="zh-CN" altLang="en-US" dirty="0" smtClean="0"/>
              <a:t>个月，涉及迁移的代码量非常大，共计</a:t>
            </a:r>
            <a:r>
              <a:rPr lang="en-US" altLang="zh-CN" dirty="0" smtClean="0"/>
              <a:t>450</a:t>
            </a:r>
            <a:r>
              <a:rPr lang="zh-CN" altLang="en-US" dirty="0" smtClean="0"/>
              <a:t>万行，其中</a:t>
            </a:r>
            <a:r>
              <a:rPr lang="en-US" altLang="zh-CN" dirty="0" smtClean="0"/>
              <a:t>C/C++</a:t>
            </a:r>
            <a:r>
              <a:rPr lang="zh-CN" altLang="en-US" dirty="0" smtClean="0"/>
              <a:t>的占了一大半，全部需要重新编译。</a:t>
            </a:r>
            <a:endParaRPr lang="en-US" altLang="zh-CN" dirty="0" smtClean="0"/>
          </a:p>
          <a:p>
            <a:r>
              <a:rPr lang="zh-CN" altLang="en-US" dirty="0" smtClean="0"/>
              <a:t>剩下其他语言的代码中也含有不少依赖库，总共</a:t>
            </a:r>
            <a:r>
              <a:rPr lang="en-US" altLang="zh-CN" dirty="0" smtClean="0"/>
              <a:t>174</a:t>
            </a:r>
            <a:r>
              <a:rPr lang="zh-CN" altLang="en-US" dirty="0" smtClean="0"/>
              <a:t>个依赖库需要重新编译。重新编译过程中也遇到了前面讲编译迁移时提到的问题，如编译选项，数据类型，汇编指令等等。而且为了一套代码支持不同的平台，我们还做了代码归一，构建脚本归一。迁移完成后经过性能调优，基本与</a:t>
            </a:r>
            <a:r>
              <a:rPr lang="en-US" altLang="zh-CN" dirty="0" smtClean="0"/>
              <a:t>X86</a:t>
            </a:r>
            <a:r>
              <a:rPr lang="zh-CN" altLang="en-US" dirty="0" smtClean="0"/>
              <a:t>持平。</a:t>
            </a:r>
            <a:endParaRPr lang="en-US" altLang="zh-CN" dirty="0" smtClean="0"/>
          </a:p>
        </p:txBody>
      </p:sp>
    </p:spTree>
    <p:extLst>
      <p:ext uri="{BB962C8B-B14F-4D97-AF65-F5344CB8AC3E}">
        <p14:creationId xmlns:p14="http://schemas.microsoft.com/office/powerpoint/2010/main" val="208484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这是一家互联网合作伙伴的核心应用系统迁移的案例。他们使用了</a:t>
            </a:r>
            <a:r>
              <a:rPr lang="en-US" altLang="zh-CN" dirty="0" err="1" smtClean="0"/>
              <a:t>Debian</a:t>
            </a:r>
            <a:r>
              <a:rPr lang="en-US" altLang="zh-CN" dirty="0" smtClean="0"/>
              <a:t> OS</a:t>
            </a:r>
            <a:r>
              <a:rPr lang="zh-CN" altLang="en-US" dirty="0" smtClean="0"/>
              <a:t>操作系统，这是一个相对小众的操作系统，在迁移到鲲鹏时打了</a:t>
            </a:r>
            <a:r>
              <a:rPr lang="en-US" altLang="zh-CN" dirty="0" smtClean="0"/>
              <a:t>30</a:t>
            </a:r>
            <a:r>
              <a:rPr lang="zh-CN" altLang="en-US" dirty="0" smtClean="0"/>
              <a:t>个补丁。</a:t>
            </a:r>
            <a:endParaRPr lang="en-US" altLang="zh-CN" dirty="0" smtClean="0"/>
          </a:p>
          <a:p>
            <a:endParaRPr lang="en-US" altLang="zh-CN" dirty="0" smtClean="0"/>
          </a:p>
          <a:p>
            <a:r>
              <a:rPr lang="zh-CN" altLang="en-US" dirty="0" smtClean="0"/>
              <a:t>这家行业伙伴的业务系统有</a:t>
            </a:r>
            <a:r>
              <a:rPr lang="en-US" altLang="zh-CN" dirty="0" smtClean="0"/>
              <a:t>520</a:t>
            </a:r>
            <a:r>
              <a:rPr lang="zh-CN" altLang="en-US" dirty="0" smtClean="0"/>
              <a:t>多个源码文件，以</a:t>
            </a:r>
            <a:r>
              <a:rPr lang="en-US" altLang="zh-CN" dirty="0" smtClean="0"/>
              <a:t>C++</a:t>
            </a:r>
            <a:r>
              <a:rPr lang="zh-CN" altLang="en-US" dirty="0" smtClean="0"/>
              <a:t>代码为主，有少量汇编指令的调用和</a:t>
            </a:r>
            <a:r>
              <a:rPr lang="en-US" altLang="zh-CN" dirty="0" smtClean="0"/>
              <a:t>java</a:t>
            </a:r>
            <a:r>
              <a:rPr lang="zh-CN" altLang="en-US" dirty="0" smtClean="0"/>
              <a:t>代码，在移植过程中先后识别到了</a:t>
            </a:r>
            <a:r>
              <a:rPr lang="en-US" altLang="zh-CN" dirty="0" smtClean="0"/>
              <a:t>55</a:t>
            </a:r>
            <a:r>
              <a:rPr lang="zh-CN" altLang="en-US" dirty="0" smtClean="0"/>
              <a:t>个依赖库要移植。共遇到了</a:t>
            </a:r>
            <a:r>
              <a:rPr lang="en-US" altLang="zh-CN" dirty="0" smtClean="0"/>
              <a:t>39</a:t>
            </a:r>
            <a:r>
              <a:rPr lang="zh-CN" altLang="en-US" dirty="0" smtClean="0"/>
              <a:t>个编译问题，修改了</a:t>
            </a:r>
            <a:r>
              <a:rPr lang="en-US" altLang="zh-CN" dirty="0" smtClean="0"/>
              <a:t>195</a:t>
            </a:r>
            <a:r>
              <a:rPr lang="zh-CN" altLang="en-US" dirty="0" smtClean="0"/>
              <a:t>行代码，就完成了软件的移植。</a:t>
            </a:r>
            <a:endParaRPr lang="en-US" altLang="zh-CN" dirty="0" smtClean="0"/>
          </a:p>
          <a:p>
            <a:r>
              <a:rPr lang="zh-CN" altLang="en-US" dirty="0" smtClean="0"/>
              <a:t>从时间和工作量方面来看，技术分析阶段一共花了</a:t>
            </a:r>
            <a:r>
              <a:rPr lang="en-US" altLang="zh-CN" dirty="0" smtClean="0"/>
              <a:t>1</a:t>
            </a:r>
            <a:r>
              <a:rPr lang="zh-CN" altLang="en-US" dirty="0" smtClean="0"/>
              <a:t>人月，还包括搭建环境和代码的移植评估。代码移植阶段用了</a:t>
            </a:r>
            <a:r>
              <a:rPr lang="en-US" altLang="zh-CN" dirty="0" smtClean="0"/>
              <a:t>1</a:t>
            </a:r>
            <a:r>
              <a:rPr lang="zh-CN" altLang="en-US" dirty="0" smtClean="0"/>
              <a:t>个月时间，共投入了</a:t>
            </a:r>
            <a:r>
              <a:rPr lang="en-US" altLang="zh-CN" dirty="0" smtClean="0"/>
              <a:t>2</a:t>
            </a:r>
            <a:r>
              <a:rPr lang="zh-CN" altLang="en-US" dirty="0" smtClean="0"/>
              <a:t>个人，最后又花了</a:t>
            </a:r>
            <a:r>
              <a:rPr lang="en-US" altLang="zh-CN" dirty="0" smtClean="0"/>
              <a:t>1</a:t>
            </a:r>
            <a:r>
              <a:rPr lang="zh-CN" altLang="en-US" dirty="0" smtClean="0"/>
              <a:t>个月左右的时间开展性能优化，整个过程投入了差不多</a:t>
            </a:r>
            <a:r>
              <a:rPr lang="en-US" altLang="zh-CN" dirty="0" smtClean="0"/>
              <a:t>5</a:t>
            </a:r>
            <a:r>
              <a:rPr lang="zh-CN" altLang="en-US" dirty="0" smtClean="0"/>
              <a:t>人月即完成了软件迁移和调优。</a:t>
            </a:r>
            <a:endParaRPr lang="en-US" altLang="zh-CN" dirty="0" smtClean="0"/>
          </a:p>
          <a:p>
            <a:endParaRPr lang="en-US" altLang="zh-CN" dirty="0" smtClean="0"/>
          </a:p>
          <a:p>
            <a:r>
              <a:rPr lang="zh-CN" altLang="en-US" dirty="0" smtClean="0"/>
              <a:t>最后调优的结果比</a:t>
            </a:r>
            <a:r>
              <a:rPr lang="en-US" altLang="zh-CN" dirty="0" smtClean="0"/>
              <a:t>x86</a:t>
            </a:r>
            <a:r>
              <a:rPr lang="en-US" altLang="zh-CN" baseline="0" dirty="0" smtClean="0"/>
              <a:t> 8</a:t>
            </a:r>
            <a:r>
              <a:rPr lang="zh-CN" altLang="en-US" baseline="0" dirty="0" smtClean="0"/>
              <a:t>系的</a:t>
            </a:r>
            <a:r>
              <a:rPr lang="en-US" altLang="zh-CN" baseline="0" dirty="0" smtClean="0"/>
              <a:t>CPU</a:t>
            </a:r>
            <a:r>
              <a:rPr lang="zh-CN" altLang="en-US" baseline="0" dirty="0" smtClean="0"/>
              <a:t>性能高</a:t>
            </a:r>
            <a:r>
              <a:rPr lang="en-US" altLang="zh-CN" baseline="0" dirty="0" smtClean="0"/>
              <a:t>10%</a:t>
            </a:r>
            <a:r>
              <a:rPr lang="zh-CN" altLang="en-US" baseline="0" dirty="0" smtClean="0"/>
              <a:t>。</a:t>
            </a:r>
            <a:endParaRPr lang="zh-CN" altLang="en-US" dirty="0"/>
          </a:p>
        </p:txBody>
      </p:sp>
    </p:spTree>
    <p:extLst>
      <p:ext uri="{BB962C8B-B14F-4D97-AF65-F5344CB8AC3E}">
        <p14:creationId xmlns:p14="http://schemas.microsoft.com/office/powerpoint/2010/main" val="40675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smtClean="0"/>
              <a:t>最后这个</a:t>
            </a:r>
            <a:r>
              <a:rPr lang="zh-CN" altLang="en-US" dirty="0" smtClean="0"/>
              <a:t>是金融行业伙伴的核心系统整体迁移案例，这个项目涉及迁移的商业软件较多，如</a:t>
            </a:r>
            <a:r>
              <a:rPr lang="en-US" altLang="zh-CN" dirty="0" smtClean="0"/>
              <a:t>OS</a:t>
            </a:r>
            <a:r>
              <a:rPr lang="zh-CN" altLang="en-US" dirty="0" smtClean="0"/>
              <a:t>，虚拟化软件，数据库，中间件，</a:t>
            </a:r>
            <a:r>
              <a:rPr lang="en-US" altLang="zh-CN" dirty="0" smtClean="0"/>
              <a:t>JDK</a:t>
            </a:r>
            <a:r>
              <a:rPr lang="zh-CN" altLang="en-US" dirty="0" smtClean="0"/>
              <a:t>，这些商业软件没有对应的鲲鹏的版本，全部需要替换成其他鲲鹏支持的版本。如</a:t>
            </a:r>
            <a:endParaRPr lang="en-US" altLang="zh-CN" dirty="0" smtClean="0"/>
          </a:p>
          <a:p>
            <a:endParaRPr lang="en-US" altLang="zh-CN" dirty="0" smtClean="0"/>
          </a:p>
          <a:p>
            <a:r>
              <a:rPr lang="zh-CN" altLang="en-US" dirty="0" smtClean="0"/>
              <a:t>用</a:t>
            </a:r>
            <a:r>
              <a:rPr lang="en-US" altLang="zh-CN" dirty="0" smtClean="0"/>
              <a:t>tomcat</a:t>
            </a:r>
            <a:r>
              <a:rPr lang="zh-CN" altLang="en-US" dirty="0" smtClean="0"/>
              <a:t>替换</a:t>
            </a:r>
            <a:r>
              <a:rPr lang="en-US" altLang="zh-CN" dirty="0" err="1" smtClean="0"/>
              <a:t>weblogic</a:t>
            </a:r>
            <a:r>
              <a:rPr lang="en-US" altLang="zh-CN" dirty="0" smtClean="0"/>
              <a:t>, open</a:t>
            </a:r>
            <a:r>
              <a:rPr lang="en-US" altLang="zh-CN" baseline="0" dirty="0" smtClean="0"/>
              <a:t> </a:t>
            </a:r>
            <a:r>
              <a:rPr lang="en-US" altLang="zh-CN" baseline="0" dirty="0" err="1" smtClean="0"/>
              <a:t>jdk</a:t>
            </a:r>
            <a:r>
              <a:rPr lang="zh-CN" altLang="en-US" baseline="0" dirty="0" smtClean="0"/>
              <a:t>替换</a:t>
            </a:r>
            <a:r>
              <a:rPr lang="en-US" altLang="zh-CN" baseline="0" dirty="0" smtClean="0"/>
              <a:t>oracle </a:t>
            </a:r>
            <a:r>
              <a:rPr lang="en-US" altLang="zh-CN" baseline="0" dirty="0" err="1" smtClean="0"/>
              <a:t>jdk</a:t>
            </a:r>
            <a:r>
              <a:rPr lang="zh-CN" altLang="en-US" baseline="0" dirty="0" smtClean="0"/>
              <a:t>， 高斯</a:t>
            </a:r>
            <a:r>
              <a:rPr lang="en-US" altLang="zh-CN" baseline="0" dirty="0" smtClean="0"/>
              <a:t>DB</a:t>
            </a:r>
            <a:r>
              <a:rPr lang="zh-CN" altLang="en-US" baseline="0" dirty="0" smtClean="0"/>
              <a:t>替换</a:t>
            </a:r>
            <a:r>
              <a:rPr lang="en-US" altLang="zh-CN" baseline="0" dirty="0" smtClean="0"/>
              <a:t>Oracle</a:t>
            </a:r>
            <a:r>
              <a:rPr lang="zh-CN" altLang="en-US" baseline="0" dirty="0" smtClean="0"/>
              <a:t>数据库。</a:t>
            </a:r>
            <a:endParaRPr lang="en-US" altLang="zh-CN" baseline="0" dirty="0" smtClean="0"/>
          </a:p>
          <a:p>
            <a:endParaRPr lang="en-US" altLang="zh-CN" dirty="0" smtClean="0"/>
          </a:p>
          <a:p>
            <a:r>
              <a:rPr lang="zh-CN" altLang="en-US" dirty="0" smtClean="0"/>
              <a:t>这个项目涉及的测试场景比较多，有大数据，数据库，虚拟化，物理机性能，以及客户的业务系统基本功能测试。</a:t>
            </a:r>
            <a:endParaRPr lang="en-US" altLang="zh-CN" dirty="0" smtClean="0"/>
          </a:p>
          <a:p>
            <a:endParaRPr lang="en-US" altLang="zh-CN" dirty="0" smtClean="0"/>
          </a:p>
          <a:p>
            <a:r>
              <a:rPr lang="zh-CN" altLang="en-US" dirty="0" smtClean="0"/>
              <a:t>最开始客户在迁移的时候还是有些担心的，特意邀请了我们的软件总工去现场帮助他们迁移调优。其实讨论清楚迁移策略后，迁移还是挺顺利的，基本上一个多月就完成了整个系统的迁移，测试和调优也只用了</a:t>
            </a:r>
            <a:r>
              <a:rPr lang="en-US" altLang="zh-CN" dirty="0" smtClean="0"/>
              <a:t>1</a:t>
            </a:r>
            <a:r>
              <a:rPr lang="zh-CN" altLang="en-US" dirty="0" smtClean="0"/>
              <a:t>个月的时间</a:t>
            </a:r>
            <a:endParaRPr lang="en-US" altLang="zh-CN" dirty="0" smtClean="0"/>
          </a:p>
          <a:p>
            <a:endParaRPr lang="en-US" altLang="zh-CN" dirty="0" smtClean="0"/>
          </a:p>
          <a:p>
            <a:r>
              <a:rPr lang="zh-CN" altLang="en-US" dirty="0" smtClean="0"/>
              <a:t>最后测试业务系统功能都正常，各个测试场景的性能也超过了友商的芯片。</a:t>
            </a:r>
            <a:endParaRPr lang="en-US" altLang="zh-CN" dirty="0" smtClean="0"/>
          </a:p>
        </p:txBody>
      </p:sp>
    </p:spTree>
    <p:extLst>
      <p:ext uri="{BB962C8B-B14F-4D97-AF65-F5344CB8AC3E}">
        <p14:creationId xmlns:p14="http://schemas.microsoft.com/office/powerpoint/2010/main" val="192934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在经历过一系列迁移项目后，我们也发现了迁移过程中的痛点，总结开发了鲲鹏开发套件，辅助开发者进行软件迁移和调优。</a:t>
            </a:r>
            <a:endParaRPr lang="en-US" altLang="zh-CN" dirty="0" smtClean="0"/>
          </a:p>
          <a:p>
            <a:pPr marL="0" indent="0">
              <a:buNone/>
            </a:pPr>
            <a:r>
              <a:rPr lang="zh-CN" altLang="en-US" dirty="0" smtClean="0"/>
              <a:t>。。。</a:t>
            </a:r>
            <a:endParaRPr lang="en-US" altLang="zh-CN" dirty="0" smtClean="0"/>
          </a:p>
          <a:p>
            <a:pPr marL="0" indent="0">
              <a:buNone/>
            </a:pPr>
            <a:r>
              <a:rPr lang="zh-CN" altLang="en-US" dirty="0" smtClean="0"/>
              <a:t>关于工具具体的使用，接下里的课程中我们会具体介绍，也欢迎大家在将来的迁移过程中使用我们的开发套件。</a:t>
            </a:r>
            <a:endParaRPr lang="zh-CN" altLang="en-US" dirty="0"/>
          </a:p>
        </p:txBody>
      </p:sp>
    </p:spTree>
    <p:extLst>
      <p:ext uri="{BB962C8B-B14F-4D97-AF65-F5344CB8AC3E}">
        <p14:creationId xmlns:p14="http://schemas.microsoft.com/office/powerpoint/2010/main" val="24304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课程分成</a:t>
            </a:r>
            <a:r>
              <a:rPr lang="en-US" altLang="zh-CN" dirty="0" smtClean="0"/>
              <a:t>5</a:t>
            </a:r>
            <a:r>
              <a:rPr lang="zh-CN" altLang="en-US" dirty="0" smtClean="0"/>
              <a:t>个章节</a:t>
            </a:r>
            <a:endParaRPr lang="en-US" altLang="zh-CN" dirty="0" smtClean="0"/>
          </a:p>
        </p:txBody>
      </p:sp>
    </p:spTree>
    <p:extLst>
      <p:ext uri="{BB962C8B-B14F-4D97-AF65-F5344CB8AC3E}">
        <p14:creationId xmlns:p14="http://schemas.microsoft.com/office/powerpoint/2010/main" val="40397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endParaRPr lang="en-US" altLang="zh-CN" dirty="0" smtClean="0"/>
          </a:p>
        </p:txBody>
      </p:sp>
    </p:spTree>
    <p:extLst>
      <p:ext uri="{BB962C8B-B14F-4D97-AF65-F5344CB8AC3E}">
        <p14:creationId xmlns:p14="http://schemas.microsoft.com/office/powerpoint/2010/main" val="422074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1417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94523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5492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sz="800" dirty="0" smtClean="0"/>
              <a:t>我们知道编程语言分为编译型语言和解释型语言，</a:t>
            </a:r>
            <a:r>
              <a:rPr lang="en-US" altLang="zh-CN" sz="800" dirty="0" smtClean="0"/>
              <a:t>C/C++</a:t>
            </a:r>
            <a:r>
              <a:rPr lang="en-US" altLang="zh-CN" sz="800" baseline="0" dirty="0" smtClean="0"/>
              <a:t> </a:t>
            </a:r>
            <a:r>
              <a:rPr lang="zh-CN" altLang="en-US" sz="800" baseline="0" dirty="0" smtClean="0"/>
              <a:t>、</a:t>
            </a:r>
            <a:r>
              <a:rPr lang="en-US" altLang="zh-CN" sz="800" baseline="0" dirty="0" smtClean="0"/>
              <a:t>GO</a:t>
            </a:r>
            <a:r>
              <a:rPr lang="zh-CN" altLang="en-US" sz="800" baseline="0" dirty="0" smtClean="0"/>
              <a:t>语言就是典型的编译型语言。编译型语言开发的程序从</a:t>
            </a:r>
            <a:r>
              <a:rPr lang="en-US" altLang="zh-CN" sz="800" baseline="0" dirty="0" smtClean="0"/>
              <a:t>X86</a:t>
            </a:r>
            <a:r>
              <a:rPr lang="zh-CN" altLang="en-US" sz="800" baseline="0" dirty="0" smtClean="0"/>
              <a:t>平台迁移到鲲鹏处理器上，需要进行重新编译。下面重点对</a:t>
            </a:r>
            <a:r>
              <a:rPr lang="en-US" altLang="zh-CN" sz="800" baseline="0" dirty="0" smtClean="0"/>
              <a:t>C/C++</a:t>
            </a:r>
            <a:r>
              <a:rPr lang="zh-CN" altLang="en-US" sz="800" baseline="0" dirty="0" smtClean="0"/>
              <a:t>这种编译型语言进行讲解，首先以一个简单例子来看下从源码到可执行程序的过程。</a:t>
            </a:r>
            <a:endParaRPr lang="en-US" altLang="zh-CN" sz="800" baseline="0" dirty="0" smtClean="0"/>
          </a:p>
          <a:p>
            <a:pPr marL="0" indent="0">
              <a:buNone/>
            </a:pPr>
            <a:endParaRPr lang="en-US" altLang="zh-CN" sz="800" baseline="0" dirty="0" smtClean="0"/>
          </a:p>
          <a:p>
            <a:pPr marL="0" indent="0">
              <a:buNone/>
            </a:pPr>
            <a:r>
              <a:rPr lang="zh-CN" altLang="en-US" sz="800" baseline="0" dirty="0" smtClean="0"/>
              <a:t>一份</a:t>
            </a:r>
            <a:r>
              <a:rPr lang="en-US" altLang="zh-CN" sz="800" baseline="0" dirty="0" smtClean="0"/>
              <a:t>C/C++</a:t>
            </a:r>
            <a:r>
              <a:rPr lang="zh-CN" altLang="en-US" sz="800" baseline="0" dirty="0" smtClean="0"/>
              <a:t>源码首先会经过编译器的预处理生成预编译文件，这一步主要处理以</a:t>
            </a:r>
            <a:r>
              <a:rPr lang="en-US" altLang="zh-CN" sz="800" baseline="0" dirty="0" smtClean="0"/>
              <a:t>#</a:t>
            </a:r>
            <a:r>
              <a:rPr lang="zh-CN" altLang="en-US" sz="800" baseline="0" dirty="0" smtClean="0"/>
              <a:t>开始的预编译指令，包括一些定义的编译宏等；接着由编译器对预编译文件进一步处理生成汇编代码，汇编代码由一些列汇编指令组成，这些汇编指令依赖机器属性生成；汇编代码在汇编器的编译下进一步翻译成机器可以执行的机器指令</a:t>
            </a:r>
            <a:r>
              <a:rPr lang="en-US" altLang="zh-CN" sz="800" baseline="0" dirty="0" smtClean="0"/>
              <a:t>--</a:t>
            </a:r>
            <a:r>
              <a:rPr lang="zh-CN" altLang="en-US" sz="800" baseline="0" dirty="0" smtClean="0"/>
              <a:t>目标文件；最后一步是进行链接操作，由于示例比较简单，并不涉及到一些自定义的外部依赖库（</a:t>
            </a:r>
            <a:r>
              <a:rPr lang="en-US" altLang="zh-CN" sz="800" baseline="0" dirty="0" smtClean="0"/>
              <a:t>.so</a:t>
            </a:r>
            <a:r>
              <a:rPr lang="zh-CN" altLang="en-US" sz="800" baseline="0" dirty="0" smtClean="0"/>
              <a:t>或</a:t>
            </a:r>
            <a:r>
              <a:rPr lang="en-US" altLang="zh-CN" sz="800" baseline="0" dirty="0" smtClean="0"/>
              <a:t>.a</a:t>
            </a:r>
            <a:r>
              <a:rPr lang="zh-CN" altLang="en-US" sz="800" baseline="0" dirty="0" smtClean="0"/>
              <a:t>），链接操作只是链接了默认的一些系统库生成了最终的可执行程序</a:t>
            </a:r>
            <a:r>
              <a:rPr lang="en-US" altLang="zh-CN" sz="800" baseline="0" dirty="0" smtClean="0"/>
              <a:t>test.</a:t>
            </a:r>
          </a:p>
          <a:p>
            <a:pPr marL="0" indent="0">
              <a:buNone/>
            </a:pPr>
            <a:endParaRPr lang="en-US" altLang="zh-CN" sz="800" dirty="0" smtClean="0"/>
          </a:p>
          <a:p>
            <a:pPr marL="0" indent="0">
              <a:buNone/>
            </a:pPr>
            <a:r>
              <a:rPr lang="zh-CN" altLang="en-US" sz="800" dirty="0" smtClean="0"/>
              <a:t>回顾以上整个流程，在某些环节引发移植问题其实究其根源，主要是以下几点原因引发：首先是架构差异，由于架构的差异在</a:t>
            </a:r>
            <a:r>
              <a:rPr lang="en-US" altLang="zh-CN" sz="800" dirty="0" smtClean="0"/>
              <a:t>X86</a:t>
            </a:r>
            <a:r>
              <a:rPr lang="zh-CN" altLang="en-US" sz="800" dirty="0" smtClean="0"/>
              <a:t>和</a:t>
            </a:r>
            <a:r>
              <a:rPr lang="en-US" altLang="zh-CN" sz="800" dirty="0" err="1" smtClean="0"/>
              <a:t>kunpeng</a:t>
            </a:r>
            <a:r>
              <a:rPr lang="zh-CN" altLang="en-US" sz="800" dirty="0" smtClean="0"/>
              <a:t>处理器下编译器通常会自定义对应平台的编译宏、编译选项，以便充分发挥各自平台的架构优势，支持众多处理器平台；另一个主要原因是指令集的差异，</a:t>
            </a:r>
            <a:r>
              <a:rPr lang="en-US" altLang="zh-CN" sz="800" dirty="0" smtClean="0"/>
              <a:t>X86--</a:t>
            </a:r>
            <a:r>
              <a:rPr lang="zh-CN" altLang="en-US" sz="800" dirty="0" smtClean="0"/>
              <a:t>复杂指令集  鲲鹏处理器</a:t>
            </a:r>
            <a:r>
              <a:rPr lang="en-US" altLang="zh-CN" sz="800" dirty="0" smtClean="0"/>
              <a:t>--</a:t>
            </a:r>
            <a:r>
              <a:rPr lang="zh-CN" altLang="en-US" sz="800" dirty="0" smtClean="0"/>
              <a:t>精简指令集，指令集差异导致汇编指令的不同，进而需要汇编指令的迁移；最后一个原因是向量寄存器的差异，这一块主要是</a:t>
            </a:r>
            <a:r>
              <a:rPr lang="en-US" altLang="zh-CN" sz="800" dirty="0" smtClean="0"/>
              <a:t>SIMD</a:t>
            </a:r>
            <a:r>
              <a:rPr lang="zh-CN" altLang="en-US" sz="800" dirty="0" smtClean="0"/>
              <a:t>指令集和寄存器的差别，后面将进行详细讲解。</a:t>
            </a:r>
            <a:endParaRPr lang="en-US" altLang="zh-CN" sz="800" dirty="0" smtClean="0"/>
          </a:p>
          <a:p>
            <a:endParaRPr lang="en-US" altLang="zh-CN" dirty="0" smtClean="0"/>
          </a:p>
          <a:p>
            <a:endParaRPr lang="en-US" altLang="zh-CN" dirty="0" smtClean="0"/>
          </a:p>
          <a:p>
            <a:endParaRPr lang="zh-CN" altLang="en-US" dirty="0" smtClean="0"/>
          </a:p>
          <a:p>
            <a:endParaRPr lang="zh-CN" altLang="en-US" dirty="0"/>
          </a:p>
        </p:txBody>
      </p:sp>
    </p:spTree>
    <p:extLst>
      <p:ext uri="{BB962C8B-B14F-4D97-AF65-F5344CB8AC3E}">
        <p14:creationId xmlns:p14="http://schemas.microsoft.com/office/powerpoint/2010/main" val="370970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zh-CN" altLang="en-US" dirty="0" smtClean="0"/>
              <a:t>下面对本次课程的核心内容进行介绍，重点讲解下</a:t>
            </a:r>
            <a:r>
              <a:rPr lang="en-US" altLang="zh-CN" dirty="0" smtClean="0"/>
              <a:t>C/C++</a:t>
            </a:r>
            <a:r>
              <a:rPr lang="zh-CN" altLang="en-US" dirty="0" smtClean="0"/>
              <a:t>代码迁移典型移植类问题及迁移方法</a:t>
            </a:r>
          </a:p>
          <a:p>
            <a:endParaRPr lang="zh-CN" altLang="en-US" dirty="0"/>
          </a:p>
        </p:txBody>
      </p:sp>
    </p:spTree>
    <p:extLst>
      <p:ext uri="{BB962C8B-B14F-4D97-AF65-F5344CB8AC3E}">
        <p14:creationId xmlns:p14="http://schemas.microsoft.com/office/powerpoint/2010/main" val="285787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接下来我们从</a:t>
            </a:r>
            <a:r>
              <a:rPr lang="en-US" altLang="zh-CN" dirty="0" smtClean="0"/>
              <a:t>C/C++</a:t>
            </a:r>
            <a:r>
              <a:rPr lang="zh-CN" altLang="en-US" dirty="0" smtClean="0"/>
              <a:t>代码工程这个更宏观一点的角度来看看整个编译和构建的过程，首先熟悉下</a:t>
            </a:r>
            <a:r>
              <a:rPr lang="en-US" altLang="zh-CN" dirty="0" smtClean="0"/>
              <a:t>C/C++</a:t>
            </a:r>
            <a:r>
              <a:rPr lang="zh-CN" altLang="en-US" dirty="0" smtClean="0"/>
              <a:t>代码工程包含的主要文件，大致可分为编译构建脚本、</a:t>
            </a:r>
            <a:r>
              <a:rPr lang="en-US" altLang="zh-CN" dirty="0" smtClean="0"/>
              <a:t>C/C++</a:t>
            </a:r>
            <a:r>
              <a:rPr lang="zh-CN" altLang="en-US" dirty="0" smtClean="0"/>
              <a:t>源代码（当然可能还有一些依赖库等，这里不展开阐述了）。</a:t>
            </a:r>
            <a:endParaRPr lang="en-US" altLang="zh-CN" dirty="0" smtClean="0"/>
          </a:p>
          <a:p>
            <a:pPr marL="0" indent="0">
              <a:buNone/>
            </a:pPr>
            <a:r>
              <a:rPr lang="zh-CN" altLang="en-US" dirty="0" smtClean="0"/>
              <a:t>编译构建脚本常见的有 </a:t>
            </a:r>
            <a:r>
              <a:rPr lang="en-US" altLang="zh-CN" dirty="0" smtClean="0"/>
              <a:t>autogen.sh</a:t>
            </a:r>
            <a:r>
              <a:rPr lang="zh-CN" altLang="en-US" dirty="0" smtClean="0"/>
              <a:t>、</a:t>
            </a:r>
            <a:r>
              <a:rPr lang="en-US" altLang="zh-CN" dirty="0" smtClean="0"/>
              <a:t>boostrap.sh</a:t>
            </a:r>
            <a:r>
              <a:rPr lang="zh-CN" altLang="en-US" dirty="0" smtClean="0"/>
              <a:t>、</a:t>
            </a:r>
            <a:r>
              <a:rPr lang="en-US" altLang="zh-CN" dirty="0" smtClean="0"/>
              <a:t>configure</a:t>
            </a:r>
            <a:r>
              <a:rPr lang="zh-CN" altLang="en-US" dirty="0" smtClean="0"/>
              <a:t>、</a:t>
            </a:r>
            <a:r>
              <a:rPr lang="en-US" altLang="zh-CN" dirty="0" smtClean="0"/>
              <a:t>Cmakelists.txt</a:t>
            </a:r>
            <a:r>
              <a:rPr lang="zh-CN" altLang="en-US" dirty="0" smtClean="0"/>
              <a:t>、</a:t>
            </a:r>
            <a:r>
              <a:rPr lang="en-US" altLang="zh-CN" dirty="0" err="1" smtClean="0"/>
              <a:t>Makefile</a:t>
            </a:r>
            <a:r>
              <a:rPr lang="zh-CN" altLang="en-US" dirty="0" smtClean="0"/>
              <a:t>等，这些编译脚本主要是做一些编译环境检测、编译平台属性识别、组织</a:t>
            </a:r>
            <a:r>
              <a:rPr lang="en-US" altLang="zh-CN" dirty="0" smtClean="0"/>
              <a:t>C/C++</a:t>
            </a:r>
            <a:r>
              <a:rPr lang="zh-CN" altLang="en-US" dirty="0" smtClean="0"/>
              <a:t>源码工程进行自动化的编译等。编译脚本主要涉及的移植问题是编译选项的移植，包括指定数据类型、生成代码特性、目标执行器架构、处理器硬件加速功能等。</a:t>
            </a:r>
            <a:endParaRPr lang="en-US" altLang="zh-CN" dirty="0" smtClean="0"/>
          </a:p>
          <a:p>
            <a:pPr marL="0" indent="0">
              <a:buNone/>
            </a:pPr>
            <a:r>
              <a:rPr lang="en-US" altLang="zh-CN" dirty="0" smtClean="0"/>
              <a:t>C/C++</a:t>
            </a:r>
            <a:r>
              <a:rPr lang="zh-CN" altLang="en-US" dirty="0" smtClean="0"/>
              <a:t>源码文件主要涉及的移植项有：编译宏移植（用户自定义宏移植、编译器自定义宏移植）、编译器自带</a:t>
            </a:r>
            <a:r>
              <a:rPr lang="en-US" altLang="zh-CN" dirty="0" err="1" smtClean="0"/>
              <a:t>builtin</a:t>
            </a:r>
            <a:r>
              <a:rPr lang="zh-CN" altLang="en-US" dirty="0" smtClean="0"/>
              <a:t>函数移植、内联汇编移植、</a:t>
            </a:r>
            <a:r>
              <a:rPr lang="en-US" altLang="zh-CN" dirty="0" smtClean="0"/>
              <a:t>SSE intrinsic</a:t>
            </a:r>
            <a:r>
              <a:rPr lang="zh-CN" altLang="en-US" dirty="0" smtClean="0"/>
              <a:t>函数移植（</a:t>
            </a:r>
            <a:r>
              <a:rPr lang="en-US" altLang="zh-CN" dirty="0" smtClean="0"/>
              <a:t>MMX/SSE</a:t>
            </a:r>
            <a:r>
              <a:rPr lang="zh-CN" altLang="en-US" dirty="0" smtClean="0"/>
              <a:t>类函数移植、</a:t>
            </a:r>
            <a:r>
              <a:rPr lang="en-US" altLang="zh-CN" dirty="0" smtClean="0"/>
              <a:t>AVX</a:t>
            </a:r>
            <a:r>
              <a:rPr lang="zh-CN" altLang="en-US" dirty="0" smtClean="0"/>
              <a:t>函数移植）</a:t>
            </a:r>
            <a:endParaRPr lang="en-US" altLang="zh-CN" dirty="0" smtClean="0"/>
          </a:p>
          <a:p>
            <a:pPr marL="0" indent="0">
              <a:buNone/>
            </a:pPr>
            <a:r>
              <a:rPr lang="zh-CN" altLang="en-US" dirty="0" smtClean="0"/>
              <a:t>这里大家对</a:t>
            </a:r>
            <a:r>
              <a:rPr lang="en-US" altLang="zh-CN" dirty="0" smtClean="0"/>
              <a:t>C/C++</a:t>
            </a:r>
            <a:r>
              <a:rPr lang="zh-CN" altLang="en-US" dirty="0" smtClean="0"/>
              <a:t>代码迁移中涉及的移植项有一个大概的了解，后续会对每一类移植问题进行详细的介绍</a:t>
            </a:r>
            <a:endParaRPr lang="en-US" altLang="zh-CN" dirty="0" smtClean="0"/>
          </a:p>
          <a:p>
            <a:pPr marL="0" indent="0">
              <a:buNone/>
            </a:pPr>
            <a:endParaRPr lang="en-US" altLang="zh-CN" dirty="0" smtClean="0"/>
          </a:p>
          <a:p>
            <a:pPr marL="0" indent="0">
              <a:buNone/>
            </a:pPr>
            <a:endParaRPr lang="en-US" altLang="zh-CN" dirty="0" smtClean="0"/>
          </a:p>
          <a:p>
            <a:pPr marL="0" indent="0">
              <a:buNone/>
            </a:pPr>
            <a:r>
              <a:rPr lang="zh-CN" altLang="en-US" dirty="0" smtClean="0"/>
              <a:t>这里可能需要强调下，当前只是从较全面的角度把可能涉及的移植项列举了出来，让大家有一个整体认识。其实我们大部分开发者写的代码可能一般不会涉及到内联汇编和</a:t>
            </a:r>
            <a:r>
              <a:rPr lang="en-US" altLang="zh-CN" dirty="0" smtClean="0"/>
              <a:t>SSE intrinsic</a:t>
            </a:r>
            <a:r>
              <a:rPr lang="zh-CN" altLang="en-US" dirty="0" smtClean="0"/>
              <a:t>这类问题，在一些大型开源软件或工程中可能会涉及到一些，主要是为了获得较好的性能。</a:t>
            </a:r>
            <a:endParaRPr lang="en-US" altLang="zh-CN" dirty="0" smtClean="0"/>
          </a:p>
          <a:p>
            <a:pPr marL="0" indent="0">
              <a:buNone/>
            </a:pPr>
            <a:endParaRPr lang="zh-CN" altLang="en-US" dirty="0" smtClean="0"/>
          </a:p>
          <a:p>
            <a:pPr marL="0" indent="0">
              <a:buNone/>
            </a:pPr>
            <a:endParaRPr lang="zh-CN" altLang="en-US" dirty="0" smtClean="0"/>
          </a:p>
          <a:p>
            <a:endParaRPr lang="zh-CN" altLang="en-US" dirty="0"/>
          </a:p>
        </p:txBody>
      </p:sp>
    </p:spTree>
    <p:extLst>
      <p:ext uri="{BB962C8B-B14F-4D97-AF65-F5344CB8AC3E}">
        <p14:creationId xmlns:p14="http://schemas.microsoft.com/office/powerpoint/2010/main" val="2206719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这里对</a:t>
            </a:r>
            <a:r>
              <a:rPr lang="en-US" altLang="zh-CN" dirty="0" smtClean="0"/>
              <a:t>C/C++</a:t>
            </a:r>
            <a:r>
              <a:rPr lang="zh-CN" altLang="en-US" dirty="0" smtClean="0"/>
              <a:t>代码工程的编译构建过程进行一个简单的介绍，过程也比较简单：</a:t>
            </a:r>
            <a:endParaRPr lang="en-US" altLang="zh-CN" dirty="0" smtClean="0"/>
          </a:p>
          <a:p>
            <a:pPr marL="0" indent="0">
              <a:buNone/>
            </a:pPr>
            <a:r>
              <a:rPr lang="en-US" altLang="zh-CN" dirty="0" smtClean="0"/>
              <a:t>1</a:t>
            </a:r>
            <a:r>
              <a:rPr lang="zh-CN" altLang="en-US" dirty="0" smtClean="0"/>
              <a:t>、获取源码：通过</a:t>
            </a:r>
            <a:r>
              <a:rPr lang="en-US" altLang="zh-CN" dirty="0" err="1" smtClean="0"/>
              <a:t>github</a:t>
            </a:r>
            <a:r>
              <a:rPr lang="zh-CN" altLang="en-US" dirty="0" smtClean="0"/>
              <a:t>或第三方开源社区获取</a:t>
            </a:r>
          </a:p>
          <a:p>
            <a:pPr marL="0" indent="0">
              <a:buNone/>
            </a:pPr>
            <a:r>
              <a:rPr lang="en-US" altLang="zh-CN" dirty="0" smtClean="0"/>
              <a:t>2</a:t>
            </a:r>
            <a:r>
              <a:rPr lang="zh-CN" altLang="en-US" dirty="0" smtClean="0"/>
              <a:t>、准备编译环境：安装编译器</a:t>
            </a:r>
            <a:r>
              <a:rPr lang="en-US" altLang="zh-CN" dirty="0" err="1" smtClean="0"/>
              <a:t>gcc</a:t>
            </a:r>
            <a:r>
              <a:rPr lang="zh-CN" altLang="en-US" dirty="0" smtClean="0"/>
              <a:t>等</a:t>
            </a:r>
          </a:p>
          <a:p>
            <a:pPr marL="0" indent="0">
              <a:buNone/>
            </a:pPr>
            <a:r>
              <a:rPr lang="en-US" altLang="zh-CN" dirty="0" smtClean="0"/>
              <a:t>3</a:t>
            </a:r>
            <a:r>
              <a:rPr lang="zh-CN" altLang="en-US" dirty="0" smtClean="0"/>
              <a:t>、使用源码中的</a:t>
            </a:r>
            <a:r>
              <a:rPr lang="en-US" altLang="zh-CN" dirty="0" smtClean="0"/>
              <a:t>CMakeLists.txt</a:t>
            </a:r>
            <a:r>
              <a:rPr lang="zh-CN" altLang="en-US" dirty="0" smtClean="0"/>
              <a:t>或</a:t>
            </a:r>
            <a:r>
              <a:rPr lang="en-US" altLang="zh-CN" dirty="0" smtClean="0"/>
              <a:t>configure</a:t>
            </a:r>
            <a:r>
              <a:rPr lang="zh-CN" altLang="en-US" dirty="0" smtClean="0"/>
              <a:t>脚本生成</a:t>
            </a:r>
            <a:r>
              <a:rPr lang="en-US" altLang="zh-CN" dirty="0" err="1" smtClean="0"/>
              <a:t>makefile</a:t>
            </a:r>
            <a:endParaRPr lang="en-US" altLang="zh-CN" dirty="0" smtClean="0"/>
          </a:p>
          <a:p>
            <a:pPr marL="0" indent="0">
              <a:buNone/>
            </a:pPr>
            <a:r>
              <a:rPr lang="en-US" altLang="zh-CN" dirty="0" smtClean="0"/>
              <a:t>4</a:t>
            </a:r>
            <a:r>
              <a:rPr lang="zh-CN" altLang="en-US" dirty="0" smtClean="0"/>
              <a:t>、执行</a:t>
            </a:r>
            <a:r>
              <a:rPr lang="en-US" altLang="zh-CN" dirty="0" err="1" smtClean="0"/>
              <a:t>makefile</a:t>
            </a:r>
            <a:r>
              <a:rPr lang="zh-CN" altLang="en-US" dirty="0" smtClean="0"/>
              <a:t>编译可执行程序</a:t>
            </a:r>
          </a:p>
          <a:p>
            <a:pPr marL="0" indent="0">
              <a:buNone/>
            </a:pPr>
            <a:r>
              <a:rPr lang="en-US" altLang="zh-CN" dirty="0" smtClean="0"/>
              <a:t>5</a:t>
            </a:r>
            <a:r>
              <a:rPr lang="zh-CN" altLang="en-US" dirty="0" smtClean="0"/>
              <a:t>、替换依赖库：重编译或替换依赖</a:t>
            </a:r>
            <a:r>
              <a:rPr lang="en-US" altLang="zh-CN" dirty="0" smtClean="0"/>
              <a:t>X86</a:t>
            </a:r>
            <a:r>
              <a:rPr lang="zh-CN" altLang="en-US" dirty="0" smtClean="0"/>
              <a:t>平台的</a:t>
            </a:r>
            <a:r>
              <a:rPr lang="en-US" altLang="zh-CN" dirty="0" smtClean="0"/>
              <a:t>so</a:t>
            </a:r>
            <a:r>
              <a:rPr lang="zh-CN" altLang="en-US" dirty="0" smtClean="0"/>
              <a:t>库</a:t>
            </a:r>
          </a:p>
          <a:p>
            <a:pPr marL="0" indent="0">
              <a:buNone/>
            </a:pPr>
            <a:r>
              <a:rPr lang="en-US" altLang="zh-CN" dirty="0" smtClean="0"/>
              <a:t>6</a:t>
            </a:r>
            <a:r>
              <a:rPr lang="zh-CN" altLang="en-US" dirty="0" smtClean="0"/>
              <a:t>、将可执行程序安装部署到生产或测试系统</a:t>
            </a:r>
          </a:p>
          <a:p>
            <a:pPr marL="0" indent="0">
              <a:buNone/>
            </a:pPr>
            <a:endParaRPr lang="zh-CN" altLang="en-US" dirty="0" smtClean="0"/>
          </a:p>
          <a:p>
            <a:endParaRPr lang="zh-CN" altLang="en-US" dirty="0"/>
          </a:p>
        </p:txBody>
      </p:sp>
    </p:spTree>
    <p:extLst>
      <p:ext uri="{BB962C8B-B14F-4D97-AF65-F5344CB8AC3E}">
        <p14:creationId xmlns:p14="http://schemas.microsoft.com/office/powerpoint/2010/main" val="3437536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zh-CN" altLang="en-US" dirty="0" smtClean="0"/>
              <a:t>下面对本次课程的核心内容进行介绍，重点讲解下</a:t>
            </a:r>
            <a:r>
              <a:rPr lang="en-US" altLang="zh-CN" dirty="0" smtClean="0"/>
              <a:t>C/C++</a:t>
            </a:r>
            <a:r>
              <a:rPr lang="zh-CN" altLang="en-US" dirty="0" smtClean="0"/>
              <a:t>代码迁移典型移植类问题及迁移方法</a:t>
            </a:r>
          </a:p>
          <a:p>
            <a:endParaRPr lang="zh-CN" altLang="en-US" dirty="0"/>
          </a:p>
        </p:txBody>
      </p:sp>
    </p:spTree>
    <p:extLst>
      <p:ext uri="{BB962C8B-B14F-4D97-AF65-F5344CB8AC3E}">
        <p14:creationId xmlns:p14="http://schemas.microsoft.com/office/powerpoint/2010/main" val="3129428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先来看下编译脚本、编译选项的移植，这里列举了两个简单的例子，分别是</a:t>
            </a:r>
            <a:r>
              <a:rPr lang="en-US" altLang="zh-CN" dirty="0" smtClean="0"/>
              <a:t>64</a:t>
            </a:r>
            <a:r>
              <a:rPr lang="zh-CN" altLang="en-US" dirty="0" smtClean="0"/>
              <a:t>位应用程序的编译和数据类型的指定。</a:t>
            </a:r>
            <a:endParaRPr lang="en-US" altLang="zh-CN" dirty="0" smtClean="0"/>
          </a:p>
          <a:p>
            <a:pPr marL="0" indent="0">
              <a:buNone/>
            </a:pPr>
            <a:r>
              <a:rPr lang="zh-CN" altLang="en-US" dirty="0" smtClean="0"/>
              <a:t>在编译</a:t>
            </a:r>
            <a:r>
              <a:rPr lang="en-US" altLang="zh-CN" dirty="0" smtClean="0"/>
              <a:t>64</a:t>
            </a:r>
            <a:r>
              <a:rPr lang="zh-CN" altLang="en-US" dirty="0" smtClean="0"/>
              <a:t>应用程序时，</a:t>
            </a:r>
            <a:r>
              <a:rPr lang="en-US" altLang="zh-CN" dirty="0" smtClean="0"/>
              <a:t>X86</a:t>
            </a:r>
            <a:r>
              <a:rPr lang="zh-CN" altLang="en-US" dirty="0" smtClean="0"/>
              <a:t>平台可通过指定编译选项为</a:t>
            </a:r>
            <a:r>
              <a:rPr lang="en-US" altLang="zh-CN" dirty="0" smtClean="0"/>
              <a:t>-m64</a:t>
            </a:r>
            <a:r>
              <a:rPr lang="zh-CN" altLang="en-US" dirty="0" smtClean="0"/>
              <a:t>来完成，而在鲲鹏处理器下需要</a:t>
            </a:r>
            <a:r>
              <a:rPr lang="en-US" altLang="zh-CN" dirty="0" smtClean="0"/>
              <a:t>-</a:t>
            </a:r>
            <a:r>
              <a:rPr lang="en-US" altLang="zh-CN" dirty="0" err="1" smtClean="0"/>
              <a:t>mabi</a:t>
            </a:r>
            <a:r>
              <a:rPr lang="en-US" altLang="zh-CN" dirty="0" smtClean="0"/>
              <a:t>=lp64</a:t>
            </a:r>
            <a:r>
              <a:rPr lang="zh-CN" altLang="en-US" dirty="0" smtClean="0"/>
              <a:t>的形式指定。</a:t>
            </a:r>
            <a:endParaRPr lang="en-US" altLang="zh-CN" dirty="0" smtClean="0"/>
          </a:p>
          <a:p>
            <a:pPr marL="0" indent="0">
              <a:buNone/>
            </a:pPr>
            <a:r>
              <a:rPr lang="zh-CN" altLang="en-US" dirty="0" smtClean="0"/>
              <a:t>在</a:t>
            </a:r>
            <a:r>
              <a:rPr lang="en-US" altLang="zh-CN" dirty="0" smtClean="0"/>
              <a:t>X86</a:t>
            </a:r>
            <a:r>
              <a:rPr lang="zh-CN" altLang="en-US" dirty="0" smtClean="0"/>
              <a:t>平台下默认</a:t>
            </a:r>
            <a:r>
              <a:rPr lang="en-US" altLang="zh-CN" dirty="0" smtClean="0"/>
              <a:t>char</a:t>
            </a:r>
            <a:r>
              <a:rPr lang="zh-CN" altLang="en-US" dirty="0" smtClean="0"/>
              <a:t>类型是有符号类型，鲲鹏平台下默认是无符号类型，这里可以有两种方法修改，第一种是使用</a:t>
            </a:r>
            <a:r>
              <a:rPr lang="en-US" altLang="zh-CN" dirty="0" smtClean="0"/>
              <a:t>signed char</a:t>
            </a:r>
            <a:r>
              <a:rPr lang="zh-CN" altLang="en-US" dirty="0" smtClean="0"/>
              <a:t>在代码中指定，第二种是在编译选项中用</a:t>
            </a:r>
            <a:r>
              <a:rPr lang="en-US" altLang="zh-CN" sz="1100" dirty="0" smtClean="0">
                <a:solidFill>
                  <a:srgbClr val="1D1D1A"/>
                </a:solidFill>
                <a:latin typeface="微软雅黑" panose="020B0503020204020204" pitchFamily="34" charset="-122"/>
                <a:ea typeface="微软雅黑" panose="020B0503020204020204" pitchFamily="34" charset="-122"/>
              </a:rPr>
              <a:t>-</a:t>
            </a:r>
            <a:r>
              <a:rPr lang="en-US" altLang="zh-CN" sz="1100" dirty="0" err="1" smtClean="0">
                <a:solidFill>
                  <a:srgbClr val="1D1D1A"/>
                </a:solidFill>
                <a:latin typeface="微软雅黑" panose="020B0503020204020204" pitchFamily="34" charset="-122"/>
                <a:ea typeface="微软雅黑" panose="020B0503020204020204" pitchFamily="34" charset="-122"/>
              </a:rPr>
              <a:t>fsigned</a:t>
            </a:r>
            <a:r>
              <a:rPr lang="en-US" altLang="zh-CN" sz="1100" dirty="0" smtClean="0">
                <a:solidFill>
                  <a:srgbClr val="1D1D1A"/>
                </a:solidFill>
                <a:latin typeface="微软雅黑" panose="020B0503020204020204" pitchFamily="34" charset="-122"/>
                <a:ea typeface="微软雅黑" panose="020B0503020204020204" pitchFamily="34" charset="-122"/>
              </a:rPr>
              <a:t>-char</a:t>
            </a:r>
            <a:r>
              <a:rPr lang="zh-CN" altLang="en-US" sz="1100" dirty="0" smtClean="0">
                <a:solidFill>
                  <a:srgbClr val="1D1D1A"/>
                </a:solidFill>
                <a:latin typeface="微软雅黑" panose="020B0503020204020204" pitchFamily="34" charset="-122"/>
                <a:ea typeface="微软雅黑" panose="020B0503020204020204" pitchFamily="34" charset="-122"/>
              </a:rPr>
              <a:t>来指定。</a:t>
            </a:r>
            <a:endParaRPr lang="en-US" altLang="zh-CN" sz="1100" dirty="0" smtClean="0">
              <a:solidFill>
                <a:srgbClr val="1D1D1A"/>
              </a:solidFill>
              <a:latin typeface="微软雅黑" panose="020B0503020204020204" pitchFamily="34" charset="-122"/>
              <a:ea typeface="微软雅黑" panose="020B0503020204020204" pitchFamily="34" charset="-122"/>
            </a:endParaRPr>
          </a:p>
          <a:p>
            <a:pPr marL="0" indent="0">
              <a:buNone/>
            </a:pPr>
            <a:endParaRPr lang="en-US" altLang="zh-CN" sz="1100" dirty="0" smtClean="0">
              <a:solidFill>
                <a:srgbClr val="1D1D1A"/>
              </a:solidFill>
              <a:latin typeface="微软雅黑" panose="020B0503020204020204" pitchFamily="34" charset="-122"/>
              <a:ea typeface="微软雅黑" panose="020B0503020204020204" pitchFamily="34" charset="-122"/>
            </a:endParaRPr>
          </a:p>
          <a:p>
            <a:pPr marL="0" indent="0">
              <a:buNone/>
            </a:pPr>
            <a:r>
              <a:rPr lang="zh-CN" altLang="en-US" sz="1100" dirty="0" smtClean="0">
                <a:solidFill>
                  <a:srgbClr val="1D1D1A"/>
                </a:solidFill>
                <a:latin typeface="微软雅黑" panose="020B0503020204020204" pitchFamily="34" charset="-122"/>
                <a:ea typeface="微软雅黑" panose="020B0503020204020204" pitchFamily="34" charset="-122"/>
              </a:rPr>
              <a:t>这里只是列出了核心修改点，我们再来看下具体在编译脚本中又是怎么去实施修改的，下面以</a:t>
            </a:r>
            <a:r>
              <a:rPr lang="en-US" altLang="zh-CN" sz="1100" dirty="0" smtClean="0">
                <a:solidFill>
                  <a:srgbClr val="1D1D1A"/>
                </a:solidFill>
                <a:latin typeface="微软雅黑" panose="020B0503020204020204" pitchFamily="34" charset="-122"/>
                <a:ea typeface="微软雅黑" panose="020B0503020204020204" pitchFamily="34" charset="-122"/>
              </a:rPr>
              <a:t>Cmakelists.txt</a:t>
            </a:r>
            <a:r>
              <a:rPr lang="zh-CN" altLang="en-US" sz="1100" dirty="0" smtClean="0">
                <a:solidFill>
                  <a:srgbClr val="1D1D1A"/>
                </a:solidFill>
                <a:latin typeface="微软雅黑" panose="020B0503020204020204" pitchFamily="34" charset="-122"/>
                <a:ea typeface="微软雅黑" panose="020B0503020204020204" pitchFamily="34" charset="-122"/>
              </a:rPr>
              <a:t>文件、</a:t>
            </a:r>
            <a:r>
              <a:rPr lang="en-US" altLang="zh-CN" sz="1100" dirty="0" err="1" smtClean="0">
                <a:solidFill>
                  <a:srgbClr val="1D1D1A"/>
                </a:solidFill>
                <a:latin typeface="微软雅黑" panose="020B0503020204020204" pitchFamily="34" charset="-122"/>
                <a:ea typeface="微软雅黑" panose="020B0503020204020204" pitchFamily="34" charset="-122"/>
              </a:rPr>
              <a:t>Makefile</a:t>
            </a:r>
            <a:r>
              <a:rPr lang="zh-CN" altLang="en-US" sz="1100" dirty="0" smtClean="0">
                <a:solidFill>
                  <a:srgbClr val="1D1D1A"/>
                </a:solidFill>
                <a:latin typeface="微软雅黑" panose="020B0503020204020204" pitchFamily="34" charset="-122"/>
                <a:ea typeface="微软雅黑" panose="020B0503020204020204" pitchFamily="34" charset="-122"/>
              </a:rPr>
              <a:t>文件进行举例。在</a:t>
            </a:r>
            <a:r>
              <a:rPr lang="en-US" altLang="zh-CN" sz="1100" dirty="0" err="1" smtClean="0">
                <a:latin typeface="微软雅黑" panose="020B0503020204020204" pitchFamily="34" charset="-122"/>
                <a:ea typeface="微软雅黑" panose="020B0503020204020204" pitchFamily="34" charset="-122"/>
              </a:rPr>
              <a:t>Makefile</a:t>
            </a:r>
            <a:r>
              <a:rPr lang="zh-CN" altLang="en-US" sz="1100" dirty="0" smtClean="0">
                <a:latin typeface="微软雅黑" panose="020B0503020204020204" pitchFamily="34" charset="-122"/>
                <a:ea typeface="微软雅黑" panose="020B0503020204020204" pitchFamily="34" charset="-122"/>
              </a:rPr>
              <a:t>文件中可通过 </a:t>
            </a:r>
            <a:r>
              <a:rPr lang="en-US" altLang="zh-CN" sz="1100" dirty="0" err="1" smtClean="0">
                <a:latin typeface="微软雅黑" panose="020B0503020204020204" pitchFamily="34" charset="-122"/>
                <a:ea typeface="微软雅黑" panose="020B0503020204020204" pitchFamily="34" charset="-122"/>
              </a:rPr>
              <a:t>add_definitions</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set(CMAKE_CXX_FLAGS</a:t>
            </a:r>
            <a:r>
              <a:rPr lang="zh-CN" altLang="en-US" sz="1100" dirty="0" smtClean="0">
                <a:latin typeface="微软雅黑" panose="020B0503020204020204" pitchFamily="34" charset="-122"/>
                <a:ea typeface="微软雅黑" panose="020B0503020204020204" pitchFamily="34" charset="-122"/>
              </a:rPr>
              <a:t>）、</a:t>
            </a:r>
            <a:r>
              <a:rPr lang="en-US" altLang="zh-CN" sz="1100" dirty="0" err="1" smtClean="0">
                <a:latin typeface="微软雅黑" panose="020B0503020204020204" pitchFamily="34" charset="-122"/>
                <a:ea typeface="微软雅黑" panose="020B0503020204020204" pitchFamily="34" charset="-122"/>
              </a:rPr>
              <a:t>add_compile_options</a:t>
            </a:r>
            <a:r>
              <a:rPr lang="zh-CN" altLang="en-US" sz="1100" dirty="0" smtClean="0">
                <a:latin typeface="微软雅黑" panose="020B0503020204020204" pitchFamily="34" charset="-122"/>
                <a:ea typeface="微软雅黑" panose="020B0503020204020204" pitchFamily="34" charset="-122"/>
              </a:rPr>
              <a:t>（）三种方式修改。</a:t>
            </a:r>
            <a:r>
              <a:rPr lang="en-US" altLang="zh-CN" sz="1100" dirty="0" err="1" smtClean="0">
                <a:latin typeface="微软雅黑" panose="020B0503020204020204" pitchFamily="34" charset="-122"/>
                <a:ea typeface="微软雅黑" panose="020B0503020204020204" pitchFamily="34" charset="-122"/>
              </a:rPr>
              <a:t>Makefile</a:t>
            </a:r>
            <a:r>
              <a:rPr lang="zh-CN" altLang="en-US" sz="1100" dirty="0" smtClean="0">
                <a:latin typeface="微软雅黑" panose="020B0503020204020204" pitchFamily="34" charset="-122"/>
                <a:ea typeface="微软雅黑" panose="020B0503020204020204" pitchFamily="34" charset="-122"/>
              </a:rPr>
              <a:t>文件修改较为简单，和平时我们使用</a:t>
            </a:r>
            <a:r>
              <a:rPr lang="en-US" altLang="zh-CN" sz="1100" dirty="0" err="1" smtClean="0">
                <a:latin typeface="微软雅黑" panose="020B0503020204020204" pitchFamily="34" charset="-122"/>
                <a:ea typeface="微软雅黑" panose="020B0503020204020204" pitchFamily="34" charset="-122"/>
              </a:rPr>
              <a:t>gcc</a:t>
            </a:r>
            <a:r>
              <a:rPr lang="zh-CN" altLang="en-US" sz="1100" dirty="0" smtClean="0">
                <a:latin typeface="微软雅黑" panose="020B0503020204020204" pitchFamily="34" charset="-122"/>
                <a:ea typeface="微软雅黑" panose="020B0503020204020204" pitchFamily="34" charset="-122"/>
              </a:rPr>
              <a:t>加编译选项类似，当然也有可能通过自定义的编译选项变量来传递编译选项参数。</a:t>
            </a:r>
            <a:endParaRPr lang="en-US" altLang="zh-CN" dirty="0" smtClean="0"/>
          </a:p>
          <a:p>
            <a:pPr marL="0" indent="0">
              <a:buNone/>
            </a:pPr>
            <a:endParaRPr lang="en-US" altLang="zh-CN" dirty="0" smtClean="0"/>
          </a:p>
          <a:p>
            <a:pPr marL="0" indent="0">
              <a:buNone/>
            </a:pPr>
            <a:r>
              <a:rPr lang="zh-CN" altLang="en-US" dirty="0" smtClean="0"/>
              <a:t>其实需要修改的差异化编译选项往往都有一个特点，其一般都与当前编译平台属性强相关，由于平台属性的差异才引入了移植修改，这些编译选项一般都以为 </a:t>
            </a:r>
            <a:r>
              <a:rPr lang="en-US" altLang="zh-CN" dirty="0" smtClean="0"/>
              <a:t>–m</a:t>
            </a:r>
            <a:r>
              <a:rPr lang="zh-CN" altLang="en-US" dirty="0" smtClean="0"/>
              <a:t>开头。</a:t>
            </a:r>
            <a:endParaRPr lang="en-US" altLang="zh-CN" dirty="0" smtClean="0"/>
          </a:p>
          <a:p>
            <a:pPr marL="0" indent="0">
              <a:buNone/>
            </a:pPr>
            <a:r>
              <a:rPr lang="zh-CN" altLang="en-US" dirty="0" smtClean="0"/>
              <a:t>不同架构下差异化</a:t>
            </a:r>
            <a:r>
              <a:rPr lang="en-US" altLang="zh-CN" dirty="0" smtClean="0"/>
              <a:t>GCC</a:t>
            </a:r>
            <a:r>
              <a:rPr lang="zh-CN" altLang="en-US" dirty="0" smtClean="0"/>
              <a:t>编译选项查询 </a:t>
            </a:r>
            <a:r>
              <a:rPr lang="en-US" altLang="zh-CN" dirty="0" smtClean="0"/>
              <a:t>(gcc7.3</a:t>
            </a:r>
            <a:r>
              <a:rPr lang="zh-CN" altLang="en-US" dirty="0" smtClean="0"/>
              <a:t>为例</a:t>
            </a:r>
            <a:r>
              <a:rPr lang="en-US" altLang="zh-CN" dirty="0" smtClean="0"/>
              <a:t>) </a:t>
            </a:r>
            <a:r>
              <a:rPr lang="zh-CN" altLang="en-US" dirty="0" smtClean="0"/>
              <a:t>可在如下链接查看：  链接：</a:t>
            </a:r>
            <a:r>
              <a:rPr lang="en-US" altLang="zh-CN" dirty="0" smtClean="0"/>
              <a:t>https://gcc.gnu.org/onlinedocs/gcc-7.3.0/gcc/Submodel-Options.html#Submodel-Options</a:t>
            </a:r>
          </a:p>
          <a:p>
            <a:pPr marL="0" indent="0">
              <a:buNone/>
            </a:pPr>
            <a:endParaRPr lang="en-US" altLang="zh-CN" dirty="0" smtClean="0"/>
          </a:p>
          <a:p>
            <a:pPr marL="0" indent="0">
              <a:buNone/>
            </a:pPr>
            <a:r>
              <a:rPr lang="en-US" altLang="zh-CN" dirty="0" smtClean="0"/>
              <a:t>-</a:t>
            </a:r>
            <a:r>
              <a:rPr lang="en-US" altLang="zh-CN" dirty="0" err="1" smtClean="0"/>
              <a:t>mabi</a:t>
            </a:r>
            <a:r>
              <a:rPr lang="en-US" altLang="zh-CN" dirty="0" smtClean="0"/>
              <a:t>=lp64</a:t>
            </a:r>
            <a:r>
              <a:rPr lang="zh-CN" altLang="en-US" baseline="0" dirty="0" smtClean="0"/>
              <a:t>  在</a:t>
            </a:r>
            <a:r>
              <a:rPr lang="en-US" altLang="zh-CN" baseline="0" dirty="0" smtClean="0"/>
              <a:t>gcc4.8.5</a:t>
            </a:r>
            <a:r>
              <a:rPr lang="zh-CN" altLang="en-US" baseline="0" dirty="0" smtClean="0"/>
              <a:t>可能不支持，推荐</a:t>
            </a:r>
            <a:r>
              <a:rPr lang="en-US" altLang="zh-CN" baseline="0" dirty="0" smtClean="0"/>
              <a:t>gcc7.3</a:t>
            </a:r>
            <a:r>
              <a:rPr lang="zh-CN" altLang="en-US" baseline="0" dirty="0" smtClean="0"/>
              <a:t>及以上版本</a:t>
            </a:r>
            <a:endParaRPr lang="en-US" altLang="zh-CN" sz="1100" dirty="0" smtClean="0">
              <a:solidFill>
                <a:srgbClr val="1D1D1A"/>
              </a:solidFill>
              <a:latin typeface="微软雅黑" panose="020B0503020204020204" pitchFamily="34" charset="-122"/>
              <a:ea typeface="微软雅黑" panose="020B0503020204020204" pitchFamily="34" charset="-122"/>
            </a:endParaRPr>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310336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663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第二类移植问题是编译宏的移植，一份比较好的代码通常会基于不同的运行平台实现对应的代码段分支，这样做是为了充分发挥出平台特性的优势，获得最佳的性能。而编译宏就是指引编译器去编译和执行当前平台对应分支的路标。</a:t>
            </a:r>
            <a:endParaRPr lang="en-US" altLang="zh-CN" dirty="0" smtClean="0"/>
          </a:p>
          <a:p>
            <a:pPr marL="0" indent="0">
              <a:buNone/>
            </a:pPr>
            <a:r>
              <a:rPr lang="zh-CN" altLang="en-US" dirty="0" smtClean="0"/>
              <a:t>编译宏分为两类，一类是编译器自定义的宏，在编码可直接使用，编译器能够自动识别。另一类是用户自定义宏，这类宏是编码人员自行定义的，通常带有一些平台属性意义。</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首先看下编译器自定义宏的移植：</a:t>
            </a:r>
            <a:r>
              <a:rPr lang="en-US" altLang="zh-CN" dirty="0" smtClean="0"/>
              <a:t>X86</a:t>
            </a:r>
            <a:r>
              <a:rPr lang="zh-CN" altLang="en-US" dirty="0" smtClean="0"/>
              <a:t>下 </a:t>
            </a:r>
            <a:r>
              <a:rPr lang="en-US" altLang="zh-CN" dirty="0" smtClean="0"/>
              <a:t>__x86_64__</a:t>
            </a:r>
            <a:r>
              <a:rPr lang="zh-CN" altLang="en-US" dirty="0" smtClean="0"/>
              <a:t>或</a:t>
            </a:r>
            <a:r>
              <a:rPr lang="en-US" altLang="zh-CN" dirty="0" smtClean="0"/>
              <a:t>__x86_64 </a:t>
            </a:r>
            <a:r>
              <a:rPr lang="zh-CN" altLang="en-US" dirty="0" smtClean="0"/>
              <a:t>分支对应修改 为鲲鹏处理器下的</a:t>
            </a:r>
            <a:r>
              <a:rPr lang="en-US" altLang="zh-CN" sz="1100" dirty="0" smtClean="0">
                <a:latin typeface="微软雅黑" panose="020B0503020204020204" pitchFamily="34" charset="-122"/>
                <a:ea typeface="微软雅黑" panose="020B0503020204020204" pitchFamily="34" charset="-122"/>
                <a:cs typeface="Arial" panose="020B0604020202020204" pitchFamily="34" charset="0"/>
              </a:rPr>
              <a:t>__</a:t>
            </a:r>
            <a:r>
              <a:rPr lang="en-US" altLang="zh-CN" sz="11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aarch64__</a:t>
            </a:r>
            <a:endParaRPr lang="en-US" altLang="zh-CN" dirty="0" smtClean="0"/>
          </a:p>
          <a:p>
            <a:pPr marL="0" indent="0">
              <a:buNone/>
            </a:pPr>
            <a:r>
              <a:rPr lang="zh-CN" altLang="en-US" dirty="0" smtClean="0"/>
              <a:t>用户自定义编译宏的移植：</a:t>
            </a:r>
            <a:r>
              <a:rPr lang="en-US" altLang="zh-CN" dirty="0" smtClean="0"/>
              <a:t>X86</a:t>
            </a:r>
            <a:r>
              <a:rPr lang="zh-CN" altLang="en-US" dirty="0" smtClean="0"/>
              <a:t>下的</a:t>
            </a:r>
            <a:r>
              <a:rPr lang="en-US" altLang="zh-CN" dirty="0" smtClean="0"/>
              <a:t>X86__64</a:t>
            </a:r>
            <a:r>
              <a:rPr lang="en-US" altLang="zh-CN" baseline="0" dirty="0" smtClean="0"/>
              <a:t> </a:t>
            </a:r>
            <a:r>
              <a:rPr lang="zh-CN" altLang="en-US" baseline="0" dirty="0" smtClean="0"/>
              <a:t>、</a:t>
            </a:r>
            <a:r>
              <a:rPr lang="en-US" altLang="zh-CN" dirty="0" smtClean="0"/>
              <a:t>HAVE_X86_64  </a:t>
            </a:r>
            <a:r>
              <a:rPr lang="zh-CN" altLang="en-US" dirty="0" smtClean="0"/>
              <a:t>可替换为 </a:t>
            </a:r>
            <a:r>
              <a:rPr lang="en-US" altLang="zh-CN" dirty="0" smtClean="0"/>
              <a:t>ARM_64</a:t>
            </a:r>
            <a:r>
              <a:rPr lang="zh-CN" altLang="en-US" dirty="0" smtClean="0"/>
              <a:t>、</a:t>
            </a:r>
            <a:r>
              <a:rPr lang="en-US" altLang="zh-CN" dirty="0" smtClean="0"/>
              <a:t>HAVE_AARCH64</a:t>
            </a:r>
          </a:p>
          <a:p>
            <a:pPr marL="0" indent="0">
              <a:buNone/>
            </a:pPr>
            <a:r>
              <a:rPr lang="zh-CN" altLang="en-US" dirty="0" smtClean="0"/>
              <a:t>当然只是替换编译宏是比较简单的，重点我们也需要关注下分支内部的内容实现，这样修改的编译宏运行时才有实际意义。</a:t>
            </a:r>
            <a:endParaRPr lang="en-US" altLang="zh-CN" dirty="0" smtClean="0"/>
          </a:p>
          <a:p>
            <a:pPr marL="0" indent="0">
              <a:buNone/>
            </a:pPr>
            <a:endParaRPr lang="en-US" altLang="zh-CN" dirty="0" smtClean="0"/>
          </a:p>
          <a:p>
            <a:pPr marL="0" indent="0">
              <a:buNone/>
            </a:pPr>
            <a:r>
              <a:rPr lang="zh-CN" altLang="en-US" dirty="0" smtClean="0"/>
              <a:t>获取当前编译器平台支持的编译宏可通过以下命令查看： 使用 </a:t>
            </a:r>
            <a:r>
              <a:rPr lang="en-US" altLang="zh-CN" dirty="0" err="1" smtClean="0"/>
              <a:t>gcc</a:t>
            </a:r>
            <a:r>
              <a:rPr lang="en-US" altLang="zh-CN" dirty="0" smtClean="0"/>
              <a:t> -march=x86-64 -</a:t>
            </a:r>
            <a:r>
              <a:rPr lang="en-US" altLang="zh-CN" dirty="0" err="1" smtClean="0"/>
              <a:t>dM</a:t>
            </a:r>
            <a:r>
              <a:rPr lang="en-US" altLang="zh-CN" dirty="0" smtClean="0"/>
              <a:t> -E - &lt; /</a:t>
            </a:r>
            <a:r>
              <a:rPr lang="en-US" altLang="zh-CN" dirty="0" err="1" smtClean="0"/>
              <a:t>dev</a:t>
            </a:r>
            <a:r>
              <a:rPr lang="en-US" altLang="zh-CN" dirty="0" smtClean="0"/>
              <a:t>/null </a:t>
            </a:r>
            <a:r>
              <a:rPr lang="zh-CN" altLang="en-US" dirty="0" smtClean="0"/>
              <a:t>查看编译器自定义宏</a:t>
            </a:r>
            <a:r>
              <a:rPr lang="en-US" altLang="zh-CN" dirty="0" smtClean="0"/>
              <a:t>(</a:t>
            </a:r>
            <a:r>
              <a:rPr lang="zh-CN" altLang="en-US" dirty="0" smtClean="0"/>
              <a:t>鲲鹏下</a:t>
            </a:r>
            <a:r>
              <a:rPr lang="en-US" altLang="zh-CN" dirty="0" smtClean="0"/>
              <a:t>-march=armv8-a)</a:t>
            </a:r>
          </a:p>
          <a:p>
            <a:pPr marL="0" indent="0">
              <a:buNone/>
            </a:pPr>
            <a:r>
              <a:rPr lang="zh-CN" altLang="en-US" dirty="0" smtClean="0"/>
              <a:t>表格中列举了其他一些常见的编译器自定义宏及其移植方法。</a:t>
            </a:r>
            <a:endParaRPr lang="en-US" altLang="zh-CN" dirty="0" smtClean="0"/>
          </a:p>
          <a:p>
            <a:endParaRPr lang="zh-CN" altLang="en-US" dirty="0"/>
          </a:p>
        </p:txBody>
      </p:sp>
    </p:spTree>
    <p:extLst>
      <p:ext uri="{BB962C8B-B14F-4D97-AF65-F5344CB8AC3E}">
        <p14:creationId xmlns:p14="http://schemas.microsoft.com/office/powerpoint/2010/main" val="729118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FontTx/>
              <a:buNone/>
            </a:pP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GCC</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提供了一系列的</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函数，进行了较好的优化，可以实现一些简单快捷的功能来方便程序编写，另外，很多</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函数可用来优化编译结果。这些函数大部分有个特点，以</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__</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开头。</a:t>
            </a:r>
            <a:endPar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FontTx/>
              <a:buNone/>
            </a:pP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这边列举了一个简单示例，替换</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crc32</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值计算函数，由</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X86</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下的</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__builtin_ia32_crc32qi ()</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替换为鲲鹏的</a:t>
            </a:r>
            <a:r>
              <a:rPr lang="en-US" altLang="zh-CN" sz="1100" dirty="0" smtClean="0">
                <a:solidFill>
                  <a:srgbClr val="1D1D1A"/>
                </a:solidFill>
                <a:latin typeface="微软雅黑" panose="020B0503020204020204" pitchFamily="34" charset="-122"/>
                <a:ea typeface="微软雅黑" panose="020B0503020204020204" pitchFamily="34" charset="-122"/>
              </a:rPr>
              <a:t>__builtin_aarch64_crc32cb(</a:t>
            </a:r>
            <a:r>
              <a:rPr lang="zh-CN" altLang="en-US" sz="1100" dirty="0" smtClean="0">
                <a:solidFill>
                  <a:srgbClr val="1D1D1A"/>
                </a:solidFill>
                <a:latin typeface="微软雅黑" panose="020B0503020204020204" pitchFamily="34" charset="-122"/>
                <a:ea typeface="微软雅黑" panose="020B0503020204020204" pitchFamily="34" charset="-122"/>
              </a:rPr>
              <a:t>）。</a:t>
            </a:r>
            <a:endParaRPr lang="en-US" altLang="zh-CN" sz="1100" dirty="0" smtClean="0">
              <a:solidFill>
                <a:srgbClr val="1D1D1A"/>
              </a:solidFill>
              <a:latin typeface="微软雅黑" panose="020B0503020204020204" pitchFamily="34" charset="-122"/>
              <a:ea typeface="微软雅黑" panose="020B0503020204020204" pitchFamily="34" charset="-122"/>
            </a:endParaRPr>
          </a:p>
          <a:p>
            <a:pPr marL="0" indent="0">
              <a:buFontTx/>
              <a:buNone/>
            </a:pP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需移植的普通</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函数实际并不多，大部分需移植的</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函数集中在 </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SSE intrinsic</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函数内，这部分的移植将在后续详细讲解。目前常见的普通</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函数移植如表格所示。</a:t>
            </a:r>
          </a:p>
          <a:p>
            <a:pPr marL="0" indent="0">
              <a:buFontTx/>
              <a:buNone/>
            </a:pPr>
            <a:endPar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FontTx/>
              <a:buNone/>
            </a:pP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查看不同平台下</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builtin</a:t>
            </a: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函数的差异：</a:t>
            </a:r>
            <a:r>
              <a:rPr lang="en-US" altLang="zh-CN" sz="1100" u="sng" kern="1200" dirty="0" smtClean="0">
                <a:solidFill>
                  <a:schemeClr val="tx1"/>
                </a:solidFill>
                <a:effectLst/>
                <a:latin typeface="微软雅黑" panose="020B0503020204020204" pitchFamily="34" charset="-122"/>
                <a:ea typeface="微软雅黑" panose="020B0503020204020204" pitchFamily="34" charset="-122"/>
                <a:cs typeface="+mn-cs"/>
                <a:hlinkClick r:id="rId3"/>
              </a:rPr>
              <a:t>https://gcc.gnu.org/onlinedocs/gcc/Target-Builtins.html#Target-Builtins</a:t>
            </a:r>
            <a:endParaRPr lang="en-US" altLang="zh-CN" sz="1100" u="sng"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FontTx/>
              <a:buNone/>
            </a:pP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主要文件集中在</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usr</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/local/gcc-8.3.0/lib/</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gcc</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/aarch64-linux/8.3.0/include/</a:t>
            </a: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路径下，主要是</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arm_acle.h</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effectLst/>
                <a:latin typeface="微软雅黑" panose="020B0503020204020204" pitchFamily="34" charset="-122"/>
                <a:ea typeface="微软雅黑" panose="020B0503020204020204" pitchFamily="34" charset="-122"/>
                <a:cs typeface="+mn-cs"/>
              </a:rPr>
              <a:t>arm_neon.h</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    arm_fp16.h</a:t>
            </a: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三个文件差异</a:t>
            </a:r>
            <a:endParaRPr lang="zh-CN" altLang="en-US" dirty="0"/>
          </a:p>
        </p:txBody>
      </p:sp>
    </p:spTree>
    <p:extLst>
      <p:ext uri="{BB962C8B-B14F-4D97-AF65-F5344CB8AC3E}">
        <p14:creationId xmlns:p14="http://schemas.microsoft.com/office/powerpoint/2010/main" val="92261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en-US" altLang="zh-CN" dirty="0" smtClean="0"/>
              <a:t>【</a:t>
            </a:r>
            <a:r>
              <a:rPr lang="zh-CN" altLang="en-US" dirty="0" smtClean="0"/>
              <a:t>讲解</a:t>
            </a:r>
            <a:r>
              <a:rPr lang="en-US" altLang="zh-CN" dirty="0" smtClean="0"/>
              <a:t>】</a:t>
            </a:r>
          </a:p>
          <a:p>
            <a:pPr marL="0" indent="0">
              <a:buNone/>
            </a:pPr>
            <a:r>
              <a:rPr lang="zh-CN" altLang="en-US" dirty="0" smtClean="0"/>
              <a:t>这块内容对于没接触过的开发者来说，可能比较羞涩难懂，由于时间和篇幅的问题，我们也不打算把涉及到的一些基础知识详细讲解</a:t>
            </a:r>
            <a:r>
              <a:rPr lang="en-US" altLang="zh-CN" dirty="0" smtClean="0"/>
              <a:t>,</a:t>
            </a:r>
            <a:r>
              <a:rPr lang="zh-CN" altLang="en-US" dirty="0" smtClean="0"/>
              <a:t>主要是让抓住核心的一个修改方式，至少通过这两个例子掌握了两条内联汇编的替换，以做到触类旁通。（重点对示例进行讲解）</a:t>
            </a:r>
            <a:endParaRPr lang="en-US" altLang="zh-CN" dirty="0" smtClean="0"/>
          </a:p>
          <a:p>
            <a:pPr marL="0" indent="0">
              <a:buNone/>
            </a:pPr>
            <a:endParaRPr lang="en-US" altLang="zh-CN" dirty="0" smtClean="0"/>
          </a:p>
          <a:p>
            <a:pPr marL="0" indent="0">
              <a:buNone/>
            </a:pPr>
            <a:r>
              <a:rPr lang="zh-CN" altLang="en-US" dirty="0" smtClean="0"/>
              <a:t>内联汇编移植属于</a:t>
            </a:r>
            <a:r>
              <a:rPr lang="en-US" altLang="zh-CN" dirty="0" smtClean="0"/>
              <a:t>C/C++</a:t>
            </a:r>
            <a:r>
              <a:rPr lang="zh-CN" altLang="en-US" dirty="0" smtClean="0"/>
              <a:t>代码迁移过程中较难的部分，内联汇编的移植常用的迁移方法有两种：基于汇编指令方式替换、基于</a:t>
            </a:r>
            <a:r>
              <a:rPr lang="en-US" altLang="zh-CN" dirty="0" err="1" smtClean="0"/>
              <a:t>builtin</a:t>
            </a:r>
            <a:r>
              <a:rPr lang="zh-CN" altLang="en-US" dirty="0" smtClean="0"/>
              <a:t>函数替换。在学习这两种替换方式之前，我们先来熟悉下内联汇编的基础语法规则。内联汇编通常以</a:t>
            </a:r>
            <a:r>
              <a:rPr lang="en-US" altLang="zh-CN" dirty="0" smtClean="0"/>
              <a:t>__</a:t>
            </a:r>
            <a:r>
              <a:rPr lang="en-US" altLang="zh-CN" dirty="0" err="1" smtClean="0"/>
              <a:t>asm</a:t>
            </a:r>
            <a:r>
              <a:rPr lang="en-US" altLang="zh-CN" dirty="0" smtClean="0"/>
              <a:t>__</a:t>
            </a:r>
            <a:r>
              <a:rPr lang="zh-CN" altLang="en-US" dirty="0" smtClean="0"/>
              <a:t>或</a:t>
            </a:r>
            <a:r>
              <a:rPr lang="en-US" altLang="zh-CN" dirty="0" err="1" smtClean="0"/>
              <a:t>asm</a:t>
            </a:r>
            <a:r>
              <a:rPr lang="zh-CN" altLang="en-US" dirty="0" smtClean="0"/>
              <a:t>关键字开头，内联汇编核心主要包含三个部分，分别为：汇编指令列表、输出操作列表、输入操作列表，分别以冒号分隔开。</a:t>
            </a:r>
            <a:r>
              <a:rPr lang="en-US" altLang="zh-CN" dirty="0" smtClean="0"/>
              <a:t>(</a:t>
            </a:r>
            <a:r>
              <a:rPr lang="zh-CN" altLang="en-US" dirty="0" smtClean="0"/>
              <a:t>有些可能最后还有寄存器修饰列表，说明对哪些寄存器或者是对内存会产生影响</a:t>
            </a:r>
            <a:r>
              <a:rPr lang="en-US" altLang="zh-CN" dirty="0" smtClean="0"/>
              <a:t>) </a:t>
            </a:r>
            <a:r>
              <a:rPr lang="zh-CN" altLang="en-US" dirty="0" smtClean="0"/>
              <a:t>这些详细的规则大家通过</a:t>
            </a:r>
            <a:r>
              <a:rPr lang="en-US" altLang="zh-CN" dirty="0" err="1" smtClean="0"/>
              <a:t>gcc</a:t>
            </a:r>
            <a:r>
              <a:rPr lang="zh-CN" altLang="en-US" dirty="0" smtClean="0"/>
              <a:t>的内联汇编手册文档很容易学会，这里不详细解释，重点跟大家一起体会下内联汇编的移植过程。</a:t>
            </a:r>
            <a:endParaRPr lang="en-US" altLang="zh-CN" dirty="0" smtClean="0"/>
          </a:p>
          <a:p>
            <a:pPr marL="0" indent="0">
              <a:buNone/>
            </a:pPr>
            <a:endParaRPr lang="en-US" altLang="zh-CN" dirty="0" smtClean="0"/>
          </a:p>
          <a:p>
            <a:pPr marL="0" indent="0">
              <a:buNone/>
            </a:pPr>
            <a:r>
              <a:rPr lang="zh-CN" altLang="en-US" dirty="0" smtClean="0"/>
              <a:t>先看第一种方式，汇编指令方式替换，这里有个例子将字节序反序。既然是内联汇编移植，首先我们得找到核心的汇编指令，这里就是</a:t>
            </a:r>
            <a:r>
              <a:rPr lang="en-US" altLang="zh-CN" dirty="0" err="1" smtClean="0"/>
              <a:t>bswap</a:t>
            </a:r>
            <a:r>
              <a:rPr lang="en-US" altLang="zh-CN" dirty="0" smtClean="0"/>
              <a:t> </a:t>
            </a:r>
            <a:r>
              <a:rPr lang="zh-CN" altLang="en-US" dirty="0" smtClean="0"/>
              <a:t>，他的功能就是把</a:t>
            </a:r>
            <a:r>
              <a:rPr lang="en-US" altLang="zh-CN" dirty="0" err="1" smtClean="0"/>
              <a:t>val</a:t>
            </a:r>
            <a:r>
              <a:rPr lang="zh-CN" altLang="en-US" dirty="0" smtClean="0"/>
              <a:t>这个值字节反序，也就是</a:t>
            </a:r>
            <a:r>
              <a:rPr lang="en-US" altLang="zh-CN" dirty="0" smtClean="0"/>
              <a:t>:  0x1314 (4884)  =&gt;  0x3141 (12609)</a:t>
            </a:r>
            <a:r>
              <a:rPr lang="zh-CN" altLang="en-US" dirty="0" smtClean="0"/>
              <a:t>。同样的我们在鲲鹏处理器下也有相应的汇编指令，就是</a:t>
            </a:r>
            <a:r>
              <a:rPr lang="en-US" altLang="zh-CN" dirty="0" smtClean="0"/>
              <a:t>rev</a:t>
            </a:r>
            <a:r>
              <a:rPr lang="zh-CN" altLang="en-US" dirty="0" smtClean="0"/>
              <a:t>，只是使用语法上有所不同，他有两个操作数。结合内联汇编规则，也能够快捷的完成替换移植。</a:t>
            </a:r>
            <a:endParaRPr lang="en-US" altLang="zh-CN" dirty="0" smtClean="0"/>
          </a:p>
          <a:p>
            <a:pPr marL="0" indent="0">
              <a:buNone/>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下面再介绍</a:t>
            </a:r>
            <a:r>
              <a:rPr lang="en-US" altLang="zh-CN" dirty="0" err="1" smtClean="0"/>
              <a:t>builtin</a:t>
            </a:r>
            <a:r>
              <a:rPr lang="zh-CN" altLang="en-US" dirty="0" smtClean="0"/>
              <a:t>函数的替换方式：首先还是找到汇编指令</a:t>
            </a:r>
            <a:r>
              <a:rPr lang="en-US" altLang="zh-CN" sz="1100" dirty="0" smtClean="0">
                <a:solidFill>
                  <a:srgbClr val="1D1D1A"/>
                </a:solidFill>
                <a:latin typeface="微软雅黑" panose="020B0503020204020204" pitchFamily="34" charset="-122"/>
                <a:ea typeface="微软雅黑" panose="020B0503020204020204" pitchFamily="34" charset="-122"/>
              </a:rPr>
              <a:t>“</a:t>
            </a:r>
            <a:r>
              <a:rPr lang="en-US" altLang="zh-CN" sz="1100" dirty="0" err="1" smtClean="0">
                <a:solidFill>
                  <a:srgbClr val="00B0F0"/>
                </a:solidFill>
                <a:latin typeface="微软雅黑" panose="020B0503020204020204" pitchFamily="34" charset="-122"/>
                <a:ea typeface="微软雅黑" panose="020B0503020204020204" pitchFamily="34" charset="-122"/>
              </a:rPr>
              <a:t>popcnt</a:t>
            </a:r>
            <a:r>
              <a:rPr lang="en-US" altLang="zh-CN" sz="1100" dirty="0" smtClean="0">
                <a:solidFill>
                  <a:srgbClr val="00B0F0"/>
                </a:solidFill>
                <a:latin typeface="微软雅黑" panose="020B0503020204020204" pitchFamily="34" charset="-122"/>
                <a:ea typeface="微软雅黑" panose="020B0503020204020204" pitchFamily="34" charset="-122"/>
              </a:rPr>
              <a:t> </a:t>
            </a:r>
            <a:r>
              <a:rPr lang="en-US" altLang="zh-CN" sz="1100" dirty="0" smtClean="0">
                <a:solidFill>
                  <a:srgbClr val="1D1D1A"/>
                </a:solidFill>
                <a:latin typeface="微软雅黑" panose="020B0503020204020204" pitchFamily="34" charset="-122"/>
                <a:ea typeface="微软雅黑" panose="020B0503020204020204" pitchFamily="34" charset="-122"/>
              </a:rPr>
              <a:t>”</a:t>
            </a:r>
            <a:r>
              <a:rPr lang="zh-CN" altLang="en-US" sz="1100" dirty="0" smtClean="0">
                <a:solidFill>
                  <a:srgbClr val="00B0F0"/>
                </a:solidFill>
                <a:latin typeface="微软雅黑" panose="020B0503020204020204" pitchFamily="34" charset="-122"/>
                <a:ea typeface="微软雅黑" panose="020B0503020204020204" pitchFamily="34" charset="-122"/>
              </a:rPr>
              <a:t>。接下来通过</a:t>
            </a:r>
            <a:r>
              <a:rPr lang="en-US" altLang="zh-CN" sz="1100" dirty="0" smtClean="0">
                <a:solidFill>
                  <a:srgbClr val="00B0F0"/>
                </a:solidFill>
                <a:latin typeface="微软雅黑" panose="020B0503020204020204" pitchFamily="34" charset="-122"/>
                <a:ea typeface="微软雅黑" panose="020B0503020204020204" pitchFamily="34" charset="-122"/>
              </a:rPr>
              <a:t>X86</a:t>
            </a:r>
            <a:r>
              <a:rPr lang="zh-CN" altLang="en-US" sz="1100" dirty="0" smtClean="0">
                <a:solidFill>
                  <a:srgbClr val="00B0F0"/>
                </a:solidFill>
                <a:latin typeface="微软雅黑" panose="020B0503020204020204" pitchFamily="34" charset="-122"/>
                <a:ea typeface="微软雅黑" panose="020B0503020204020204" pitchFamily="34" charset="-122"/>
              </a:rPr>
              <a:t>指令集手册查询</a:t>
            </a:r>
            <a:r>
              <a:rPr lang="en-US" altLang="zh-CN" sz="1100" dirty="0" err="1" smtClean="0">
                <a:solidFill>
                  <a:srgbClr val="00B0F0"/>
                </a:solidFill>
                <a:latin typeface="微软雅黑" panose="020B0503020204020204" pitchFamily="34" charset="-122"/>
                <a:ea typeface="微软雅黑" panose="020B0503020204020204" pitchFamily="34" charset="-122"/>
              </a:rPr>
              <a:t>popcnt</a:t>
            </a:r>
            <a:r>
              <a:rPr lang="zh-CN" altLang="en-US" sz="1100" dirty="0" smtClean="0">
                <a:solidFill>
                  <a:srgbClr val="00B0F0"/>
                </a:solidFill>
                <a:latin typeface="微软雅黑" panose="020B0503020204020204" pitchFamily="34" charset="-122"/>
                <a:ea typeface="微软雅黑" panose="020B0503020204020204" pitchFamily="34" charset="-122"/>
              </a:rPr>
              <a:t>指令，他是统计变量</a:t>
            </a:r>
            <a:r>
              <a:rPr lang="en-US" altLang="zh-CN" sz="1100" dirty="0" smtClean="0">
                <a:solidFill>
                  <a:srgbClr val="00B0F0"/>
                </a:solidFill>
                <a:latin typeface="微软雅黑" panose="020B0503020204020204" pitchFamily="34" charset="-122"/>
                <a:ea typeface="微软雅黑" panose="020B0503020204020204" pitchFamily="34" charset="-122"/>
              </a:rPr>
              <a:t>a</a:t>
            </a:r>
            <a:r>
              <a:rPr lang="zh-CN" altLang="en-US" sz="1100" dirty="0" smtClean="0">
                <a:solidFill>
                  <a:srgbClr val="00B0F0"/>
                </a:solidFill>
                <a:latin typeface="微软雅黑" panose="020B0503020204020204" pitchFamily="34" charset="-122"/>
                <a:ea typeface="微软雅黑" panose="020B0503020204020204" pitchFamily="34" charset="-122"/>
              </a:rPr>
              <a:t>中的数用二进制表示时</a:t>
            </a:r>
            <a:r>
              <a:rPr lang="en-US" altLang="zh-CN" sz="1100" dirty="0" smtClean="0">
                <a:solidFill>
                  <a:srgbClr val="00B0F0"/>
                </a:solidFill>
                <a:latin typeface="微软雅黑" panose="020B0503020204020204" pitchFamily="34" charset="-122"/>
                <a:ea typeface="微软雅黑" panose="020B0503020204020204" pitchFamily="34" charset="-122"/>
              </a:rPr>
              <a:t>1</a:t>
            </a:r>
            <a:r>
              <a:rPr lang="zh-CN" altLang="en-US" sz="1100" dirty="0" smtClean="0">
                <a:solidFill>
                  <a:srgbClr val="00B0F0"/>
                </a:solidFill>
                <a:latin typeface="微软雅黑" panose="020B0503020204020204" pitchFamily="34" charset="-122"/>
                <a:ea typeface="微软雅黑" panose="020B0503020204020204" pitchFamily="34" charset="-122"/>
              </a:rPr>
              <a:t>的个数，如：</a:t>
            </a:r>
            <a:r>
              <a:rPr lang="en-US" altLang="zh-CN" sz="1100" dirty="0" smtClean="0">
                <a:solidFill>
                  <a:schemeClr val="tx1">
                    <a:lumMod val="50000"/>
                    <a:lumOff val="50000"/>
                  </a:schemeClr>
                </a:solidFill>
                <a:latin typeface="微软雅黑" panose="020B0503020204020204" pitchFamily="34" charset="-122"/>
                <a:ea typeface="微软雅黑" panose="020B0503020204020204" pitchFamily="34" charset="-122"/>
              </a:rPr>
              <a:t>0111 (7)  =&gt;  result: 3</a:t>
            </a:r>
            <a:r>
              <a:rPr lang="en-US" altLang="zh-CN" sz="1100" baseline="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100" baseline="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100" dirty="0" smtClean="0">
                <a:solidFill>
                  <a:srgbClr val="00B0F0"/>
                </a:solidFill>
                <a:latin typeface="微软雅黑" panose="020B0503020204020204" pitchFamily="34" charset="-122"/>
                <a:ea typeface="微软雅黑" panose="020B0503020204020204" pitchFamily="34" charset="-122"/>
              </a:rPr>
              <a:t>了解其功能后再查看是否有相应的</a:t>
            </a:r>
            <a:r>
              <a:rPr lang="en-US" altLang="zh-CN" sz="1100" dirty="0" err="1" smtClean="0">
                <a:solidFill>
                  <a:srgbClr val="00B0F0"/>
                </a:solidFill>
                <a:latin typeface="微软雅黑" panose="020B0503020204020204" pitchFamily="34" charset="-122"/>
                <a:ea typeface="微软雅黑" panose="020B0503020204020204" pitchFamily="34" charset="-122"/>
              </a:rPr>
              <a:t>builtin</a:t>
            </a:r>
            <a:r>
              <a:rPr lang="zh-CN" altLang="en-US" sz="1100" dirty="0" smtClean="0">
                <a:solidFill>
                  <a:srgbClr val="00B0F0"/>
                </a:solidFill>
                <a:latin typeface="微软雅黑" panose="020B0503020204020204" pitchFamily="34" charset="-122"/>
                <a:ea typeface="微软雅黑" panose="020B0503020204020204" pitchFamily="34" charset="-122"/>
              </a:rPr>
              <a:t>函数进行替换，这样可以在达到较好移植效果的同时提升移植效率。</a:t>
            </a:r>
            <a:r>
              <a:rPr lang="en-US" altLang="zh-CN" sz="1100" dirty="0" smtClean="0">
                <a:solidFill>
                  <a:srgbClr val="00B0F0"/>
                </a:solidFill>
                <a:latin typeface="微软雅黑" panose="020B0503020204020204" pitchFamily="34" charset="-122"/>
                <a:ea typeface="微软雅黑" panose="020B0503020204020204" pitchFamily="34" charset="-122"/>
              </a:rPr>
              <a:t> </a:t>
            </a: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sz="1100" dirty="0" smtClean="0">
              <a:solidFill>
                <a:srgbClr val="00B0F0"/>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100" dirty="0" smtClean="0">
                <a:solidFill>
                  <a:srgbClr val="00B0F0"/>
                </a:solidFill>
                <a:latin typeface="微软雅黑" panose="020B0503020204020204" pitchFamily="34" charset="-122"/>
                <a:ea typeface="微软雅黑" panose="020B0503020204020204" pitchFamily="34" charset="-122"/>
              </a:rPr>
              <a:t>回顾这两种方法，发现其实替换也并不难，只是我们接触到了不熟悉的新事物，心里上的未知对内联汇编迁移有所畏惧。结合实践和相关手册资料，这块内容其实也很容易迎刃而解。</a:t>
            </a: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r>
              <a:rPr lang="en-US" altLang="zh-CN" dirty="0" smtClean="0"/>
              <a:t>【</a:t>
            </a:r>
            <a:r>
              <a:rPr lang="zh-CN" altLang="en-US" dirty="0" smtClean="0"/>
              <a:t>参考内容</a:t>
            </a:r>
            <a:r>
              <a:rPr lang="en-US" altLang="zh-CN" dirty="0" smtClean="0"/>
              <a:t>—</a:t>
            </a:r>
            <a:r>
              <a:rPr lang="zh-CN" altLang="en-US" dirty="0" smtClean="0"/>
              <a:t>可选</a:t>
            </a:r>
            <a:r>
              <a:rPr lang="en-US" altLang="zh-CN" dirty="0" smtClean="0"/>
              <a:t>】</a:t>
            </a:r>
          </a:p>
          <a:p>
            <a:pPr marL="0" indent="0">
              <a:buNone/>
            </a:pPr>
            <a:r>
              <a:rPr lang="zh-CN" altLang="en-US" dirty="0" smtClean="0"/>
              <a:t>下面以汇编指令方式替换来进行讲解：首先我们看到第一个冒号前的 “</a:t>
            </a:r>
            <a:r>
              <a:rPr lang="en-US" altLang="zh-CN" dirty="0" err="1" smtClean="0"/>
              <a:t>bswap</a:t>
            </a:r>
            <a:r>
              <a:rPr lang="en-US" altLang="zh-CN" dirty="0" smtClean="0"/>
              <a:t> %0” </a:t>
            </a:r>
            <a:r>
              <a:rPr lang="zh-CN" altLang="en-US" dirty="0" smtClean="0"/>
              <a:t>，汇编指令就是</a:t>
            </a:r>
            <a:r>
              <a:rPr lang="en-US" altLang="zh-CN" dirty="0" err="1" smtClean="0"/>
              <a:t>bswap</a:t>
            </a:r>
            <a:r>
              <a:rPr lang="zh-CN" altLang="en-US" dirty="0" smtClean="0"/>
              <a:t>，</a:t>
            </a:r>
            <a:r>
              <a:rPr lang="en-US" altLang="zh-CN" dirty="0" smtClean="0"/>
              <a:t>%0</a:t>
            </a:r>
            <a:r>
              <a:rPr lang="zh-CN" altLang="en-US" dirty="0" smtClean="0"/>
              <a:t>表示的是操作数。第二个冒号前的“</a:t>
            </a:r>
            <a:r>
              <a:rPr lang="en-US" altLang="zh-CN" dirty="0" smtClean="0"/>
              <a:t>=r” (</a:t>
            </a:r>
            <a:r>
              <a:rPr lang="en-US" altLang="zh-CN" dirty="0" err="1" smtClean="0"/>
              <a:t>val</a:t>
            </a:r>
            <a:r>
              <a:rPr lang="en-US" altLang="zh-CN" dirty="0" smtClean="0"/>
              <a:t>) </a:t>
            </a:r>
            <a:r>
              <a:rPr lang="zh-CN" altLang="en-US" dirty="0" smtClean="0"/>
              <a:t>，”</a:t>
            </a:r>
            <a:r>
              <a:rPr lang="en-US" altLang="zh-CN" dirty="0" smtClean="0"/>
              <a:t>=r”</a:t>
            </a:r>
            <a:r>
              <a:rPr lang="zh-CN" altLang="en-US" dirty="0" smtClean="0"/>
              <a:t>表示寄存器约束，并且只可写</a:t>
            </a:r>
            <a:r>
              <a:rPr lang="en-US" altLang="zh-CN" dirty="0" smtClean="0"/>
              <a:t>(</a:t>
            </a:r>
            <a:r>
              <a:rPr lang="zh-CN" altLang="en-US" dirty="0" smtClean="0"/>
              <a:t>之前保存在其中的值将被废弃而被输出值所代替</a:t>
            </a:r>
            <a:r>
              <a:rPr lang="en-US" altLang="zh-CN" dirty="0" smtClean="0"/>
              <a:t>)</a:t>
            </a:r>
            <a:r>
              <a:rPr lang="zh-CN" altLang="en-US" dirty="0" smtClean="0"/>
              <a:t>，</a:t>
            </a:r>
            <a:r>
              <a:rPr lang="en-US" altLang="zh-CN" dirty="0" err="1" smtClean="0"/>
              <a:t>val</a:t>
            </a:r>
            <a:r>
              <a:rPr lang="zh-CN" altLang="en-US" dirty="0" smtClean="0"/>
              <a:t>为</a:t>
            </a:r>
            <a:r>
              <a:rPr lang="en-US" altLang="zh-CN" dirty="0" smtClean="0"/>
              <a:t>C/C++</a:t>
            </a:r>
            <a:r>
              <a:rPr lang="zh-CN" altLang="en-US" dirty="0" smtClean="0"/>
              <a:t>传递的变量。最后输入操作列表“</a:t>
            </a:r>
            <a:r>
              <a:rPr lang="en-US" altLang="zh-CN" dirty="0" smtClean="0"/>
              <a:t>0” (</a:t>
            </a:r>
            <a:r>
              <a:rPr lang="en-US" altLang="zh-CN" dirty="0" err="1" smtClean="0"/>
              <a:t>val</a:t>
            </a:r>
            <a:r>
              <a:rPr lang="en-US" altLang="zh-CN" dirty="0" smtClean="0"/>
              <a:t>)</a:t>
            </a:r>
            <a:r>
              <a:rPr lang="zh-CN" altLang="en-US" dirty="0" smtClean="0"/>
              <a:t>，“</a:t>
            </a:r>
            <a:r>
              <a:rPr lang="en-US" altLang="zh-CN" dirty="0" smtClean="0"/>
              <a:t>0”</a:t>
            </a:r>
            <a:r>
              <a:rPr lang="zh-CN" altLang="en-US" dirty="0" smtClean="0"/>
              <a:t>表示匹配约束（使用和输出相同的寄存器，以更高效地使用变量寄存器），</a:t>
            </a:r>
            <a:r>
              <a:rPr lang="en-US" altLang="zh-CN" dirty="0" err="1" smtClean="0"/>
              <a:t>val</a:t>
            </a:r>
            <a:r>
              <a:rPr lang="zh-CN" altLang="en-US" dirty="0" smtClean="0"/>
              <a:t>为</a:t>
            </a:r>
            <a:r>
              <a:rPr lang="en-US" altLang="zh-CN" dirty="0" smtClean="0"/>
              <a:t>C/C++</a:t>
            </a:r>
            <a:r>
              <a:rPr lang="zh-CN" altLang="en-US" dirty="0" smtClean="0"/>
              <a:t>传递的变量。</a:t>
            </a:r>
          </a:p>
          <a:p>
            <a:pPr marL="0" indent="0">
              <a:buNone/>
            </a:pPr>
            <a:r>
              <a:rPr lang="zh-CN" altLang="en-US" dirty="0" smtClean="0"/>
              <a:t>了解整个内联汇编语句的结构后，可以进行汇编指令方式的移植了，通过</a:t>
            </a:r>
            <a:r>
              <a:rPr lang="en-US" altLang="zh-CN" dirty="0" smtClean="0"/>
              <a:t>X86</a:t>
            </a:r>
            <a:r>
              <a:rPr lang="zh-CN" altLang="en-US" dirty="0" smtClean="0"/>
              <a:t>汇编指令集手册查询</a:t>
            </a:r>
            <a:r>
              <a:rPr lang="en-US" altLang="zh-CN" dirty="0" err="1" smtClean="0"/>
              <a:t>bswap</a:t>
            </a:r>
            <a:r>
              <a:rPr lang="zh-CN" altLang="en-US" dirty="0" smtClean="0"/>
              <a:t>指令功能，在</a:t>
            </a:r>
            <a:r>
              <a:rPr lang="en-US" altLang="zh-CN" dirty="0" smtClean="0"/>
              <a:t>arm</a:t>
            </a:r>
            <a:r>
              <a:rPr lang="zh-CN" altLang="en-US" dirty="0" smtClean="0"/>
              <a:t>指令集手册查询类似功能指令</a:t>
            </a:r>
            <a:r>
              <a:rPr lang="en-US" altLang="zh-CN" dirty="0" smtClean="0"/>
              <a:t>rev</a:t>
            </a:r>
            <a:r>
              <a:rPr lang="zh-CN" altLang="en-US" dirty="0" smtClean="0"/>
              <a:t>进行替换。再根据</a:t>
            </a:r>
            <a:r>
              <a:rPr lang="en-US" altLang="zh-CN" dirty="0" smtClean="0"/>
              <a:t>rev</a:t>
            </a:r>
            <a:r>
              <a:rPr lang="zh-CN" altLang="en-US" dirty="0" smtClean="0"/>
              <a:t>指令的操作数规则编写语句，</a:t>
            </a:r>
            <a:r>
              <a:rPr lang="en-US" altLang="zh-CN" dirty="0" smtClean="0"/>
              <a:t>%w</a:t>
            </a:r>
            <a:r>
              <a:rPr lang="zh-CN" altLang="en-US" dirty="0" smtClean="0"/>
              <a:t>表示的是</a:t>
            </a:r>
            <a:r>
              <a:rPr lang="en-US" altLang="zh-CN" dirty="0" smtClean="0"/>
              <a:t>32</a:t>
            </a:r>
            <a:r>
              <a:rPr lang="zh-CN" altLang="en-US" dirty="0" smtClean="0"/>
              <a:t>位寄存器</a:t>
            </a:r>
            <a:r>
              <a:rPr lang="en-US" altLang="zh-CN" dirty="0" smtClean="0"/>
              <a:t>【</a:t>
            </a:r>
            <a:r>
              <a:rPr lang="en-US" altLang="zh-CN" dirty="0" err="1" smtClean="0"/>
              <a:t>dst</a:t>
            </a:r>
            <a:r>
              <a:rPr lang="en-US" altLang="zh-CN" dirty="0" smtClean="0"/>
              <a:t>】</a:t>
            </a:r>
            <a:r>
              <a:rPr lang="zh-CN" altLang="en-US" dirty="0" smtClean="0"/>
              <a:t>只是寄存器修饰符，其他类似。</a:t>
            </a:r>
            <a:endParaRPr lang="en-US" altLang="zh-CN" dirty="0" smtClean="0"/>
          </a:p>
          <a:p>
            <a:pPr marL="0" indent="0">
              <a:buNone/>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下面再介绍</a:t>
            </a:r>
            <a:r>
              <a:rPr lang="en-US" altLang="zh-CN" dirty="0" err="1" smtClean="0"/>
              <a:t>builtin</a:t>
            </a:r>
            <a:r>
              <a:rPr lang="zh-CN" altLang="en-US" dirty="0" smtClean="0"/>
              <a:t>函数的替换方式：首先还是先对</a:t>
            </a:r>
            <a:r>
              <a:rPr lang="en-US" altLang="zh-CN" dirty="0" smtClean="0"/>
              <a:t>X86</a:t>
            </a:r>
            <a:r>
              <a:rPr lang="zh-CN" altLang="en-US" dirty="0" smtClean="0"/>
              <a:t>下的内联汇编进行解读，</a:t>
            </a:r>
            <a:r>
              <a:rPr lang="en-US" altLang="zh-CN" sz="1100" dirty="0" smtClean="0">
                <a:solidFill>
                  <a:srgbClr val="1D1D1A"/>
                </a:solidFill>
                <a:latin typeface="微软雅黑" panose="020B0503020204020204" pitchFamily="34" charset="-122"/>
                <a:ea typeface="微软雅黑" panose="020B0503020204020204" pitchFamily="34" charset="-122"/>
              </a:rPr>
              <a:t>“</a:t>
            </a:r>
            <a:r>
              <a:rPr lang="en-US" altLang="zh-CN" sz="1100" dirty="0" err="1" smtClean="0">
                <a:solidFill>
                  <a:srgbClr val="00B0F0"/>
                </a:solidFill>
                <a:latin typeface="微软雅黑" panose="020B0503020204020204" pitchFamily="34" charset="-122"/>
                <a:ea typeface="微软雅黑" panose="020B0503020204020204" pitchFamily="34" charset="-122"/>
              </a:rPr>
              <a:t>popcnt</a:t>
            </a:r>
            <a:r>
              <a:rPr lang="en-US" altLang="zh-CN" sz="1100" dirty="0" smtClean="0">
                <a:solidFill>
                  <a:srgbClr val="00B0F0"/>
                </a:solidFill>
                <a:latin typeface="微软雅黑" panose="020B0503020204020204" pitchFamily="34" charset="-122"/>
                <a:ea typeface="微软雅黑" panose="020B0503020204020204" pitchFamily="34" charset="-122"/>
              </a:rPr>
              <a:t> </a:t>
            </a:r>
            <a:r>
              <a:rPr lang="en-US" altLang="zh-CN" sz="1100" dirty="0" smtClean="0">
                <a:solidFill>
                  <a:srgbClr val="FF5F00"/>
                </a:solidFill>
                <a:latin typeface="微软雅黑" panose="020B0503020204020204" pitchFamily="34" charset="-122"/>
                <a:ea typeface="微软雅黑" panose="020B0503020204020204" pitchFamily="34" charset="-122"/>
              </a:rPr>
              <a:t>%1, %0</a:t>
            </a:r>
            <a:r>
              <a:rPr lang="en-US" altLang="zh-CN" sz="1100" dirty="0" smtClean="0">
                <a:solidFill>
                  <a:srgbClr val="1D1D1A"/>
                </a:solidFill>
                <a:latin typeface="微软雅黑" panose="020B0503020204020204" pitchFamily="34" charset="-122"/>
                <a:ea typeface="微软雅黑" panose="020B0503020204020204" pitchFamily="34" charset="-122"/>
              </a:rPr>
              <a:t>” </a:t>
            </a:r>
            <a:r>
              <a:rPr lang="zh-CN" altLang="en-US" sz="1100" dirty="0" smtClean="0">
                <a:solidFill>
                  <a:srgbClr val="1D1D1A"/>
                </a:solidFill>
                <a:latin typeface="微软雅黑" panose="020B0503020204020204" pitchFamily="34" charset="-122"/>
                <a:ea typeface="微软雅黑" panose="020B0503020204020204" pitchFamily="34" charset="-122"/>
              </a:rPr>
              <a:t>中的汇编指令为</a:t>
            </a:r>
            <a:r>
              <a:rPr lang="en-US" altLang="zh-CN" sz="1100" dirty="0" err="1" smtClean="0">
                <a:solidFill>
                  <a:srgbClr val="00B0F0"/>
                </a:solidFill>
                <a:latin typeface="微软雅黑" panose="020B0503020204020204" pitchFamily="34" charset="-122"/>
                <a:ea typeface="微软雅黑" panose="020B0503020204020204" pitchFamily="34" charset="-122"/>
              </a:rPr>
              <a:t>popcnt</a:t>
            </a:r>
            <a:r>
              <a:rPr lang="en-US" altLang="zh-CN" sz="1100" dirty="0" smtClean="0">
                <a:solidFill>
                  <a:srgbClr val="00B0F0"/>
                </a:solidFill>
                <a:latin typeface="微软雅黑" panose="020B0503020204020204" pitchFamily="34" charset="-122"/>
                <a:ea typeface="微软雅黑" panose="020B0503020204020204" pitchFamily="34" charset="-122"/>
              </a:rPr>
              <a:t> </a:t>
            </a:r>
            <a:r>
              <a:rPr lang="zh-CN" altLang="en-US" sz="1100" dirty="0" smtClean="0">
                <a:solidFill>
                  <a:srgbClr val="00B0F0"/>
                </a:solidFill>
                <a:latin typeface="微软雅黑" panose="020B0503020204020204" pitchFamily="34" charset="-122"/>
                <a:ea typeface="微软雅黑" panose="020B0503020204020204" pitchFamily="34" charset="-122"/>
              </a:rPr>
              <a:t>，</a:t>
            </a:r>
            <a:r>
              <a:rPr lang="en-US" altLang="zh-CN" sz="1100" dirty="0" smtClean="0">
                <a:solidFill>
                  <a:srgbClr val="00B0F0"/>
                </a:solidFill>
                <a:latin typeface="微软雅黑" panose="020B0503020204020204" pitchFamily="34" charset="-122"/>
                <a:ea typeface="微软雅黑" panose="020B0503020204020204" pitchFamily="34" charset="-122"/>
              </a:rPr>
              <a:t>%1, %0</a:t>
            </a:r>
            <a:r>
              <a:rPr lang="zh-CN" altLang="en-US" sz="1100" dirty="0" smtClean="0">
                <a:solidFill>
                  <a:srgbClr val="00B0F0"/>
                </a:solidFill>
                <a:latin typeface="微软雅黑" panose="020B0503020204020204" pitchFamily="34" charset="-122"/>
                <a:ea typeface="微软雅黑" panose="020B0503020204020204" pitchFamily="34" charset="-122"/>
              </a:rPr>
              <a:t>分别代表输出和输入的操作数。“</a:t>
            </a:r>
            <a:r>
              <a:rPr lang="en-US" altLang="zh-CN" sz="1100" dirty="0" smtClean="0">
                <a:solidFill>
                  <a:srgbClr val="00B0F0"/>
                </a:solidFill>
                <a:latin typeface="微软雅黑" panose="020B0503020204020204" pitchFamily="34" charset="-122"/>
                <a:ea typeface="微软雅黑" panose="020B0503020204020204" pitchFamily="34" charset="-122"/>
              </a:rPr>
              <a:t>cc</a:t>
            </a:r>
            <a:r>
              <a:rPr lang="zh-CN" altLang="en-US" sz="1100" dirty="0" smtClean="0">
                <a:solidFill>
                  <a:srgbClr val="00B0F0"/>
                </a:solidFill>
                <a:latin typeface="微软雅黑" panose="020B0503020204020204" pitchFamily="34" charset="-122"/>
                <a:ea typeface="微软雅黑" panose="020B0503020204020204" pitchFamily="34" charset="-122"/>
              </a:rPr>
              <a:t>”表示此次操作可能会影响到标志寄存器。接下来通过</a:t>
            </a:r>
            <a:r>
              <a:rPr lang="en-US" altLang="zh-CN" sz="1100" dirty="0" smtClean="0">
                <a:solidFill>
                  <a:srgbClr val="00B0F0"/>
                </a:solidFill>
                <a:latin typeface="微软雅黑" panose="020B0503020204020204" pitchFamily="34" charset="-122"/>
                <a:ea typeface="微软雅黑" panose="020B0503020204020204" pitchFamily="34" charset="-122"/>
              </a:rPr>
              <a:t>X86</a:t>
            </a:r>
            <a:r>
              <a:rPr lang="zh-CN" altLang="en-US" sz="1100" dirty="0" smtClean="0">
                <a:solidFill>
                  <a:srgbClr val="00B0F0"/>
                </a:solidFill>
                <a:latin typeface="微软雅黑" panose="020B0503020204020204" pitchFamily="34" charset="-122"/>
                <a:ea typeface="微软雅黑" panose="020B0503020204020204" pitchFamily="34" charset="-122"/>
              </a:rPr>
              <a:t>指令集手册查询</a:t>
            </a:r>
            <a:r>
              <a:rPr lang="en-US" altLang="zh-CN" sz="1100" dirty="0" err="1" smtClean="0">
                <a:solidFill>
                  <a:srgbClr val="00B0F0"/>
                </a:solidFill>
                <a:latin typeface="微软雅黑" panose="020B0503020204020204" pitchFamily="34" charset="-122"/>
                <a:ea typeface="微软雅黑" panose="020B0503020204020204" pitchFamily="34" charset="-122"/>
              </a:rPr>
              <a:t>popcnt</a:t>
            </a:r>
            <a:r>
              <a:rPr lang="zh-CN" altLang="en-US" sz="1100" dirty="0" smtClean="0">
                <a:solidFill>
                  <a:srgbClr val="00B0F0"/>
                </a:solidFill>
                <a:latin typeface="微软雅黑" panose="020B0503020204020204" pitchFamily="34" charset="-122"/>
                <a:ea typeface="微软雅黑" panose="020B0503020204020204" pitchFamily="34" charset="-122"/>
              </a:rPr>
              <a:t>指令，了解其功能后再查看是否有相应的</a:t>
            </a:r>
            <a:r>
              <a:rPr lang="en-US" altLang="zh-CN" sz="1100" dirty="0" err="1" smtClean="0">
                <a:solidFill>
                  <a:srgbClr val="00B0F0"/>
                </a:solidFill>
                <a:latin typeface="微软雅黑" panose="020B0503020204020204" pitchFamily="34" charset="-122"/>
                <a:ea typeface="微软雅黑" panose="020B0503020204020204" pitchFamily="34" charset="-122"/>
              </a:rPr>
              <a:t>builtin</a:t>
            </a:r>
            <a:r>
              <a:rPr lang="zh-CN" altLang="en-US" sz="1100" dirty="0" smtClean="0">
                <a:solidFill>
                  <a:srgbClr val="00B0F0"/>
                </a:solidFill>
                <a:latin typeface="微软雅黑" panose="020B0503020204020204" pitchFamily="34" charset="-122"/>
                <a:ea typeface="微软雅黑" panose="020B0503020204020204" pitchFamily="34" charset="-122"/>
              </a:rPr>
              <a:t>函数进行替换，这样可以在达到较好移植效果的同时提升移植效率。</a:t>
            </a:r>
            <a:r>
              <a:rPr lang="en-US" altLang="zh-CN" sz="1100" dirty="0" smtClean="0">
                <a:solidFill>
                  <a:srgbClr val="00B0F0"/>
                </a:solidFill>
                <a:latin typeface="微软雅黑" panose="020B0503020204020204" pitchFamily="34" charset="-122"/>
                <a:ea typeface="微软雅黑" panose="020B0503020204020204" pitchFamily="34" charset="-122"/>
              </a:rPr>
              <a:t> </a:t>
            </a:r>
            <a:endParaRPr lang="zh-CN" altLang="en-US" dirty="0" smtClean="0"/>
          </a:p>
          <a:p>
            <a:pPr marL="0" indent="0">
              <a:buNone/>
            </a:pPr>
            <a:endParaRPr lang="en-US" altLang="zh-CN" dirty="0" smtClean="0"/>
          </a:p>
          <a:p>
            <a:pPr marL="0" indent="0">
              <a:buNone/>
            </a:pPr>
            <a:r>
              <a:rPr lang="en-US" altLang="zh-CN" dirty="0" smtClean="0"/>
              <a:t>Clobber list</a:t>
            </a:r>
            <a:r>
              <a:rPr lang="zh-CN" altLang="en-US" dirty="0" smtClean="0"/>
              <a:t>告知编译器嵌入的汇编代码除了影响</a:t>
            </a:r>
            <a:r>
              <a:rPr lang="en-US" altLang="zh-CN" dirty="0" smtClean="0"/>
              <a:t>output operand</a:t>
            </a:r>
            <a:r>
              <a:rPr lang="zh-CN" altLang="en-US" dirty="0" smtClean="0"/>
              <a:t>里的变量外，还对哪些寄存器或者是对内存会产生影响。</a:t>
            </a:r>
            <a:endParaRPr lang="en-US" altLang="zh-CN" dirty="0" smtClean="0"/>
          </a:p>
          <a:p>
            <a:r>
              <a:rPr lang="en-US" altLang="zh-CN" dirty="0" smtClean="0"/>
              <a:t>x86</a:t>
            </a:r>
            <a:r>
              <a:rPr lang="zh-CN" altLang="en-US" dirty="0" smtClean="0"/>
              <a:t>指令集手册：</a:t>
            </a:r>
            <a:r>
              <a:rPr lang="zh-CN" altLang="en-US" dirty="0" smtClean="0">
                <a:hlinkClick r:id="rId3"/>
              </a:rPr>
              <a:t>https://www.intel.cn/content/www/cn/zh/architecture-and-technology/64-ia-32-architectures-software-developer-vol-2a-manual.html</a:t>
            </a:r>
            <a:endParaRPr lang="en-US" altLang="zh-CN" dirty="0" smtClean="0"/>
          </a:p>
          <a:p>
            <a:r>
              <a:rPr lang="en-US" altLang="zh-CN" dirty="0" smtClean="0"/>
              <a:t>arm</a:t>
            </a:r>
            <a:r>
              <a:rPr lang="zh-CN" altLang="en-US" dirty="0" smtClean="0"/>
              <a:t>指令集手册：</a:t>
            </a:r>
            <a:r>
              <a:rPr lang="zh-CN" altLang="en-US" dirty="0" smtClean="0">
                <a:hlinkClick r:id="rId4"/>
              </a:rPr>
              <a:t>https://developer.arm.com/docs/100076/0100</a:t>
            </a:r>
            <a:endParaRPr lang="en-US" altLang="zh-CN" dirty="0" smtClean="0"/>
          </a:p>
          <a:p>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clobber list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里面：</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cc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表示会影响到</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flags register</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memory</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就会影响到</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input operant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参数指向的内存。</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内联汇编规则：</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https://gcc.gnu.org/onlinedocs/gcc/Using-Assembly-Language-with-C.html#Using-Assembly-Language-with-C</a:t>
            </a:r>
            <a:endParaRPr lang="en-US" altLang="zh-CN" dirty="0" smtClean="0"/>
          </a:p>
          <a:p>
            <a:endParaRPr lang="zh-CN" altLang="en-US" dirty="0"/>
          </a:p>
        </p:txBody>
      </p:sp>
    </p:spTree>
    <p:extLst>
      <p:ext uri="{BB962C8B-B14F-4D97-AF65-F5344CB8AC3E}">
        <p14:creationId xmlns:p14="http://schemas.microsoft.com/office/powerpoint/2010/main" val="3303840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这是另外一个硬核点的技术，搞过多媒体技术开发、或者数学矩阵库开发应用的同学可能有点了解。</a:t>
            </a:r>
            <a:r>
              <a:rPr lang="en-US" altLang="zh-CN" dirty="0" smtClean="0"/>
              <a:t>SIMD(Single Instruction Multi Data)</a:t>
            </a:r>
            <a:r>
              <a:rPr lang="zh-CN" altLang="en-US" dirty="0" smtClean="0"/>
              <a:t>是一种单指令处理多数据流的并行处理技术，能够在批量数据操作时进行向量化运算加速，具有较高的执行效率，在多媒体处理、矩阵运算等场景都有广泛的应用。</a:t>
            </a:r>
            <a:endParaRPr lang="en-US" altLang="zh-CN" dirty="0" smtClean="0"/>
          </a:p>
          <a:p>
            <a:pPr marL="0" indent="0">
              <a:buNone/>
            </a:pPr>
            <a:r>
              <a:rPr lang="en-US" altLang="zh-CN" dirty="0" smtClean="0"/>
              <a:t>SIMD</a:t>
            </a:r>
            <a:r>
              <a:rPr lang="zh-CN" altLang="en-US" dirty="0" smtClean="0"/>
              <a:t>功能的实现强烈依赖于我们得</a:t>
            </a:r>
            <a:r>
              <a:rPr lang="en-US" altLang="zh-CN" dirty="0" smtClean="0"/>
              <a:t>SIMD</a:t>
            </a:r>
            <a:r>
              <a:rPr lang="zh-CN" altLang="en-US" dirty="0" smtClean="0"/>
              <a:t>寄存器，在一个多位的寄存器中存储多个同一数据类型的数据进行操作，完成向量操作加速。在</a:t>
            </a:r>
            <a:r>
              <a:rPr lang="en-US" altLang="zh-CN" dirty="0" smtClean="0"/>
              <a:t>x86</a:t>
            </a:r>
            <a:r>
              <a:rPr lang="zh-CN" altLang="en-US" dirty="0" smtClean="0"/>
              <a:t>和鲲鹏处理器下对该技术都进行了扩展，并有很好的支持。</a:t>
            </a:r>
            <a:endParaRPr lang="en-US" altLang="zh-CN" dirty="0" smtClean="0"/>
          </a:p>
          <a:p>
            <a:pPr marL="0" indent="0">
              <a:buNone/>
            </a:pPr>
            <a:endParaRPr lang="zh-CN" altLang="en-US" dirty="0" smtClean="0"/>
          </a:p>
          <a:p>
            <a:pPr marL="0" indent="0">
              <a:buNone/>
            </a:pPr>
            <a:r>
              <a:rPr lang="zh-CN" altLang="en-US" dirty="0" smtClean="0"/>
              <a:t>首先看下</a:t>
            </a:r>
            <a:r>
              <a:rPr lang="en-US" altLang="zh-CN" dirty="0" smtClean="0"/>
              <a:t>x86</a:t>
            </a:r>
            <a:r>
              <a:rPr lang="zh-CN" altLang="en-US" dirty="0" smtClean="0"/>
              <a:t>下的</a:t>
            </a:r>
            <a:r>
              <a:rPr lang="en-US" altLang="zh-CN" dirty="0" smtClean="0"/>
              <a:t>SSE</a:t>
            </a:r>
            <a:r>
              <a:rPr lang="zh-CN" altLang="en-US" dirty="0" smtClean="0"/>
              <a:t>，</a:t>
            </a:r>
            <a:r>
              <a:rPr lang="en-US" altLang="zh-CN" dirty="0" smtClean="0"/>
              <a:t>SSE </a:t>
            </a:r>
            <a:r>
              <a:rPr lang="zh-CN" altLang="en-US" dirty="0" smtClean="0"/>
              <a:t>是</a:t>
            </a:r>
            <a:r>
              <a:rPr lang="en-US" altLang="zh-CN" dirty="0" smtClean="0"/>
              <a:t>Intel</a:t>
            </a:r>
            <a:r>
              <a:rPr lang="zh-CN" altLang="en-US" dirty="0" smtClean="0"/>
              <a:t>的</a:t>
            </a:r>
            <a:r>
              <a:rPr lang="en-US" altLang="zh-CN" dirty="0" smtClean="0"/>
              <a:t>SIMD</a:t>
            </a:r>
            <a:r>
              <a:rPr lang="zh-CN" altLang="en-US" dirty="0" smtClean="0"/>
              <a:t>扩展指令集的简称，由</a:t>
            </a:r>
            <a:r>
              <a:rPr lang="en-US" altLang="zh-CN" dirty="0" smtClean="0"/>
              <a:t>MMX</a:t>
            </a:r>
            <a:r>
              <a:rPr lang="zh-CN" altLang="en-US" dirty="0" smtClean="0"/>
              <a:t>发展而来，后续进一步发展了</a:t>
            </a:r>
            <a:r>
              <a:rPr lang="en-US" altLang="zh-CN" dirty="0" smtClean="0"/>
              <a:t>SSE2</a:t>
            </a:r>
            <a:r>
              <a:rPr lang="zh-CN" altLang="en-US" dirty="0" smtClean="0"/>
              <a:t>、</a:t>
            </a:r>
            <a:r>
              <a:rPr lang="en-US" altLang="zh-CN" dirty="0" smtClean="0"/>
              <a:t>SSE3</a:t>
            </a:r>
            <a:r>
              <a:rPr lang="zh-CN" altLang="en-US" dirty="0" smtClean="0"/>
              <a:t>、</a:t>
            </a:r>
            <a:r>
              <a:rPr lang="en-US" altLang="zh-CN" dirty="0" smtClean="0"/>
              <a:t>SSE4</a:t>
            </a:r>
            <a:r>
              <a:rPr lang="zh-CN" altLang="en-US" dirty="0" smtClean="0"/>
              <a:t>、</a:t>
            </a:r>
            <a:r>
              <a:rPr lang="en-US" altLang="zh-CN" dirty="0" smtClean="0"/>
              <a:t>AVX256</a:t>
            </a:r>
            <a:r>
              <a:rPr lang="zh-CN" altLang="en-US" dirty="0" smtClean="0"/>
              <a:t>、</a:t>
            </a:r>
            <a:r>
              <a:rPr lang="en-US" altLang="zh-CN" dirty="0" smtClean="0"/>
              <a:t>AVX512</a:t>
            </a:r>
            <a:r>
              <a:rPr lang="zh-CN" altLang="en-US" dirty="0" smtClean="0"/>
              <a:t>指令集。</a:t>
            </a:r>
            <a:r>
              <a:rPr lang="en-US" altLang="zh-CN" dirty="0" smtClean="0"/>
              <a:t>(MMX</a:t>
            </a:r>
            <a:r>
              <a:rPr lang="zh-CN" altLang="en-US" dirty="0" smtClean="0"/>
              <a:t>、</a:t>
            </a:r>
            <a:r>
              <a:rPr lang="en-US" altLang="zh-CN" dirty="0" smtClean="0"/>
              <a:t>SSE/SSEX</a:t>
            </a:r>
            <a:r>
              <a:rPr lang="zh-CN" altLang="en-US" dirty="0" smtClean="0"/>
              <a:t>、</a:t>
            </a:r>
            <a:r>
              <a:rPr lang="en-US" altLang="zh-CN" dirty="0" smtClean="0"/>
              <a:t>AVX256</a:t>
            </a:r>
            <a:r>
              <a:rPr lang="zh-CN" altLang="en-US" dirty="0" smtClean="0"/>
              <a:t>、</a:t>
            </a:r>
            <a:r>
              <a:rPr lang="en-US" altLang="zh-CN" dirty="0" smtClean="0"/>
              <a:t>AVX512</a:t>
            </a:r>
            <a:r>
              <a:rPr lang="zh-CN" altLang="en-US" dirty="0" smtClean="0"/>
              <a:t>分别依赖</a:t>
            </a:r>
            <a:r>
              <a:rPr lang="en-US" altLang="zh-CN" dirty="0" smtClean="0"/>
              <a:t>64</a:t>
            </a:r>
            <a:r>
              <a:rPr lang="zh-CN" altLang="en-US" dirty="0" smtClean="0"/>
              <a:t>、</a:t>
            </a:r>
            <a:r>
              <a:rPr lang="en-US" altLang="zh-CN" dirty="0" smtClean="0"/>
              <a:t>128</a:t>
            </a:r>
            <a:r>
              <a:rPr lang="zh-CN" altLang="en-US" dirty="0" smtClean="0"/>
              <a:t>、</a:t>
            </a:r>
            <a:r>
              <a:rPr lang="en-US" altLang="zh-CN" dirty="0" smtClean="0"/>
              <a:t>256</a:t>
            </a:r>
            <a:r>
              <a:rPr lang="zh-CN" altLang="en-US" dirty="0" smtClean="0"/>
              <a:t>、</a:t>
            </a:r>
            <a:r>
              <a:rPr lang="en-US" altLang="zh-CN" dirty="0" smtClean="0"/>
              <a:t>512</a:t>
            </a:r>
            <a:r>
              <a:rPr lang="zh-CN" altLang="en-US" dirty="0" smtClean="0"/>
              <a:t>位寄存器）。</a:t>
            </a:r>
            <a:endParaRPr lang="en-US" altLang="zh-CN" dirty="0" smtClean="0"/>
          </a:p>
          <a:p>
            <a:pPr marL="0" indent="0">
              <a:buNone/>
            </a:pPr>
            <a:r>
              <a:rPr lang="zh-CN" altLang="en-US" dirty="0" smtClean="0"/>
              <a:t>在鲲鹏处理器下，我们也支持了</a:t>
            </a:r>
            <a:r>
              <a:rPr lang="en-US" altLang="zh-CN" dirty="0" smtClean="0"/>
              <a:t>NEON</a:t>
            </a:r>
            <a:r>
              <a:rPr lang="zh-CN" altLang="en-US" dirty="0" smtClean="0"/>
              <a:t>技术，</a:t>
            </a:r>
            <a:r>
              <a:rPr lang="en-US" altLang="zh-CN" sz="1100" dirty="0" smtClean="0">
                <a:latin typeface="微软雅黑" panose="020B0503020204020204" pitchFamily="34" charset="-122"/>
                <a:ea typeface="微软雅黑" panose="020B0503020204020204" pitchFamily="34" charset="-122"/>
                <a:cs typeface="Arial" pitchFamily="34" charset="0"/>
              </a:rPr>
              <a:t>NEON</a:t>
            </a:r>
            <a:r>
              <a:rPr lang="zh-CN" altLang="en-US" sz="1100" dirty="0" smtClean="0">
                <a:latin typeface="微软雅黑" panose="020B0503020204020204" pitchFamily="34" charset="-122"/>
                <a:ea typeface="微软雅黑" panose="020B0503020204020204" pitchFamily="34" charset="-122"/>
                <a:cs typeface="Arial" pitchFamily="34" charset="0"/>
              </a:rPr>
              <a:t>也是一种基于</a:t>
            </a:r>
            <a:r>
              <a:rPr lang="en-US" altLang="zh-CN" sz="1100" dirty="0" smtClean="0">
                <a:latin typeface="微软雅黑" panose="020B0503020204020204" pitchFamily="34" charset="-122"/>
                <a:ea typeface="微软雅黑" panose="020B0503020204020204" pitchFamily="34" charset="-122"/>
                <a:cs typeface="Arial" pitchFamily="34" charset="0"/>
              </a:rPr>
              <a:t>SIMD</a:t>
            </a:r>
            <a:r>
              <a:rPr lang="zh-CN" altLang="en-US" sz="1100" dirty="0" smtClean="0">
                <a:latin typeface="微软雅黑" panose="020B0503020204020204" pitchFamily="34" charset="-122"/>
                <a:ea typeface="微软雅黑" panose="020B0503020204020204" pitchFamily="34" charset="-122"/>
                <a:cs typeface="Arial" pitchFamily="34" charset="0"/>
              </a:rPr>
              <a:t>思想的</a:t>
            </a:r>
            <a:r>
              <a:rPr lang="en-US" altLang="zh-CN" sz="1100" dirty="0" smtClean="0">
                <a:latin typeface="微软雅黑" panose="020B0503020204020204" pitchFamily="34" charset="-122"/>
                <a:ea typeface="微软雅黑" panose="020B0503020204020204" pitchFamily="34" charset="-122"/>
                <a:cs typeface="Arial" pitchFamily="34" charset="0"/>
              </a:rPr>
              <a:t>ARM</a:t>
            </a:r>
            <a:r>
              <a:rPr lang="zh-CN" altLang="en-US" sz="1100" dirty="0" smtClean="0">
                <a:latin typeface="微软雅黑" panose="020B0503020204020204" pitchFamily="34" charset="-122"/>
                <a:ea typeface="微软雅黑" panose="020B0503020204020204" pitchFamily="34" charset="-122"/>
                <a:cs typeface="Arial" pitchFamily="34" charset="0"/>
              </a:rPr>
              <a:t>技术，使用</a:t>
            </a:r>
            <a:r>
              <a:rPr lang="en-US" altLang="zh-CN" sz="1100" dirty="0" smtClean="0">
                <a:latin typeface="微软雅黑" panose="020B0503020204020204" pitchFamily="34" charset="-122"/>
                <a:ea typeface="微软雅黑" panose="020B0503020204020204" pitchFamily="34" charset="-122"/>
                <a:cs typeface="Arial" pitchFamily="34" charset="0"/>
              </a:rPr>
              <a:t>128</a:t>
            </a:r>
            <a:r>
              <a:rPr lang="zh-CN" altLang="en-US" sz="1100" dirty="0" smtClean="0">
                <a:latin typeface="微软雅黑" panose="020B0503020204020204" pitchFamily="34" charset="-122"/>
                <a:ea typeface="微软雅黑" panose="020B0503020204020204" pitchFamily="34" charset="-122"/>
                <a:cs typeface="Arial" pitchFamily="34" charset="0"/>
              </a:rPr>
              <a:t>位的</a:t>
            </a:r>
            <a:r>
              <a:rPr lang="en-US" altLang="zh-CN" sz="1100" dirty="0" smtClean="0">
                <a:latin typeface="微软雅黑" panose="020B0503020204020204" pitchFamily="34" charset="-122"/>
                <a:ea typeface="微软雅黑" panose="020B0503020204020204" pitchFamily="34" charset="-122"/>
                <a:cs typeface="Arial" pitchFamily="34" charset="0"/>
              </a:rPr>
              <a:t>NEON</a:t>
            </a:r>
            <a:r>
              <a:rPr lang="zh-CN" altLang="en-US" sz="1100" dirty="0" smtClean="0">
                <a:latin typeface="微软雅黑" panose="020B0503020204020204" pitchFamily="34" charset="-122"/>
                <a:ea typeface="微软雅黑" panose="020B0503020204020204" pitchFamily="34" charset="-122"/>
                <a:cs typeface="Arial" pitchFamily="34" charset="0"/>
              </a:rPr>
              <a:t>寄存器进行单指令多数据的向量化操作，具有较高的执行效率。当前基于</a:t>
            </a:r>
            <a:r>
              <a:rPr lang="en-US" altLang="zh-CN" sz="1100" dirty="0" smtClean="0">
                <a:latin typeface="微软雅黑" panose="020B0503020204020204" pitchFamily="34" charset="-122"/>
                <a:ea typeface="微软雅黑" panose="020B0503020204020204" pitchFamily="34" charset="-122"/>
                <a:cs typeface="Arial" pitchFamily="34" charset="0"/>
              </a:rPr>
              <a:t>NEON</a:t>
            </a:r>
            <a:r>
              <a:rPr lang="zh-CN" altLang="en-US" sz="1100" dirty="0" smtClean="0">
                <a:latin typeface="微软雅黑" panose="020B0503020204020204" pitchFamily="34" charset="-122"/>
                <a:ea typeface="微软雅黑" panose="020B0503020204020204" pitchFamily="34" charset="-122"/>
                <a:cs typeface="Arial" pitchFamily="34" charset="0"/>
              </a:rPr>
              <a:t>特性的</a:t>
            </a:r>
            <a:r>
              <a:rPr lang="en-US" altLang="zh-CN" sz="1100" dirty="0" smtClean="0">
                <a:latin typeface="微软雅黑" panose="020B0503020204020204" pitchFamily="34" charset="-122"/>
                <a:ea typeface="微软雅黑" panose="020B0503020204020204" pitchFamily="34" charset="-122"/>
                <a:cs typeface="Arial" pitchFamily="34" charset="0"/>
              </a:rPr>
              <a:t>lib</a:t>
            </a:r>
            <a:r>
              <a:rPr lang="zh-CN" altLang="en-US" sz="1100" dirty="0" smtClean="0">
                <a:latin typeface="微软雅黑" panose="020B0503020204020204" pitchFamily="34" charset="-122"/>
                <a:ea typeface="微软雅黑" panose="020B0503020204020204" pitchFamily="34" charset="-122"/>
                <a:cs typeface="Arial" pitchFamily="34" charset="0"/>
              </a:rPr>
              <a:t>加速库很多，他们在矩阵运算、机器学习、计算机视觉、图像处理等相关领域有着广泛应用，典型</a:t>
            </a:r>
            <a:r>
              <a:rPr lang="en-US" altLang="zh-CN" sz="1100" dirty="0" smtClean="0">
                <a:latin typeface="微软雅黑" panose="020B0503020204020204" pitchFamily="34" charset="-122"/>
                <a:ea typeface="微软雅黑" panose="020B0503020204020204" pitchFamily="34" charset="-122"/>
                <a:cs typeface="Arial" pitchFamily="34" charset="0"/>
              </a:rPr>
              <a:t>lib</a:t>
            </a:r>
            <a:r>
              <a:rPr lang="zh-CN" altLang="en-US" sz="1100" dirty="0" smtClean="0">
                <a:latin typeface="微软雅黑" panose="020B0503020204020204" pitchFamily="34" charset="-122"/>
                <a:ea typeface="微软雅黑" panose="020B0503020204020204" pitchFamily="34" charset="-122"/>
                <a:cs typeface="Arial" pitchFamily="34" charset="0"/>
              </a:rPr>
              <a:t>库有：</a:t>
            </a:r>
            <a:r>
              <a:rPr lang="en-US" altLang="zh-CN" sz="1100" dirty="0" smtClean="0">
                <a:latin typeface="微软雅黑" panose="020B0503020204020204" pitchFamily="34" charset="-122"/>
                <a:ea typeface="微软雅黑" panose="020B0503020204020204" pitchFamily="34" charset="-122"/>
                <a:cs typeface="Arial" pitchFamily="34" charset="0"/>
              </a:rPr>
              <a:t>Arm Compute Library(ACL)</a:t>
            </a:r>
            <a:r>
              <a:rPr lang="zh-CN" altLang="en-US" sz="1100" dirty="0" smtClean="0">
                <a:latin typeface="微软雅黑" panose="020B0503020204020204" pitchFamily="34" charset="-122"/>
                <a:ea typeface="微软雅黑" panose="020B0503020204020204" pitchFamily="34" charset="-122"/>
                <a:cs typeface="Arial" pitchFamily="34" charset="0"/>
              </a:rPr>
              <a:t>、</a:t>
            </a:r>
            <a:r>
              <a:rPr lang="en-US" altLang="zh-CN" sz="1100" dirty="0" smtClean="0">
                <a:latin typeface="微软雅黑" panose="020B0503020204020204" pitchFamily="34" charset="-122"/>
                <a:ea typeface="微软雅黑" panose="020B0503020204020204" pitchFamily="34" charset="-122"/>
                <a:cs typeface="Arial" pitchFamily="34" charset="0"/>
              </a:rPr>
              <a:t>Ne10</a:t>
            </a:r>
            <a:r>
              <a:rPr lang="zh-CN" altLang="en-US" sz="1100" dirty="0" smtClean="0">
                <a:latin typeface="微软雅黑" panose="020B0503020204020204" pitchFamily="34" charset="-122"/>
                <a:ea typeface="微软雅黑" panose="020B0503020204020204" pitchFamily="34" charset="-122"/>
                <a:cs typeface="Arial" pitchFamily="34" charset="0"/>
              </a:rPr>
              <a:t>、</a:t>
            </a:r>
            <a:r>
              <a:rPr lang="en-US" altLang="zh-CN" sz="1100" dirty="0" err="1" smtClean="0">
                <a:latin typeface="微软雅黑" panose="020B0503020204020204" pitchFamily="34" charset="-122"/>
                <a:ea typeface="微软雅黑" panose="020B0503020204020204" pitchFamily="34" charset="-122"/>
                <a:cs typeface="Arial" pitchFamily="34" charset="0"/>
              </a:rPr>
              <a:t>libyuv</a:t>
            </a:r>
            <a:r>
              <a:rPr lang="zh-CN" altLang="en-US" sz="1100" dirty="0" smtClean="0">
                <a:latin typeface="微软雅黑" panose="020B0503020204020204" pitchFamily="34" charset="-122"/>
                <a:ea typeface="微软雅黑" panose="020B0503020204020204" pitchFamily="34" charset="-122"/>
                <a:cs typeface="Arial" pitchFamily="34" charset="0"/>
              </a:rPr>
              <a:t>、</a:t>
            </a:r>
            <a:r>
              <a:rPr lang="en-US" altLang="zh-CN" sz="1100" dirty="0" err="1" smtClean="0">
                <a:latin typeface="微软雅黑" panose="020B0503020204020204" pitchFamily="34" charset="-122"/>
                <a:ea typeface="微软雅黑" panose="020B0503020204020204" pitchFamily="34" charset="-122"/>
                <a:cs typeface="Arial" pitchFamily="34" charset="0"/>
              </a:rPr>
              <a:t>skia</a:t>
            </a:r>
            <a:r>
              <a:rPr lang="en-US" altLang="zh-CN" sz="1100" dirty="0" smtClean="0">
                <a:latin typeface="微软雅黑" panose="020B0503020204020204" pitchFamily="34" charset="-122"/>
                <a:ea typeface="微软雅黑" panose="020B0503020204020204" pitchFamily="34" charset="-122"/>
                <a:cs typeface="Arial" pitchFamily="34" charset="0"/>
              </a:rPr>
              <a:t> </a:t>
            </a:r>
            <a:r>
              <a:rPr lang="zh-CN" altLang="en-US" sz="1100" dirty="0" smtClean="0">
                <a:latin typeface="微软雅黑" panose="020B0503020204020204" pitchFamily="34" charset="-122"/>
                <a:ea typeface="微软雅黑" panose="020B0503020204020204" pitchFamily="34" charset="-122"/>
                <a:cs typeface="Arial" pitchFamily="34" charset="0"/>
              </a:rPr>
              <a:t>。包括我们熟悉的</a:t>
            </a:r>
            <a:r>
              <a:rPr lang="en-US" altLang="zh-CN" sz="1100" dirty="0" err="1" smtClean="0">
                <a:latin typeface="微软雅黑" panose="020B0503020204020204" pitchFamily="34" charset="-122"/>
                <a:ea typeface="微软雅黑" panose="020B0503020204020204" pitchFamily="34" charset="-122"/>
                <a:cs typeface="Arial" pitchFamily="34" charset="0"/>
              </a:rPr>
              <a:t>opencv</a:t>
            </a:r>
            <a:r>
              <a:rPr lang="zh-CN" altLang="en-US" sz="1100" dirty="0" smtClean="0">
                <a:latin typeface="微软雅黑" panose="020B0503020204020204" pitchFamily="34" charset="-122"/>
                <a:ea typeface="微软雅黑" panose="020B0503020204020204" pitchFamily="34" charset="-122"/>
                <a:cs typeface="Arial" pitchFamily="34" charset="0"/>
              </a:rPr>
              <a:t>视觉库也应用了大量的</a:t>
            </a:r>
            <a:r>
              <a:rPr lang="en-US" altLang="zh-CN" sz="1100" dirty="0" smtClean="0">
                <a:latin typeface="微软雅黑" panose="020B0503020204020204" pitchFamily="34" charset="-122"/>
                <a:ea typeface="微软雅黑" panose="020B0503020204020204" pitchFamily="34" charset="-122"/>
                <a:cs typeface="Arial" pitchFamily="34" charset="0"/>
              </a:rPr>
              <a:t>NEON</a:t>
            </a:r>
            <a:r>
              <a:rPr lang="zh-CN" altLang="en-US" sz="1100" dirty="0" smtClean="0">
                <a:latin typeface="微软雅黑" panose="020B0503020204020204" pitchFamily="34" charset="-122"/>
                <a:ea typeface="微软雅黑" panose="020B0503020204020204" pitchFamily="34" charset="-122"/>
                <a:cs typeface="Arial" pitchFamily="34" charset="0"/>
              </a:rPr>
              <a:t>特性加速基础图像处理函数性能。</a:t>
            </a:r>
            <a:endParaRPr lang="zh-CN" altLang="en-US" dirty="0" smtClean="0"/>
          </a:p>
          <a:p>
            <a:pPr marL="0" indent="0">
              <a:buNone/>
            </a:pPr>
            <a:endParaRPr lang="en-US" altLang="zh-CN" dirty="0" smtClean="0"/>
          </a:p>
          <a:p>
            <a:pPr marL="0" indent="0">
              <a:buNone/>
            </a:pPr>
            <a:r>
              <a:rPr lang="zh-CN" altLang="en-US" dirty="0" smtClean="0"/>
              <a:t>为了便于开发者使用</a:t>
            </a:r>
            <a:r>
              <a:rPr lang="en-US" altLang="zh-CN" dirty="0" smtClean="0"/>
              <a:t>SSE/NEON</a:t>
            </a:r>
            <a:r>
              <a:rPr lang="zh-CN" altLang="en-US" dirty="0" smtClean="0"/>
              <a:t>功能，编译器对底层的</a:t>
            </a:r>
            <a:r>
              <a:rPr lang="en-US" altLang="zh-CN" dirty="0" smtClean="0"/>
              <a:t>SIMD</a:t>
            </a:r>
            <a:r>
              <a:rPr lang="zh-CN" altLang="en-US" dirty="0" smtClean="0"/>
              <a:t>类指令进行了进一步抽象集成，提供了相关头文件、</a:t>
            </a:r>
            <a:r>
              <a:rPr lang="en-US" altLang="zh-CN" dirty="0" err="1" smtClean="0"/>
              <a:t>api</a:t>
            </a:r>
            <a:r>
              <a:rPr lang="zh-CN" altLang="en-US" dirty="0" smtClean="0"/>
              <a:t>接口来支持</a:t>
            </a:r>
            <a:r>
              <a:rPr lang="en-US" altLang="zh-CN" dirty="0" smtClean="0"/>
              <a:t>C/C++</a:t>
            </a:r>
            <a:r>
              <a:rPr lang="zh-CN" altLang="en-US" dirty="0" smtClean="0"/>
              <a:t>高级语言调用，这类函数我们称为</a:t>
            </a:r>
            <a:r>
              <a:rPr lang="en-US" altLang="zh-CN" dirty="0" smtClean="0"/>
              <a:t>SSE/NEON</a:t>
            </a:r>
            <a:r>
              <a:rPr lang="en-US" altLang="zh-CN" baseline="0" dirty="0" smtClean="0"/>
              <a:t> intrinsic</a:t>
            </a:r>
            <a:r>
              <a:rPr lang="zh-CN" altLang="en-US" baseline="0" dirty="0" smtClean="0"/>
              <a:t>函数。</a:t>
            </a:r>
            <a:endParaRPr lang="en-US" altLang="zh-CN" dirty="0" smtClean="0"/>
          </a:p>
          <a:p>
            <a:pPr marL="0" indent="0">
              <a:buNone/>
            </a:pPr>
            <a:endParaRPr lang="en-US" altLang="zh-CN" dirty="0" smtClean="0"/>
          </a:p>
          <a:p>
            <a:pPr marL="0" indent="0">
              <a:buNone/>
            </a:pPr>
            <a:r>
              <a:rPr lang="en-US" altLang="zh-CN" dirty="0" smtClean="0"/>
              <a:t>SSE/NEON  intrinsic</a:t>
            </a:r>
            <a:r>
              <a:rPr lang="zh-CN" altLang="en-US" dirty="0" smtClean="0"/>
              <a:t>函数是一些列</a:t>
            </a:r>
            <a:r>
              <a:rPr lang="en-US" altLang="zh-CN" dirty="0" smtClean="0"/>
              <a:t>c</a:t>
            </a:r>
            <a:r>
              <a:rPr lang="zh-CN" altLang="en-US" dirty="0" smtClean="0"/>
              <a:t>函数调用</a:t>
            </a:r>
            <a:r>
              <a:rPr lang="en-US" altLang="zh-CN" dirty="0" smtClean="0"/>
              <a:t>(</a:t>
            </a:r>
            <a:r>
              <a:rPr lang="zh-CN" altLang="en-US" dirty="0" smtClean="0"/>
              <a:t>编译器</a:t>
            </a:r>
            <a:r>
              <a:rPr lang="en-US" altLang="zh-CN" dirty="0" err="1" smtClean="0"/>
              <a:t>builtin</a:t>
            </a:r>
            <a:r>
              <a:rPr lang="zh-CN" altLang="en-US" dirty="0" smtClean="0"/>
              <a:t>函数的进一步封装</a:t>
            </a:r>
            <a:r>
              <a:rPr lang="en-US" altLang="zh-CN" dirty="0" smtClean="0"/>
              <a:t>)</a:t>
            </a:r>
            <a:r>
              <a:rPr lang="zh-CN" altLang="en-US" dirty="0" smtClean="0"/>
              <a:t>，编译器可将其替换为适当的</a:t>
            </a:r>
            <a:r>
              <a:rPr lang="en-US" altLang="zh-CN" dirty="0" smtClean="0"/>
              <a:t>SSE/NEON</a:t>
            </a:r>
            <a:r>
              <a:rPr lang="zh-CN" altLang="en-US" dirty="0" smtClean="0"/>
              <a:t>指令或</a:t>
            </a:r>
            <a:r>
              <a:rPr lang="en-US" altLang="zh-CN" dirty="0" smtClean="0"/>
              <a:t>SSE/NEON</a:t>
            </a:r>
            <a:r>
              <a:rPr lang="zh-CN" altLang="en-US" dirty="0" smtClean="0"/>
              <a:t>指令序列。</a:t>
            </a:r>
            <a:r>
              <a:rPr lang="en-US" altLang="zh-CN" dirty="0" smtClean="0"/>
              <a:t>SSE/Neon intrinsic</a:t>
            </a:r>
            <a:r>
              <a:rPr lang="zh-CN" altLang="en-US" dirty="0" smtClean="0"/>
              <a:t>函数几乎提供与编写</a:t>
            </a:r>
            <a:r>
              <a:rPr lang="en-US" altLang="zh-CN" dirty="0" smtClean="0"/>
              <a:t>SSE/NEON</a:t>
            </a:r>
            <a:r>
              <a:rPr lang="zh-CN" altLang="en-US" dirty="0" smtClean="0"/>
              <a:t>汇编指令相同的功能，但是将寄存器分配等工作留给编译器，以便开发人员可以专注于算法开发。</a:t>
            </a:r>
          </a:p>
          <a:p>
            <a:pPr marL="0" indent="0">
              <a:buNone/>
            </a:pPr>
            <a:endParaRPr lang="zh-CN" altLang="en-US" dirty="0"/>
          </a:p>
        </p:txBody>
      </p:sp>
    </p:spTree>
    <p:extLst>
      <p:ext uri="{BB962C8B-B14F-4D97-AF65-F5344CB8AC3E}">
        <p14:creationId xmlns:p14="http://schemas.microsoft.com/office/powerpoint/2010/main" val="2037150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（重点讲示例）</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接下来我们介绍</a:t>
            </a:r>
            <a:r>
              <a:rPr lang="en-US" altLang="zh-CN" dirty="0" smtClean="0"/>
              <a:t>X86</a:t>
            </a:r>
            <a:r>
              <a:rPr lang="zh-CN" altLang="en-US" dirty="0" smtClean="0"/>
              <a:t>的</a:t>
            </a:r>
            <a:r>
              <a:rPr lang="en-US" altLang="zh-CN" dirty="0" smtClean="0"/>
              <a:t>SSE intrinsic</a:t>
            </a:r>
            <a:r>
              <a:rPr lang="zh-CN" altLang="en-US" dirty="0" smtClean="0"/>
              <a:t>函数移植，这里主要介绍</a:t>
            </a:r>
            <a:r>
              <a:rPr lang="en-US" altLang="zh-CN" dirty="0" smtClean="0"/>
              <a:t>MMX</a:t>
            </a:r>
            <a:r>
              <a:rPr lang="zh-CN" altLang="en-US" dirty="0" smtClean="0"/>
              <a:t>（</a:t>
            </a:r>
            <a:r>
              <a:rPr lang="en-US" altLang="zh-CN" dirty="0" smtClean="0"/>
              <a:t>64</a:t>
            </a:r>
            <a:r>
              <a:rPr lang="zh-CN" altLang="en-US" dirty="0" smtClean="0"/>
              <a:t>位寄存器）、</a:t>
            </a:r>
            <a:r>
              <a:rPr lang="en-US" altLang="zh-CN" dirty="0" smtClean="0"/>
              <a:t>SSE</a:t>
            </a:r>
            <a:r>
              <a:rPr lang="zh-CN" altLang="en-US" dirty="0" smtClean="0"/>
              <a:t>（</a:t>
            </a:r>
            <a:r>
              <a:rPr lang="en-US" altLang="zh-CN" dirty="0" smtClean="0"/>
              <a:t>128</a:t>
            </a:r>
            <a:r>
              <a:rPr lang="zh-CN" altLang="en-US" dirty="0" smtClean="0"/>
              <a:t>位）类</a:t>
            </a:r>
            <a:r>
              <a:rPr lang="en-US" altLang="zh-CN" dirty="0" smtClean="0"/>
              <a:t>intrinsic</a:t>
            </a:r>
            <a:r>
              <a:rPr lang="zh-CN" altLang="en-US" dirty="0" smtClean="0"/>
              <a:t>函数的移植。</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首先看下</a:t>
            </a:r>
            <a:r>
              <a:rPr lang="en-US" altLang="zh-CN" dirty="0" smtClean="0"/>
              <a:t>MMX</a:t>
            </a:r>
            <a:r>
              <a:rPr lang="zh-CN" altLang="en-US" dirty="0" smtClean="0"/>
              <a:t>类移植的这个示例，同样的道理，我们先要抓住这个函数的主要点，那就是这里的</a:t>
            </a:r>
            <a:r>
              <a:rPr lang="en-US" altLang="zh-CN" dirty="0" smtClean="0"/>
              <a:t>add</a:t>
            </a:r>
            <a:r>
              <a:rPr lang="zh-CN" altLang="en-US" dirty="0" smtClean="0"/>
              <a:t>字样，这是改函数的核心</a:t>
            </a:r>
            <a:r>
              <a:rPr lang="en-US" altLang="zh-CN" dirty="0" smtClean="0"/>
              <a:t>SSE</a:t>
            </a:r>
            <a:r>
              <a:rPr lang="zh-CN" altLang="en-US" dirty="0" smtClean="0"/>
              <a:t>指令含义，其他字样属性意义我可以在</a:t>
            </a:r>
            <a:r>
              <a:rPr lang="en-US" altLang="zh-CN" dirty="0" err="1" smtClean="0"/>
              <a:t>sse</a:t>
            </a:r>
            <a:r>
              <a:rPr lang="en-US" altLang="zh-CN" dirty="0" smtClean="0"/>
              <a:t> </a:t>
            </a:r>
            <a:r>
              <a:rPr lang="en-US" altLang="zh-CN" dirty="0" err="1" smtClean="0"/>
              <a:t>guid</a:t>
            </a:r>
            <a:r>
              <a:rPr lang="zh-CN" altLang="en-US" dirty="0" smtClean="0"/>
              <a:t>网址上查询学习，这里不过多介绍，避免重心偏移了。</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这个</a:t>
            </a:r>
            <a:r>
              <a:rPr lang="en-US" altLang="zh-CN" dirty="0" smtClean="0"/>
              <a:t>add</a:t>
            </a:r>
            <a:r>
              <a:rPr lang="zh-CN" altLang="en-US" dirty="0" smtClean="0"/>
              <a:t>做的啥事情呢？我们看这个示意图，就是在一条指令作用下降寄存器里的两个数一次性相加了，存在</a:t>
            </a:r>
            <a:r>
              <a:rPr lang="en-US" altLang="zh-CN" dirty="0" smtClean="0"/>
              <a:t>c</a:t>
            </a:r>
            <a:r>
              <a:rPr lang="zh-CN" altLang="en-US" dirty="0" smtClean="0"/>
              <a:t>寄存器中，意思很明了。同样在鲲鹏处理器下，</a:t>
            </a:r>
            <a:r>
              <a:rPr lang="en-US" altLang="zh-CN" dirty="0" smtClean="0"/>
              <a:t>neon</a:t>
            </a:r>
            <a:r>
              <a:rPr lang="zh-CN" altLang="en-US" dirty="0" smtClean="0"/>
              <a:t>指令集也有相应的功能函数进行等价替换，基于鲲鹏下函数的语法规则传参数就完成了替换。（函数语法可在 </a:t>
            </a:r>
            <a:r>
              <a:rPr lang="en-US" altLang="zh-CN" dirty="0" smtClean="0"/>
              <a:t>neon </a:t>
            </a:r>
            <a:r>
              <a:rPr lang="en-US" altLang="zh-CN" dirty="0" err="1" smtClean="0"/>
              <a:t>guid</a:t>
            </a:r>
            <a:r>
              <a:rPr lang="zh-CN" altLang="en-US" dirty="0" smtClean="0"/>
              <a:t>网址查询）</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en-US" altLang="zh-CN" dirty="0" smtClean="0"/>
              <a:t>SSE</a:t>
            </a:r>
            <a:r>
              <a:rPr lang="zh-CN" altLang="en-US" dirty="0" smtClean="0"/>
              <a:t>指令同样道理进行替换，这里的示例是一次性加载</a:t>
            </a:r>
            <a:r>
              <a:rPr lang="en-US" altLang="zh-CN" dirty="0" smtClean="0"/>
              <a:t>4</a:t>
            </a:r>
            <a:r>
              <a:rPr lang="zh-CN" altLang="en-US" dirty="0" smtClean="0"/>
              <a:t>个</a:t>
            </a:r>
            <a:r>
              <a:rPr lang="en-US" altLang="zh-CN" dirty="0" smtClean="0"/>
              <a:t>float</a:t>
            </a:r>
            <a:r>
              <a:rPr lang="zh-CN" altLang="en-US" dirty="0" smtClean="0"/>
              <a:t>数据到</a:t>
            </a:r>
            <a:r>
              <a:rPr lang="en-US" altLang="zh-CN" dirty="0" smtClean="0"/>
              <a:t>128</a:t>
            </a:r>
            <a:r>
              <a:rPr lang="zh-CN" altLang="en-US" dirty="0" smtClean="0"/>
              <a:t>位的寄存器中，</a:t>
            </a:r>
            <a:r>
              <a:rPr lang="en-US" altLang="zh-CN" dirty="0" smtClean="0"/>
              <a:t>X86</a:t>
            </a:r>
            <a:r>
              <a:rPr lang="zh-CN" altLang="en-US" dirty="0" smtClean="0"/>
              <a:t>下的核心关键字是</a:t>
            </a:r>
            <a:r>
              <a:rPr lang="en-US" altLang="zh-CN" dirty="0" smtClean="0"/>
              <a:t>load</a:t>
            </a:r>
            <a:r>
              <a:rPr lang="zh-CN" altLang="en-US" dirty="0" smtClean="0"/>
              <a:t>，在鲲鹏处理器下也存在对应的</a:t>
            </a:r>
            <a:r>
              <a:rPr lang="en-US" altLang="zh-CN" dirty="0" smtClean="0"/>
              <a:t>NEON intrinsic</a:t>
            </a:r>
            <a:r>
              <a:rPr lang="zh-CN" altLang="en-US" dirty="0" smtClean="0"/>
              <a:t>函数，其关键字是</a:t>
            </a:r>
            <a:r>
              <a:rPr lang="en-US" altLang="zh-CN" dirty="0" smtClean="0"/>
              <a:t>vld1q</a:t>
            </a:r>
            <a:r>
              <a:rPr lang="zh-CN" altLang="en-US" dirty="0" smtClean="0"/>
              <a:t>，逐一通道进行数据连续加载。</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通过以上过程，我们可以发现这其实是</a:t>
            </a:r>
            <a:r>
              <a:rPr lang="en-US" altLang="zh-CN" dirty="0" smtClean="0"/>
              <a:t>c</a:t>
            </a:r>
            <a:r>
              <a:rPr lang="zh-CN" altLang="en-US" dirty="0" smtClean="0"/>
              <a:t>函数层面的替换实现，只是两类接口的一个对应实现和替换，在熟悉</a:t>
            </a:r>
            <a:r>
              <a:rPr lang="en-US" altLang="zh-CN" dirty="0" smtClean="0"/>
              <a:t>SSE NEON intrinsic</a:t>
            </a:r>
            <a:r>
              <a:rPr lang="zh-CN" altLang="en-US" dirty="0" smtClean="0"/>
              <a:t>函数的使用规则后，是可以做到一个较快替换的。</a:t>
            </a: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en-US" altLang="zh-CN" dirty="0" smtClean="0"/>
              <a:t>【</a:t>
            </a:r>
            <a:r>
              <a:rPr lang="zh-CN" altLang="en-US" dirty="0" smtClean="0"/>
              <a:t>参考</a:t>
            </a:r>
            <a:r>
              <a:rPr lang="en-US" altLang="zh-CN" dirty="0" smtClean="0"/>
              <a:t>—</a:t>
            </a:r>
            <a:r>
              <a:rPr lang="zh-CN" altLang="en-US" dirty="0" smtClean="0"/>
              <a:t>可选</a:t>
            </a:r>
            <a:r>
              <a:rPr lang="en-US" altLang="zh-CN" dirty="0" smtClean="0"/>
              <a:t>】</a:t>
            </a: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dirty="0" smtClean="0"/>
              <a:t>首先来看下</a:t>
            </a:r>
            <a:r>
              <a:rPr lang="en-US" altLang="zh-CN" dirty="0" smtClean="0"/>
              <a:t>X86</a:t>
            </a:r>
            <a:r>
              <a:rPr lang="zh-CN" altLang="en-US" dirty="0" smtClean="0"/>
              <a:t>下</a:t>
            </a:r>
            <a:r>
              <a:rPr lang="en-US" altLang="zh-CN" dirty="0" smtClean="0"/>
              <a:t>SSE</a:t>
            </a:r>
            <a:r>
              <a:rPr lang="zh-CN" altLang="en-US" baseline="0" dirty="0" smtClean="0"/>
              <a:t> </a:t>
            </a:r>
            <a:r>
              <a:rPr lang="en-US" altLang="zh-CN" baseline="0" dirty="0" smtClean="0"/>
              <a:t>Intrinsic</a:t>
            </a:r>
            <a:r>
              <a:rPr lang="zh-CN" altLang="en-US" baseline="0" dirty="0" smtClean="0"/>
              <a:t>函数形式，这里列举了两类</a:t>
            </a:r>
            <a:r>
              <a:rPr lang="en-US" altLang="zh-CN" baseline="0" dirty="0" err="1" smtClean="0"/>
              <a:t>sse</a:t>
            </a:r>
            <a:r>
              <a:rPr lang="en-US" altLang="zh-CN" baseline="0" dirty="0" smtClean="0"/>
              <a:t> intrinsic</a:t>
            </a:r>
            <a:r>
              <a:rPr lang="zh-CN" altLang="en-US" baseline="0" dirty="0" smtClean="0"/>
              <a:t>函数，分别为</a:t>
            </a:r>
            <a:r>
              <a:rPr lang="en-US" altLang="zh-CN" baseline="0" dirty="0" smtClean="0"/>
              <a:t>64</a:t>
            </a:r>
            <a:r>
              <a:rPr lang="zh-CN" altLang="en-US" baseline="0" dirty="0" smtClean="0"/>
              <a:t>位的</a:t>
            </a:r>
            <a:r>
              <a:rPr lang="en-US" altLang="zh-CN" baseline="0" dirty="0" smtClean="0"/>
              <a:t>MMX </a:t>
            </a:r>
            <a:r>
              <a:rPr lang="zh-CN" altLang="en-US" baseline="0" dirty="0" smtClean="0"/>
              <a:t>和 </a:t>
            </a:r>
            <a:r>
              <a:rPr lang="en-US" altLang="zh-CN" baseline="0" dirty="0" smtClean="0"/>
              <a:t>128</a:t>
            </a:r>
            <a:r>
              <a:rPr lang="zh-CN" altLang="en-US" baseline="0" dirty="0" smtClean="0"/>
              <a:t>位寄存器的</a:t>
            </a:r>
            <a:r>
              <a:rPr lang="en-US" altLang="zh-CN" baseline="0" dirty="0" smtClean="0"/>
              <a:t>SSE</a:t>
            </a:r>
            <a:r>
              <a:rPr lang="zh-CN" altLang="en-US" baseline="0" dirty="0" smtClean="0"/>
              <a:t>指令。可以看到函数的返回类型</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__m64 /128</a:t>
            </a:r>
            <a:r>
              <a:rPr lang="zh-CN" altLang="en-US" sz="1100" kern="1200" dirty="0" smtClean="0">
                <a:solidFill>
                  <a:schemeClr val="tx1"/>
                </a:solidFill>
                <a:effectLst/>
                <a:latin typeface="微软雅黑" panose="020B0503020204020204" pitchFamily="34" charset="-122"/>
                <a:ea typeface="微软雅黑" panose="020B0503020204020204" pitchFamily="34" charset="-122"/>
                <a:cs typeface="+mn-cs"/>
              </a:rPr>
              <a:t>，其分别</a:t>
            </a: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表示</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64/128</a:t>
            </a:r>
            <a:r>
              <a:rPr lang="zh-CN" altLang="zh-CN" sz="1100" kern="1200" dirty="0" smtClean="0">
                <a:solidFill>
                  <a:schemeClr val="tx1"/>
                </a:solidFill>
                <a:effectLst/>
                <a:latin typeface="微软雅黑" panose="020B0503020204020204" pitchFamily="34" charset="-122"/>
                <a:ea typeface="微软雅黑" panose="020B0503020204020204" pitchFamily="34" charset="-122"/>
                <a:cs typeface="+mn-cs"/>
              </a:rPr>
              <a:t>位对应的数据类型</a:t>
            </a:r>
            <a:r>
              <a:rPr lang="en-US" altLang="zh-CN" sz="110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dirty="0" smtClean="0"/>
              <a:t> add</a:t>
            </a:r>
            <a:r>
              <a:rPr lang="zh-CN" altLang="en-US" dirty="0" smtClean="0"/>
              <a:t>和</a:t>
            </a:r>
            <a:r>
              <a:rPr lang="en-US" altLang="zh-CN" dirty="0" smtClean="0"/>
              <a:t>load</a:t>
            </a:r>
            <a:r>
              <a:rPr lang="zh-CN" altLang="en-US" dirty="0" smtClean="0"/>
              <a:t>分别为加法指令和加载数据指令。</a:t>
            </a:r>
            <a:r>
              <a:rPr lang="en-US" altLang="zh-CN" dirty="0" smtClean="0"/>
              <a:t>p</a:t>
            </a:r>
            <a:r>
              <a:rPr lang="zh-CN" altLang="en-US" dirty="0" smtClean="0"/>
              <a:t>表示</a:t>
            </a:r>
            <a:r>
              <a:rPr lang="en-US" altLang="zh-CN" dirty="0" smtClean="0"/>
              <a:t>package</a:t>
            </a:r>
            <a:r>
              <a:rPr lang="zh-CN" altLang="en-US" dirty="0" smtClean="0"/>
              <a:t>操作，</a:t>
            </a:r>
            <a:r>
              <a:rPr lang="en-US" altLang="zh-CN" dirty="0" smtClean="0"/>
              <a:t>s / i32</a:t>
            </a:r>
            <a:r>
              <a:rPr lang="zh-CN" altLang="en-US" dirty="0" smtClean="0"/>
              <a:t>表示操作的数元素分别为单精度浮点和</a:t>
            </a:r>
            <a:r>
              <a:rPr lang="en-US" altLang="zh-CN" dirty="0" smtClean="0"/>
              <a:t>int32</a:t>
            </a:r>
            <a:r>
              <a:rPr lang="zh-CN" altLang="en-US" dirty="0" smtClean="0"/>
              <a:t>数据类型。</a:t>
            </a:r>
            <a:r>
              <a:rPr lang="en-US" altLang="zh-CN" baseline="0" dirty="0" smtClean="0"/>
              <a:t> </a:t>
            </a:r>
            <a:r>
              <a:rPr lang="zh-CN" altLang="en-US" baseline="0" dirty="0" smtClean="0"/>
              <a:t>对于</a:t>
            </a:r>
            <a:r>
              <a:rPr lang="en-US" altLang="zh-CN" baseline="0" dirty="0" smtClean="0"/>
              <a:t>64</a:t>
            </a:r>
            <a:r>
              <a:rPr lang="zh-CN" altLang="en-US" baseline="0" dirty="0" smtClean="0"/>
              <a:t>位的</a:t>
            </a:r>
            <a:r>
              <a:rPr lang="en-US" altLang="zh-CN" baseline="0" dirty="0" smtClean="0"/>
              <a:t>MXX</a:t>
            </a:r>
            <a:r>
              <a:rPr lang="zh-CN" altLang="en-US" baseline="0" dirty="0" smtClean="0"/>
              <a:t>寄存器，其一个寄存器可存储</a:t>
            </a:r>
            <a:r>
              <a:rPr lang="en-US" altLang="zh-CN" baseline="0" dirty="0" smtClean="0"/>
              <a:t>2</a:t>
            </a:r>
            <a:r>
              <a:rPr lang="zh-CN" altLang="en-US" baseline="0" dirty="0" smtClean="0"/>
              <a:t>个</a:t>
            </a:r>
            <a:r>
              <a:rPr lang="en-US" altLang="zh-CN" baseline="0" dirty="0" smtClean="0"/>
              <a:t>32</a:t>
            </a:r>
            <a:r>
              <a:rPr lang="zh-CN" altLang="en-US" baseline="0" dirty="0" smtClean="0"/>
              <a:t>位的</a:t>
            </a:r>
            <a:r>
              <a:rPr lang="en-US" altLang="zh-CN" baseline="0" dirty="0" err="1" smtClean="0"/>
              <a:t>int</a:t>
            </a:r>
            <a:r>
              <a:rPr lang="zh-CN" altLang="en-US" baseline="0" dirty="0" smtClean="0"/>
              <a:t>数据，可一次性实现两个</a:t>
            </a:r>
            <a:r>
              <a:rPr lang="en-US" altLang="zh-CN" baseline="0" dirty="0" smtClean="0"/>
              <a:t>int32</a:t>
            </a:r>
            <a:r>
              <a:rPr lang="zh-CN" altLang="en-US" baseline="0" dirty="0" smtClean="0"/>
              <a:t>数据相加。同理，对于</a:t>
            </a:r>
            <a:r>
              <a:rPr lang="en-US" altLang="zh-CN" baseline="0" dirty="0" smtClean="0"/>
              <a:t>128</a:t>
            </a:r>
            <a:r>
              <a:rPr lang="zh-CN" altLang="en-US" baseline="0" dirty="0" smtClean="0"/>
              <a:t>位的</a:t>
            </a:r>
            <a:r>
              <a:rPr lang="en-US" altLang="zh-CN" baseline="0" dirty="0" smtClean="0"/>
              <a:t>SSE</a:t>
            </a:r>
            <a:r>
              <a:rPr lang="zh-CN" altLang="en-US" baseline="0" dirty="0" smtClean="0"/>
              <a:t>类型寄存器，其可以存储</a:t>
            </a:r>
            <a:r>
              <a:rPr lang="en-US" altLang="zh-CN" baseline="0" dirty="0" smtClean="0"/>
              <a:t>4</a:t>
            </a:r>
            <a:r>
              <a:rPr lang="zh-CN" altLang="en-US" baseline="0" dirty="0" smtClean="0"/>
              <a:t>个</a:t>
            </a:r>
            <a:r>
              <a:rPr lang="en-US" altLang="zh-CN" baseline="0" dirty="0" smtClean="0"/>
              <a:t>float</a:t>
            </a:r>
            <a:r>
              <a:rPr lang="zh-CN" altLang="en-US" baseline="0" dirty="0" smtClean="0"/>
              <a:t>数据，可一次实现</a:t>
            </a:r>
            <a:r>
              <a:rPr lang="en-US" altLang="zh-CN" baseline="0" dirty="0" smtClean="0"/>
              <a:t>4</a:t>
            </a:r>
            <a:r>
              <a:rPr lang="zh-CN" altLang="en-US" baseline="0" dirty="0" smtClean="0"/>
              <a:t>个浮点数据的加载。</a:t>
            </a:r>
            <a:endParaRPr lang="en-US" altLang="zh-CN" baseline="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baseline="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baseline="0" dirty="0" smtClean="0"/>
              <a:t>同样在鲲鹏处理器下，</a:t>
            </a:r>
            <a:r>
              <a:rPr lang="en-US" altLang="zh-CN" baseline="0" dirty="0" smtClean="0"/>
              <a:t>neon</a:t>
            </a:r>
            <a:r>
              <a:rPr lang="zh-CN" altLang="en-US" baseline="0" dirty="0" smtClean="0"/>
              <a:t>指令集也有相应的功能函数进行等价替换。</a:t>
            </a:r>
            <a:endParaRPr lang="en-US" altLang="zh-CN" baseline="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baseline="0" dirty="0" smtClean="0"/>
              <a:t>如</a:t>
            </a:r>
            <a:r>
              <a:rPr lang="en-US" altLang="zh-CN" baseline="0" dirty="0" smtClean="0"/>
              <a:t>int32x2_t vadd_s32 ()</a:t>
            </a:r>
            <a:r>
              <a:rPr lang="zh-CN" altLang="en-US" baseline="0" dirty="0" smtClean="0"/>
              <a:t>函数，</a:t>
            </a:r>
            <a:r>
              <a:rPr lang="en-US" altLang="zh-CN" dirty="0" smtClean="0"/>
              <a:t>int32x2_t </a:t>
            </a:r>
            <a:r>
              <a:rPr lang="en-US" altLang="zh-CN" baseline="0" dirty="0" smtClean="0"/>
              <a:t> </a:t>
            </a:r>
            <a:r>
              <a:rPr lang="zh-CN" altLang="en-US" baseline="0" dirty="0" smtClean="0"/>
              <a:t>表示</a:t>
            </a:r>
            <a:r>
              <a:rPr lang="en-US" altLang="zh-CN" baseline="0" dirty="0" smtClean="0"/>
              <a:t>64</a:t>
            </a:r>
            <a:r>
              <a:rPr lang="zh-CN" altLang="en-US" baseline="0" dirty="0" smtClean="0"/>
              <a:t>位的寄存器，可存储</a:t>
            </a:r>
            <a:r>
              <a:rPr lang="en-US" altLang="zh-CN" baseline="0" dirty="0" smtClean="0"/>
              <a:t>2</a:t>
            </a:r>
            <a:r>
              <a:rPr lang="zh-CN" altLang="en-US" baseline="0" dirty="0" smtClean="0"/>
              <a:t>个</a:t>
            </a:r>
            <a:r>
              <a:rPr lang="en-US" altLang="zh-CN" baseline="0" dirty="0" smtClean="0"/>
              <a:t>int32</a:t>
            </a:r>
            <a:r>
              <a:rPr lang="zh-CN" altLang="en-US" baseline="0" dirty="0" smtClean="0"/>
              <a:t>数据 ，</a:t>
            </a:r>
            <a:r>
              <a:rPr lang="en-US" altLang="zh-CN" baseline="0" dirty="0" smtClean="0"/>
              <a:t>V</a:t>
            </a:r>
            <a:r>
              <a:rPr lang="zh-CN" altLang="en-US" baseline="0" dirty="0" smtClean="0"/>
              <a:t>是向量操作的标记符，</a:t>
            </a:r>
            <a:r>
              <a:rPr lang="en-US" altLang="zh-CN" baseline="0" dirty="0" smtClean="0"/>
              <a:t>add</a:t>
            </a:r>
            <a:r>
              <a:rPr lang="zh-CN" altLang="en-US" baseline="0" dirty="0" smtClean="0"/>
              <a:t>为加法指令。</a:t>
            </a:r>
            <a:r>
              <a:rPr lang="en-US" altLang="zh-CN" baseline="0" dirty="0" smtClean="0"/>
              <a:t>s32</a:t>
            </a:r>
            <a:r>
              <a:rPr lang="zh-CN" altLang="en-US" baseline="0" dirty="0" smtClean="0"/>
              <a:t>位有符号整除</a:t>
            </a:r>
            <a:r>
              <a:rPr lang="en-US" altLang="zh-CN" baseline="0" dirty="0" smtClean="0"/>
              <a:t>int32</a:t>
            </a:r>
            <a:r>
              <a:rPr lang="zh-CN" altLang="en-US" baseline="0" dirty="0" smtClean="0"/>
              <a:t>数据类型  。</a:t>
            </a:r>
            <a:endParaRPr lang="en-US" altLang="zh-CN" baseline="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en-US" altLang="zh-CN" baseline="0" dirty="0" smtClean="0"/>
              <a:t>float32x4_t  vld1q_f32(</a:t>
            </a:r>
            <a:r>
              <a:rPr lang="zh-CN" altLang="en-US" baseline="0" dirty="0" smtClean="0"/>
              <a:t>）函数，</a:t>
            </a:r>
            <a:r>
              <a:rPr lang="en-US" altLang="zh-CN" baseline="0" dirty="0" smtClean="0"/>
              <a:t>float32x4_t</a:t>
            </a:r>
            <a:r>
              <a:rPr lang="zh-CN" altLang="en-US" baseline="0" dirty="0" smtClean="0"/>
              <a:t>表示</a:t>
            </a:r>
            <a:r>
              <a:rPr lang="en-US" altLang="zh-CN" baseline="0" dirty="0" smtClean="0"/>
              <a:t>128</a:t>
            </a:r>
            <a:r>
              <a:rPr lang="zh-CN" altLang="en-US" baseline="0" dirty="0" smtClean="0"/>
              <a:t>位寄存器，可存储</a:t>
            </a:r>
            <a:r>
              <a:rPr lang="en-US" altLang="zh-CN" baseline="0" dirty="0" smtClean="0"/>
              <a:t>4</a:t>
            </a:r>
            <a:r>
              <a:rPr lang="zh-CN" altLang="en-US" baseline="0" dirty="0" smtClean="0"/>
              <a:t>个</a:t>
            </a:r>
            <a:r>
              <a:rPr lang="en-US" altLang="zh-CN" baseline="0" dirty="0" smtClean="0"/>
              <a:t>float</a:t>
            </a:r>
            <a:r>
              <a:rPr lang="zh-CN" altLang="en-US" baseline="0" dirty="0" smtClean="0"/>
              <a:t>数据，</a:t>
            </a:r>
            <a:r>
              <a:rPr lang="en-US" altLang="zh-CN" baseline="0" dirty="0" smtClean="0"/>
              <a:t>V</a:t>
            </a:r>
            <a:r>
              <a:rPr lang="zh-CN" altLang="en-US" baseline="0" dirty="0" smtClean="0"/>
              <a:t>是向量操作的标记符，</a:t>
            </a:r>
            <a:r>
              <a:rPr lang="en-US" altLang="zh-CN" baseline="0" dirty="0" smtClean="0"/>
              <a:t>ld1q</a:t>
            </a:r>
            <a:r>
              <a:rPr lang="zh-CN" altLang="en-US" baseline="0" dirty="0" smtClean="0"/>
              <a:t>为数据加载指令（代表逐一通道加载）。 </a:t>
            </a:r>
            <a:r>
              <a:rPr lang="en-US" altLang="zh-CN" baseline="0" dirty="0" smtClean="0"/>
              <a:t>f32</a:t>
            </a:r>
            <a:r>
              <a:rPr lang="zh-CN" altLang="en-US" baseline="0" dirty="0" smtClean="0"/>
              <a:t>表示</a:t>
            </a:r>
            <a:r>
              <a:rPr lang="en-US" altLang="zh-CN" baseline="0" dirty="0" smtClean="0"/>
              <a:t>float32</a:t>
            </a:r>
            <a:r>
              <a:rPr lang="zh-CN" altLang="en-US" baseline="0" dirty="0" smtClean="0"/>
              <a:t>数据类型</a:t>
            </a:r>
            <a:endParaRPr lang="en-US" altLang="zh-CN" baseline="0" dirty="0" smtClean="0"/>
          </a:p>
          <a:p>
            <a:pPr marL="0" indent="0">
              <a:buNone/>
            </a:pPr>
            <a:endParaRPr lang="zh-CN" altLang="en-US" dirty="0" smtClean="0"/>
          </a:p>
          <a:p>
            <a:endParaRPr lang="zh-CN" altLang="en-US" dirty="0"/>
          </a:p>
        </p:txBody>
      </p:sp>
    </p:spTree>
    <p:extLst>
      <p:ext uri="{BB962C8B-B14F-4D97-AF65-F5344CB8AC3E}">
        <p14:creationId xmlns:p14="http://schemas.microsoft.com/office/powerpoint/2010/main" val="2143855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有了上一节的基础，这一节理解相对容易了。</a:t>
            </a:r>
            <a:r>
              <a:rPr lang="en-US" altLang="zh-CN" dirty="0" smtClean="0"/>
              <a:t>AVX</a:t>
            </a:r>
            <a:r>
              <a:rPr lang="zh-CN" altLang="en-US" dirty="0" smtClean="0"/>
              <a:t>指令与</a:t>
            </a:r>
            <a:r>
              <a:rPr lang="en-US" altLang="zh-CN" dirty="0" smtClean="0"/>
              <a:t>MXX/SSE</a:t>
            </a:r>
            <a:r>
              <a:rPr lang="zh-CN" altLang="en-US" dirty="0" smtClean="0"/>
              <a:t>指令迁移类似，关键差别在于我们需要使用</a:t>
            </a:r>
            <a:r>
              <a:rPr lang="en-US" altLang="zh-CN" dirty="0" smtClean="0"/>
              <a:t>128</a:t>
            </a:r>
            <a:r>
              <a:rPr lang="zh-CN" altLang="en-US" dirty="0" smtClean="0"/>
              <a:t>位寄存器下的</a:t>
            </a:r>
            <a:r>
              <a:rPr lang="en-US" altLang="zh-CN" dirty="0" smtClean="0"/>
              <a:t>NEON</a:t>
            </a:r>
            <a:r>
              <a:rPr lang="zh-CN" altLang="en-US" dirty="0" smtClean="0"/>
              <a:t>指令函数拼接实现</a:t>
            </a:r>
            <a:r>
              <a:rPr lang="en-US" altLang="zh-CN" dirty="0" smtClean="0"/>
              <a:t>256</a:t>
            </a:r>
            <a:r>
              <a:rPr lang="zh-CN" altLang="en-US" dirty="0" smtClean="0"/>
              <a:t>位寄存器的</a:t>
            </a:r>
            <a:r>
              <a:rPr lang="en-US" altLang="zh-CN" dirty="0" smtClean="0"/>
              <a:t>SIMD</a:t>
            </a:r>
            <a:r>
              <a:rPr lang="zh-CN" altLang="en-US" dirty="0" smtClean="0"/>
              <a:t>指令功能。</a:t>
            </a:r>
            <a:endParaRPr lang="en-US" altLang="zh-CN" dirty="0" smtClean="0"/>
          </a:p>
          <a:p>
            <a:pPr marL="0" indent="0">
              <a:buNone/>
            </a:pPr>
            <a:r>
              <a:rPr lang="zh-CN" altLang="en-US" dirty="0" smtClean="0"/>
              <a:t>示例中是</a:t>
            </a:r>
            <a:r>
              <a:rPr lang="en-US" altLang="zh-CN" dirty="0" smtClean="0"/>
              <a:t>16</a:t>
            </a:r>
            <a:r>
              <a:rPr lang="zh-CN" altLang="en-US" dirty="0" smtClean="0"/>
              <a:t>个单精度浮点进行相加，鲲鹏下可由</a:t>
            </a:r>
            <a:r>
              <a:rPr lang="en-US" altLang="zh-CN" dirty="0" smtClean="0"/>
              <a:t>NEON</a:t>
            </a:r>
            <a:r>
              <a:rPr lang="zh-CN" altLang="en-US" dirty="0" smtClean="0"/>
              <a:t>指令两次</a:t>
            </a:r>
            <a:r>
              <a:rPr lang="en-US" altLang="zh-CN" dirty="0" smtClean="0"/>
              <a:t>add</a:t>
            </a:r>
            <a:r>
              <a:rPr lang="zh-CN" altLang="en-US" dirty="0" smtClean="0"/>
              <a:t>求和实现。</a:t>
            </a:r>
          </a:p>
          <a:p>
            <a:endParaRPr lang="zh-CN" altLang="en-US" dirty="0"/>
          </a:p>
        </p:txBody>
      </p:sp>
    </p:spTree>
    <p:extLst>
      <p:ext uri="{BB962C8B-B14F-4D97-AF65-F5344CB8AC3E}">
        <p14:creationId xmlns:p14="http://schemas.microsoft.com/office/powerpoint/2010/main" val="382940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solidFill>
                  <a:schemeClr val="tx1"/>
                </a:solidFill>
              </a:rPr>
              <a:t>移植方法主要有两种：</a:t>
            </a:r>
            <a:endParaRPr lang="en-US" altLang="zh-CN" dirty="0" smtClean="0">
              <a:solidFill>
                <a:schemeClr val="tx1"/>
              </a:solidFill>
            </a:endParaRPr>
          </a:p>
          <a:p>
            <a:pPr marL="0" indent="0">
              <a:buNone/>
            </a:pPr>
            <a:r>
              <a:rPr lang="zh-CN" altLang="en-US" dirty="0" smtClean="0">
                <a:solidFill>
                  <a:schemeClr val="tx1"/>
                </a:solidFill>
              </a:rPr>
              <a:t>第一种方法是基于开源的替换头文件进行移植，主要基于有以下两个开源项目：</a:t>
            </a:r>
            <a:endParaRPr lang="en-US" altLang="zh-CN" dirty="0" smtClean="0">
              <a:solidFill>
                <a:schemeClr val="tx1"/>
              </a:solidFill>
            </a:endParaRPr>
          </a:p>
          <a:p>
            <a:pPr marL="0" indent="0">
              <a:buNone/>
            </a:pPr>
            <a:r>
              <a:rPr lang="zh-CN" altLang="en-US" dirty="0" smtClean="0">
                <a:solidFill>
                  <a:schemeClr val="tx1"/>
                </a:solidFill>
              </a:rPr>
              <a:t>鲲鹏</a:t>
            </a:r>
            <a:r>
              <a:rPr lang="en-US" altLang="zh-CN" sz="1100" b="0" i="0" u="none" kern="1200" dirty="0" err="1" smtClean="0">
                <a:solidFill>
                  <a:schemeClr val="tx1"/>
                </a:solidFill>
                <a:effectLst/>
                <a:latin typeface="微软雅黑" panose="020B0503020204020204" pitchFamily="34" charset="-122"/>
                <a:ea typeface="微软雅黑" panose="020B0503020204020204" pitchFamily="34" charset="-122"/>
                <a:cs typeface="+mn-cs"/>
              </a:rPr>
              <a:t>AvxToNeon</a:t>
            </a:r>
            <a:r>
              <a:rPr lang="zh-CN" altLang="en-US" dirty="0" smtClean="0">
                <a:solidFill>
                  <a:schemeClr val="tx1"/>
                </a:solidFill>
              </a:rPr>
              <a:t>开源工程： </a:t>
            </a:r>
            <a:r>
              <a:rPr lang="en-US" altLang="zh-CN" dirty="0" smtClean="0">
                <a:solidFill>
                  <a:schemeClr val="tx1"/>
                </a:solidFill>
                <a:hlinkClick r:id="rId3"/>
              </a:rPr>
              <a:t>https://github.com/kunpengcompute/AvxToNeon</a:t>
            </a:r>
            <a:r>
              <a:rPr lang="en-US" altLang="zh-CN" dirty="0" smtClean="0">
                <a:solidFill>
                  <a:schemeClr val="tx1"/>
                </a:solidFill>
              </a:rPr>
              <a:t>     </a:t>
            </a:r>
            <a:r>
              <a:rPr lang="zh-CN" altLang="en-US" dirty="0" smtClean="0">
                <a:solidFill>
                  <a:schemeClr val="tx1"/>
                </a:solidFill>
              </a:rPr>
              <a:t>编译选项：</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-march=armv8-a+fp+simd+crc</a:t>
            </a:r>
            <a:endParaRPr lang="en-US" altLang="zh-CN" dirty="0" smtClean="0">
              <a:solidFill>
                <a:schemeClr val="tx1"/>
              </a:solidFill>
            </a:endParaRPr>
          </a:p>
          <a:p>
            <a:pPr marL="0" indent="0">
              <a:buNone/>
            </a:pPr>
            <a:r>
              <a:rPr lang="zh-CN" altLang="en-US" dirty="0" smtClean="0">
                <a:solidFill>
                  <a:schemeClr val="tx1"/>
                </a:solidFill>
              </a:rPr>
              <a:t>开源的</a:t>
            </a:r>
            <a:r>
              <a:rPr lang="en-US" altLang="zh-CN" dirty="0" smtClean="0">
                <a:solidFill>
                  <a:schemeClr val="tx1"/>
                </a:solidFill>
              </a:rPr>
              <a:t>SSE2NEON</a:t>
            </a:r>
            <a:r>
              <a:rPr lang="zh-CN" altLang="en-US" dirty="0" smtClean="0">
                <a:solidFill>
                  <a:schemeClr val="tx1"/>
                </a:solidFill>
              </a:rPr>
              <a:t>工程：</a:t>
            </a:r>
            <a:r>
              <a:rPr lang="en-US" altLang="zh-CN" dirty="0" smtClean="0">
                <a:solidFill>
                  <a:schemeClr val="tx1"/>
                </a:solidFill>
                <a:hlinkClick r:id="rId4"/>
              </a:rPr>
              <a:t>https://github.com/DLTcollab/sse2neon/blob/master/sse2neon.h</a:t>
            </a:r>
            <a:endParaRPr lang="en-US" altLang="zh-CN" dirty="0" smtClean="0">
              <a:solidFill>
                <a:schemeClr val="tx1"/>
              </a:solidFill>
            </a:endParaRPr>
          </a:p>
          <a:p>
            <a:pPr marL="0" indent="0">
              <a:buNone/>
            </a:pPr>
            <a:r>
              <a:rPr lang="zh-CN" altLang="en-US" dirty="0" smtClean="0">
                <a:solidFill>
                  <a:schemeClr val="tx1"/>
                </a:solidFill>
              </a:rPr>
              <a:t>这两个开源工程分别针对</a:t>
            </a:r>
            <a:r>
              <a:rPr lang="en-US" altLang="zh-CN" b="1" dirty="0" err="1" smtClean="0">
                <a:solidFill>
                  <a:schemeClr val="tx1"/>
                </a:solidFill>
              </a:rPr>
              <a:t>Avx</a:t>
            </a:r>
            <a:r>
              <a:rPr lang="zh-CN" altLang="en-US" b="1" dirty="0" smtClean="0">
                <a:solidFill>
                  <a:schemeClr val="tx1"/>
                </a:solidFill>
              </a:rPr>
              <a:t>指令</a:t>
            </a:r>
            <a:r>
              <a:rPr lang="zh-CN" altLang="en-US" dirty="0" smtClean="0">
                <a:solidFill>
                  <a:schemeClr val="tx1"/>
                </a:solidFill>
              </a:rPr>
              <a:t>类和</a:t>
            </a:r>
            <a:r>
              <a:rPr lang="en-US" altLang="zh-CN" b="1" dirty="0" smtClean="0">
                <a:solidFill>
                  <a:schemeClr val="tx1"/>
                </a:solidFill>
              </a:rPr>
              <a:t>SSE</a:t>
            </a:r>
            <a:r>
              <a:rPr lang="zh-CN" altLang="en-US" b="1" dirty="0" smtClean="0">
                <a:solidFill>
                  <a:schemeClr val="tx1"/>
                </a:solidFill>
              </a:rPr>
              <a:t>指令类函数</a:t>
            </a:r>
            <a:r>
              <a:rPr lang="zh-CN" altLang="en-US" dirty="0" smtClean="0">
                <a:solidFill>
                  <a:schemeClr val="tx1"/>
                </a:solidFill>
              </a:rPr>
              <a:t>的替换</a:t>
            </a:r>
            <a:endParaRPr lang="en-US" altLang="zh-CN" dirty="0" smtClean="0">
              <a:solidFill>
                <a:schemeClr val="tx1"/>
              </a:solidFill>
            </a:endParaRPr>
          </a:p>
          <a:p>
            <a:pPr marL="0" indent="0">
              <a:buNone/>
            </a:pPr>
            <a:endParaRPr lang="en-US" altLang="zh-CN" dirty="0" smtClean="0">
              <a:solidFill>
                <a:schemeClr val="tx1"/>
              </a:solidFill>
            </a:endParaRPr>
          </a:p>
          <a:p>
            <a:pPr marL="0" indent="0">
              <a:buNone/>
            </a:pPr>
            <a:r>
              <a:rPr lang="zh-CN" altLang="en-US" dirty="0" smtClean="0">
                <a:solidFill>
                  <a:schemeClr val="tx1"/>
                </a:solidFill>
              </a:rPr>
              <a:t>第二种方法主要是结合</a:t>
            </a:r>
            <a:r>
              <a:rPr lang="en-US" altLang="zh-CN" dirty="0" smtClean="0">
                <a:solidFill>
                  <a:schemeClr val="tx1"/>
                </a:solidFill>
              </a:rPr>
              <a:t>SSE</a:t>
            </a:r>
            <a:r>
              <a:rPr lang="zh-CN" altLang="en-US" dirty="0" smtClean="0">
                <a:solidFill>
                  <a:schemeClr val="tx1"/>
                </a:solidFill>
              </a:rPr>
              <a:t>、</a:t>
            </a:r>
            <a:r>
              <a:rPr lang="en-US" altLang="zh-CN" dirty="0" smtClean="0">
                <a:solidFill>
                  <a:schemeClr val="tx1"/>
                </a:solidFill>
              </a:rPr>
              <a:t>NEO intrinsic</a:t>
            </a:r>
            <a:r>
              <a:rPr lang="zh-CN" altLang="en-US" dirty="0" smtClean="0">
                <a:solidFill>
                  <a:schemeClr val="tx1"/>
                </a:solidFill>
              </a:rPr>
              <a:t>的指导网站信息，手动完成对相应函数的实现。这里注意下，在手动替换是要记得添加</a:t>
            </a:r>
            <a:r>
              <a:rPr lang="en-US" altLang="zh-CN" dirty="0" err="1" smtClean="0">
                <a:solidFill>
                  <a:schemeClr val="tx1"/>
                </a:solidFill>
              </a:rPr>
              <a:t>arm_neon.h</a:t>
            </a:r>
            <a:r>
              <a:rPr lang="zh-CN" altLang="en-US" dirty="0" smtClean="0">
                <a:solidFill>
                  <a:schemeClr val="tx1"/>
                </a:solidFill>
              </a:rPr>
              <a:t>函数，这里包含了</a:t>
            </a:r>
            <a:r>
              <a:rPr lang="en-US" altLang="zh-CN" dirty="0" smtClean="0">
                <a:solidFill>
                  <a:schemeClr val="tx1"/>
                </a:solidFill>
              </a:rPr>
              <a:t>NEON intrinsic</a:t>
            </a:r>
            <a:r>
              <a:rPr lang="zh-CN" altLang="en-US" dirty="0" smtClean="0">
                <a:solidFill>
                  <a:schemeClr val="tx1"/>
                </a:solidFill>
              </a:rPr>
              <a:t>函数的实现接口。</a:t>
            </a:r>
            <a:endParaRPr lang="en-US" altLang="zh-CN" dirty="0" smtClean="0">
              <a:solidFill>
                <a:schemeClr val="tx1"/>
              </a:solidFill>
            </a:endParaRPr>
          </a:p>
          <a:p>
            <a:pPr marL="0" indent="0">
              <a:buNone/>
            </a:pPr>
            <a:endParaRPr lang="en-US" altLang="zh-CN" dirty="0" smtClean="0">
              <a:solidFill>
                <a:schemeClr val="tx1"/>
              </a:solidFill>
            </a:endParaRPr>
          </a:p>
          <a:p>
            <a:pPr marL="0" indent="0">
              <a:buNone/>
            </a:pPr>
            <a:r>
              <a:rPr lang="en-US" altLang="zh-CN" dirty="0" smtClean="0">
                <a:solidFill>
                  <a:schemeClr val="tx1"/>
                </a:solidFill>
              </a:rPr>
              <a:t>【</a:t>
            </a:r>
            <a:r>
              <a:rPr lang="zh-CN" altLang="en-US" dirty="0" smtClean="0">
                <a:solidFill>
                  <a:schemeClr val="tx1"/>
                </a:solidFill>
              </a:rPr>
              <a:t>参考</a:t>
            </a:r>
            <a:r>
              <a:rPr lang="en-US" altLang="zh-CN" dirty="0" smtClean="0">
                <a:solidFill>
                  <a:schemeClr val="tx1"/>
                </a:solidFill>
              </a:rPr>
              <a:t>==</a:t>
            </a:r>
            <a:r>
              <a:rPr lang="zh-CN" altLang="en-US" dirty="0" smtClean="0">
                <a:solidFill>
                  <a:schemeClr val="tx1"/>
                </a:solidFill>
              </a:rPr>
              <a:t>可选</a:t>
            </a:r>
            <a:r>
              <a:rPr lang="en-US" altLang="zh-CN" dirty="0" smtClean="0">
                <a:solidFill>
                  <a:schemeClr val="tx1"/>
                </a:solidFill>
              </a:rPr>
              <a:t>】</a:t>
            </a:r>
          </a:p>
          <a:p>
            <a:pPr marL="0" indent="0">
              <a:buNone/>
            </a:pPr>
            <a:endParaRPr lang="en-US" altLang="zh-CN" dirty="0" smtClean="0">
              <a:solidFill>
                <a:schemeClr val="tx1"/>
              </a:solidFill>
            </a:endParaRPr>
          </a:p>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Ø"/>
              <a:tabLst/>
              <a:defRPr/>
            </a:pPr>
            <a:r>
              <a:rPr lang="zh-CN" altLang="en-US" sz="1100" b="1" dirty="0" smtClean="0">
                <a:solidFill>
                  <a:schemeClr val="tx1"/>
                </a:solidFill>
                <a:latin typeface="微软雅黑" panose="020B0503020204020204" pitchFamily="34" charset="-122"/>
                <a:ea typeface="微软雅黑" panose="020B0503020204020204" pitchFamily="34" charset="-122"/>
              </a:rPr>
              <a:t>方法</a:t>
            </a:r>
            <a:r>
              <a:rPr lang="en-US" altLang="zh-CN" sz="1100" b="1" dirty="0" smtClean="0">
                <a:solidFill>
                  <a:schemeClr val="tx1"/>
                </a:solidFill>
                <a:latin typeface="微软雅黑" panose="020B0503020204020204" pitchFamily="34" charset="-122"/>
                <a:ea typeface="微软雅黑" panose="020B0503020204020204" pitchFamily="34" charset="-122"/>
              </a:rPr>
              <a:t>1</a:t>
            </a:r>
            <a:r>
              <a:rPr lang="zh-CN" altLang="en-US" sz="1100" b="1" dirty="0" smtClean="0">
                <a:solidFill>
                  <a:schemeClr val="tx1"/>
                </a:solidFill>
                <a:latin typeface="微软雅黑" panose="020B0503020204020204" pitchFamily="34" charset="-122"/>
                <a:ea typeface="微软雅黑" panose="020B0503020204020204" pitchFamily="34" charset="-122"/>
              </a:rPr>
              <a:t>：基于</a:t>
            </a:r>
            <a:r>
              <a:rPr lang="en-US" altLang="zh-CN" sz="1100" b="1" dirty="0" smtClean="0">
                <a:solidFill>
                  <a:schemeClr val="tx1"/>
                </a:solidFill>
                <a:latin typeface="微软雅黑" panose="020B0503020204020204" pitchFamily="34" charset="-122"/>
                <a:ea typeface="微软雅黑" panose="020B0503020204020204" pitchFamily="34" charset="-122"/>
              </a:rPr>
              <a:t>avx2neon.h</a:t>
            </a:r>
            <a:r>
              <a:rPr lang="zh-CN" altLang="en-US" sz="1100" b="1" dirty="0" smtClean="0">
                <a:solidFill>
                  <a:schemeClr val="tx1"/>
                </a:solidFill>
                <a:latin typeface="微软雅黑" panose="020B0503020204020204" pitchFamily="34" charset="-122"/>
                <a:ea typeface="微软雅黑" panose="020B0503020204020204" pitchFamily="34" charset="-122"/>
              </a:rPr>
              <a:t>、</a:t>
            </a:r>
            <a:r>
              <a:rPr lang="en-US" altLang="zh-CN" sz="1100" b="1" dirty="0" smtClean="0">
                <a:solidFill>
                  <a:schemeClr val="tx1"/>
                </a:solidFill>
                <a:latin typeface="微软雅黑" panose="020B0503020204020204" pitchFamily="34" charset="-122"/>
                <a:ea typeface="微软雅黑" panose="020B0503020204020204" pitchFamily="34" charset="-122"/>
              </a:rPr>
              <a:t>SSE2NEON.h</a:t>
            </a:r>
            <a:r>
              <a:rPr lang="zh-CN" altLang="en-US" sz="1100" b="1" dirty="0" smtClean="0">
                <a:solidFill>
                  <a:schemeClr val="tx1"/>
                </a:solidFill>
                <a:latin typeface="微软雅黑" panose="020B0503020204020204" pitchFamily="34" charset="-122"/>
                <a:ea typeface="微软雅黑" panose="020B0503020204020204" pitchFamily="34" charset="-122"/>
              </a:rPr>
              <a:t>开源文件移植</a:t>
            </a:r>
            <a:endParaRPr lang="en-US" altLang="zh-CN" dirty="0" smtClean="0">
              <a:solidFill>
                <a:schemeClr val="tx1"/>
              </a:solidFill>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1</a:t>
            </a:r>
            <a:r>
              <a:rPr lang="zh-CN" altLang="en-US" sz="1100" dirty="0" smtClean="0">
                <a:solidFill>
                  <a:schemeClr val="tx1"/>
                </a:solidFill>
                <a:latin typeface="微软雅黑" panose="020B0503020204020204" pitchFamily="34" charset="-122"/>
                <a:ea typeface="微软雅黑" panose="020B0503020204020204" pitchFamily="34" charset="-122"/>
              </a:rPr>
              <a:t>： 在</a:t>
            </a:r>
            <a:r>
              <a:rPr lang="en-US" altLang="zh-CN" sz="1100" dirty="0" err="1" smtClean="0">
                <a:solidFill>
                  <a:schemeClr val="tx1"/>
                </a:solidFill>
                <a:latin typeface="微软雅黑" panose="020B0503020204020204" pitchFamily="34" charset="-122"/>
                <a:ea typeface="微软雅黑" panose="020B0503020204020204" pitchFamily="34" charset="-122"/>
              </a:rPr>
              <a:t>Github</a:t>
            </a:r>
            <a:r>
              <a:rPr lang="zh-CN" altLang="en-US" sz="1100" dirty="0" smtClean="0">
                <a:solidFill>
                  <a:schemeClr val="tx1"/>
                </a:solidFill>
                <a:latin typeface="微软雅黑" panose="020B0503020204020204" pitchFamily="34" charset="-122"/>
                <a:ea typeface="微软雅黑" panose="020B0503020204020204" pitchFamily="34" charset="-122"/>
              </a:rPr>
              <a:t>上下载</a:t>
            </a:r>
            <a:r>
              <a:rPr lang="zh-CN" altLang="en-US" sz="1100" dirty="0" smtClean="0">
                <a:solidFill>
                  <a:schemeClr val="tx1"/>
                </a:solidFill>
                <a:latin typeface="微软雅黑" panose="020B0503020204020204" pitchFamily="34" charset="-122"/>
                <a:ea typeface="微软雅黑" panose="020B0503020204020204" pitchFamily="34" charset="-122"/>
                <a:hlinkClick r:id="rId5"/>
              </a:rPr>
              <a:t>开源的</a:t>
            </a:r>
            <a:r>
              <a:rPr lang="en-US" altLang="zh-CN" sz="1100" dirty="0" err="1" smtClean="0">
                <a:solidFill>
                  <a:schemeClr val="tx1"/>
                </a:solidFill>
                <a:latin typeface="微软雅黑" panose="020B0503020204020204" pitchFamily="34" charset="-122"/>
                <a:ea typeface="微软雅黑" panose="020B0503020204020204" pitchFamily="34" charset="-122"/>
                <a:hlinkClick r:id="rId5"/>
              </a:rPr>
              <a:t>AvxToNeon</a:t>
            </a:r>
            <a:r>
              <a:rPr lang="zh-CN" altLang="en-US" sz="1100" dirty="0" smtClean="0">
                <a:solidFill>
                  <a:schemeClr val="tx1"/>
                </a:solidFill>
                <a:latin typeface="微软雅黑" panose="020B0503020204020204" pitchFamily="34" charset="-122"/>
                <a:ea typeface="微软雅黑" panose="020B0503020204020204" pitchFamily="34" charset="-122"/>
                <a:hlinkClick r:id="rId5"/>
              </a:rPr>
              <a:t>工程</a:t>
            </a:r>
            <a:r>
              <a:rPr lang="zh-CN" altLang="en-US" sz="1100" dirty="0" smtClean="0">
                <a:solidFill>
                  <a:schemeClr val="tx1"/>
                </a:solidFill>
                <a:latin typeface="微软雅黑" panose="020B0503020204020204" pitchFamily="34" charset="-122"/>
                <a:ea typeface="微软雅黑" panose="020B0503020204020204" pitchFamily="34" charset="-122"/>
              </a:rPr>
              <a:t>和</a:t>
            </a:r>
            <a:r>
              <a:rPr lang="en-US" altLang="zh-CN" sz="1100" dirty="0" smtClean="0">
                <a:solidFill>
                  <a:schemeClr val="tx1"/>
                </a:solidFill>
                <a:latin typeface="微软雅黑" panose="020B0503020204020204" pitchFamily="34" charset="-122"/>
                <a:ea typeface="微软雅黑" panose="020B0503020204020204" pitchFamily="34" charset="-122"/>
                <a:hlinkClick r:id="rId4"/>
              </a:rPr>
              <a:t>SSE2NEON.h</a:t>
            </a:r>
            <a:r>
              <a:rPr lang="zh-CN" altLang="en-US" sz="1100" dirty="0" smtClean="0">
                <a:solidFill>
                  <a:schemeClr val="tx1"/>
                </a:solidFill>
                <a:latin typeface="微软雅黑" panose="020B0503020204020204" pitchFamily="34" charset="-122"/>
                <a:ea typeface="微软雅黑" panose="020B0503020204020204" pitchFamily="34" charset="-122"/>
                <a:hlinkClick r:id="rId4"/>
              </a:rPr>
              <a:t>文件</a:t>
            </a:r>
            <a:r>
              <a:rPr lang="zh-CN" altLang="en-US" sz="1100" dirty="0" smtClean="0">
                <a:solidFill>
                  <a:schemeClr val="tx1"/>
                </a:solidFill>
                <a:latin typeface="微软雅黑" panose="020B0503020204020204" pitchFamily="34" charset="-122"/>
                <a:ea typeface="微软雅黑" panose="020B0503020204020204" pitchFamily="34" charset="-122"/>
              </a:rPr>
              <a:t>，将</a:t>
            </a:r>
            <a:r>
              <a:rPr lang="en-US" altLang="zh-CN" sz="1100" dirty="0" smtClean="0">
                <a:solidFill>
                  <a:schemeClr val="tx1"/>
                </a:solidFill>
                <a:latin typeface="微软雅黑" panose="020B0503020204020204" pitchFamily="34" charset="-122"/>
                <a:ea typeface="微软雅黑" panose="020B0503020204020204" pitchFamily="34" charset="-122"/>
              </a:rPr>
              <a:t>avx512intrin.h\</a:t>
            </a:r>
            <a:r>
              <a:rPr lang="en-US" altLang="zh-CN" sz="1100" dirty="0" err="1" smtClean="0">
                <a:solidFill>
                  <a:schemeClr val="tx1"/>
                </a:solidFill>
                <a:latin typeface="微软雅黑" panose="020B0503020204020204" pitchFamily="34" charset="-122"/>
                <a:ea typeface="微软雅黑" panose="020B0503020204020204" pitchFamily="34" charset="-122"/>
              </a:rPr>
              <a:t>avxintrin.h</a:t>
            </a:r>
            <a:r>
              <a:rPr lang="en-US" altLang="zh-CN" sz="1100" dirty="0" smtClean="0">
                <a:solidFill>
                  <a:schemeClr val="tx1"/>
                </a:solidFill>
                <a:latin typeface="微软雅黑" panose="020B0503020204020204" pitchFamily="34" charset="-122"/>
                <a:ea typeface="微软雅黑" panose="020B0503020204020204" pitchFamily="34" charset="-122"/>
              </a:rPr>
              <a:t>\</a:t>
            </a:r>
            <a:r>
              <a:rPr lang="en-US" altLang="zh-CN" sz="1100" dirty="0" err="1" smtClean="0">
                <a:solidFill>
                  <a:schemeClr val="tx1"/>
                </a:solidFill>
                <a:latin typeface="微软雅黑" panose="020B0503020204020204" pitchFamily="34" charset="-122"/>
                <a:ea typeface="微软雅黑" panose="020B0503020204020204" pitchFamily="34" charset="-122"/>
              </a:rPr>
              <a:t>emmintrin.h</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en-US" altLang="zh-CN" sz="1100" dirty="0" smtClean="0">
                <a:solidFill>
                  <a:schemeClr val="tx1"/>
                </a:solidFill>
                <a:latin typeface="微软雅黑" panose="020B0503020204020204" pitchFamily="34" charset="-122"/>
                <a:ea typeface="微软雅黑" panose="020B0503020204020204" pitchFamily="34" charset="-122"/>
              </a:rPr>
              <a:t>\</a:t>
            </a:r>
            <a:r>
              <a:rPr lang="en-US" altLang="zh-CN" sz="1100" dirty="0" err="1" smtClean="0">
                <a:solidFill>
                  <a:schemeClr val="tx1"/>
                </a:solidFill>
                <a:latin typeface="微软雅黑" panose="020B0503020204020204" pitchFamily="34" charset="-122"/>
                <a:ea typeface="微软雅黑" panose="020B0503020204020204" pitchFamily="34" charset="-122"/>
              </a:rPr>
              <a:t>typedefs.h</a:t>
            </a:r>
            <a:r>
              <a:rPr lang="en-US" altLang="zh-CN" sz="1100" dirty="0" smtClean="0">
                <a:solidFill>
                  <a:schemeClr val="tx1"/>
                </a:solidFill>
                <a:latin typeface="微软雅黑" panose="020B0503020204020204" pitchFamily="34" charset="-122"/>
                <a:ea typeface="微软雅黑" panose="020B0503020204020204" pitchFamily="34" charset="-122"/>
              </a:rPr>
              <a:t>\SSE2NEON.h</a:t>
            </a:r>
            <a:r>
              <a:rPr lang="zh-CN" altLang="en-US" sz="1100" dirty="0" smtClean="0">
                <a:solidFill>
                  <a:schemeClr val="tx1"/>
                </a:solidFill>
                <a:latin typeface="微软雅黑" panose="020B0503020204020204" pitchFamily="34" charset="-122"/>
                <a:ea typeface="微软雅黑" panose="020B0503020204020204" pitchFamily="34" charset="-122"/>
              </a:rPr>
              <a:t>置于需移植文件的同级目录。</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2</a:t>
            </a:r>
            <a:r>
              <a:rPr lang="zh-CN" altLang="en-US" sz="1100" dirty="0" smtClean="0">
                <a:solidFill>
                  <a:schemeClr val="tx1"/>
                </a:solidFill>
                <a:latin typeface="微软雅黑" panose="020B0503020204020204" pitchFamily="34" charset="-122"/>
                <a:ea typeface="微软雅黑" panose="020B0503020204020204" pitchFamily="34" charset="-122"/>
              </a:rPr>
              <a:t>：删除原文件中</a:t>
            </a:r>
            <a:r>
              <a:rPr lang="en-US" altLang="zh-CN" sz="1100" dirty="0" smtClean="0">
                <a:solidFill>
                  <a:schemeClr val="tx1"/>
                </a:solidFill>
                <a:latin typeface="微软雅黑" panose="020B0503020204020204" pitchFamily="34" charset="-122"/>
                <a:ea typeface="微软雅黑" panose="020B0503020204020204" pitchFamily="34" charset="-122"/>
              </a:rPr>
              <a:t>SSE</a:t>
            </a:r>
            <a:r>
              <a:rPr lang="zh-CN" altLang="en-US" sz="1100" dirty="0" smtClean="0">
                <a:solidFill>
                  <a:schemeClr val="tx1"/>
                </a:solidFill>
                <a:latin typeface="微软雅黑" panose="020B0503020204020204" pitchFamily="34" charset="-122"/>
                <a:ea typeface="微软雅黑" panose="020B0503020204020204" pitchFamily="34" charset="-122"/>
              </a:rPr>
              <a:t>相关头文件语句。（如：</a:t>
            </a:r>
            <a:r>
              <a:rPr lang="en-US" altLang="zh-CN" sz="1100" dirty="0" err="1" smtClean="0">
                <a:solidFill>
                  <a:schemeClr val="tx1"/>
                </a:solidFill>
                <a:latin typeface="微软雅黑" panose="020B0503020204020204" pitchFamily="34" charset="-122"/>
                <a:ea typeface="微软雅黑" panose="020B0503020204020204" pitchFamily="34" charset="-122"/>
              </a:rPr>
              <a:t>mmintrin.h,xmmintrin.h,pmmintrin.h</a:t>
            </a:r>
            <a:r>
              <a:rPr lang="zh-CN" altLang="en-US" sz="1100" dirty="0" smtClean="0">
                <a:solidFill>
                  <a:schemeClr val="tx1"/>
                </a:solidFill>
                <a:latin typeface="微软雅黑" panose="020B0503020204020204" pitchFamily="34" charset="-122"/>
                <a:ea typeface="微软雅黑" panose="020B0503020204020204" pitchFamily="34" charset="-122"/>
              </a:rPr>
              <a:t>、</a:t>
            </a:r>
            <a:r>
              <a:rPr lang="en-US" altLang="zh-CN" sz="1100" dirty="0" smtClean="0">
                <a:solidFill>
                  <a:schemeClr val="tx1"/>
                </a:solidFill>
                <a:latin typeface="微软雅黑" panose="020B0503020204020204" pitchFamily="34" charset="-122"/>
                <a:ea typeface="微软雅黑" panose="020B0503020204020204" pitchFamily="34" charset="-122"/>
              </a:rPr>
              <a:t>avx2intrin.h</a:t>
            </a:r>
            <a:r>
              <a:rPr lang="zh-CN" altLang="en-US" sz="1100" dirty="0" smtClean="0">
                <a:solidFill>
                  <a:schemeClr val="tx1"/>
                </a:solidFill>
                <a:latin typeface="微软雅黑" panose="020B0503020204020204" pitchFamily="34" charset="-122"/>
                <a:ea typeface="微软雅黑" panose="020B0503020204020204" pitchFamily="34" charset="-122"/>
              </a:rPr>
              <a:t>等）</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3</a:t>
            </a:r>
            <a:r>
              <a:rPr lang="zh-CN" altLang="en-US" sz="1100" dirty="0" smtClean="0">
                <a:solidFill>
                  <a:schemeClr val="tx1"/>
                </a:solidFill>
                <a:latin typeface="微软雅黑" panose="020B0503020204020204" pitchFamily="34" charset="-122"/>
                <a:ea typeface="微软雅黑" panose="020B0503020204020204" pitchFamily="34" charset="-122"/>
              </a:rPr>
              <a:t>：增加现有</a:t>
            </a:r>
            <a:r>
              <a:rPr lang="en-US" altLang="zh-CN" sz="1100" dirty="0" smtClean="0">
                <a:solidFill>
                  <a:schemeClr val="tx1"/>
                </a:solidFill>
                <a:latin typeface="微软雅黑" panose="020B0503020204020204" pitchFamily="34" charset="-122"/>
                <a:ea typeface="微软雅黑" panose="020B0503020204020204" pitchFamily="34" charset="-122"/>
              </a:rPr>
              <a:t>avx2neon.h</a:t>
            </a:r>
            <a:r>
              <a:rPr lang="zh-CN" altLang="en-US" sz="1100" dirty="0" smtClean="0">
                <a:solidFill>
                  <a:schemeClr val="tx1"/>
                </a:solidFill>
                <a:latin typeface="微软雅黑" panose="020B0503020204020204" pitchFamily="34" charset="-122"/>
                <a:ea typeface="微软雅黑" panose="020B0503020204020204" pitchFamily="34" charset="-122"/>
              </a:rPr>
              <a:t>、</a:t>
            </a:r>
            <a:r>
              <a:rPr lang="en-US" altLang="zh-CN" sz="1100" dirty="0" smtClean="0">
                <a:solidFill>
                  <a:schemeClr val="tx1"/>
                </a:solidFill>
                <a:latin typeface="微软雅黑" panose="020B0503020204020204" pitchFamily="34" charset="-122"/>
                <a:ea typeface="微软雅黑" panose="020B0503020204020204" pitchFamily="34" charset="-122"/>
              </a:rPr>
              <a:t>SSE2NEON.h</a:t>
            </a:r>
            <a:r>
              <a:rPr lang="zh-CN" altLang="en-US" sz="1100" dirty="0" smtClean="0">
                <a:solidFill>
                  <a:schemeClr val="tx1"/>
                </a:solidFill>
                <a:latin typeface="微软雅黑" panose="020B0503020204020204" pitchFamily="34" charset="-122"/>
                <a:ea typeface="微软雅黑" panose="020B0503020204020204" pitchFamily="34" charset="-122"/>
              </a:rPr>
              <a:t>头文件语句。</a:t>
            </a:r>
            <a:r>
              <a:rPr lang="en-US" altLang="zh-CN" sz="1100" dirty="0" smtClean="0">
                <a:solidFill>
                  <a:schemeClr val="tx1"/>
                </a:solidFill>
                <a:latin typeface="微软雅黑" panose="020B0503020204020204" pitchFamily="34" charset="-122"/>
                <a:ea typeface="微软雅黑" panose="020B0503020204020204" pitchFamily="34" charset="-122"/>
              </a:rPr>
              <a:t>(</a:t>
            </a:r>
            <a:r>
              <a:rPr lang="zh-CN" altLang="en-US" sz="1100" dirty="0" smtClean="0">
                <a:solidFill>
                  <a:schemeClr val="tx1"/>
                </a:solidFill>
                <a:latin typeface="微软雅黑" panose="020B0503020204020204" pitchFamily="34" charset="-122"/>
                <a:ea typeface="微软雅黑" panose="020B0503020204020204" pitchFamily="34" charset="-122"/>
              </a:rPr>
              <a:t>编译选项 </a:t>
            </a:r>
            <a:r>
              <a:rPr lang="en-US" altLang="zh-CN" sz="1100" dirty="0" smtClean="0">
                <a:solidFill>
                  <a:schemeClr val="tx1"/>
                </a:solidFill>
                <a:latin typeface="微软雅黑" panose="020B0503020204020204" pitchFamily="34" charset="-122"/>
                <a:ea typeface="微软雅黑" panose="020B0503020204020204" pitchFamily="34" charset="-122"/>
              </a:rPr>
              <a:t>-march=armv8-a+fp+simd+crc)</a:t>
            </a:r>
          </a:p>
          <a:p>
            <a:pPr defTabSz="1187798" fontAlgn="ctr">
              <a:lnSpc>
                <a:spcPct val="150000"/>
              </a:lnSpc>
              <a:spcBef>
                <a:spcPts val="0"/>
              </a:spcBef>
              <a:spcAft>
                <a:spcPts val="0"/>
              </a:spcAft>
              <a:defRPr/>
            </a:pP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285750" indent="-285750" defTabSz="1187798" fontAlgn="ctr">
              <a:lnSpc>
                <a:spcPct val="150000"/>
              </a:lnSpc>
              <a:spcBef>
                <a:spcPts val="0"/>
              </a:spcBef>
              <a:spcAft>
                <a:spcPts val="0"/>
              </a:spcAft>
              <a:buFont typeface="Wingdings" panose="05000000000000000000" pitchFamily="2" charset="2"/>
              <a:buChar char="Ø"/>
              <a:defRPr/>
            </a:pPr>
            <a:r>
              <a:rPr lang="zh-CN" altLang="en-US" sz="1200" b="1" dirty="0" smtClean="0">
                <a:solidFill>
                  <a:schemeClr val="tx1"/>
                </a:solidFill>
                <a:latin typeface="微软雅黑" panose="020B0503020204020204" pitchFamily="34" charset="-122"/>
                <a:ea typeface="微软雅黑" panose="020B0503020204020204" pitchFamily="34" charset="-122"/>
              </a:rPr>
              <a:t>方法</a:t>
            </a:r>
            <a:r>
              <a:rPr lang="en-US" altLang="zh-CN" sz="1200" b="1" dirty="0" smtClean="0">
                <a:solidFill>
                  <a:schemeClr val="tx1"/>
                </a:solidFill>
                <a:latin typeface="微软雅黑" panose="020B0503020204020204" pitchFamily="34" charset="-122"/>
                <a:ea typeface="微软雅黑" panose="020B0503020204020204" pitchFamily="34" charset="-122"/>
              </a:rPr>
              <a:t>2</a:t>
            </a:r>
            <a:r>
              <a:rPr lang="zh-CN" altLang="en-US" sz="1200" b="1" dirty="0" smtClean="0">
                <a:solidFill>
                  <a:schemeClr val="tx1"/>
                </a:solidFill>
                <a:latin typeface="微软雅黑" panose="020B0503020204020204" pitchFamily="34" charset="-122"/>
                <a:ea typeface="微软雅黑" panose="020B0503020204020204" pitchFamily="34" charset="-122"/>
              </a:rPr>
              <a:t>：手动替换移植</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1</a:t>
            </a:r>
            <a:r>
              <a:rPr lang="zh-CN" altLang="en-US" sz="1100" dirty="0" smtClean="0">
                <a:solidFill>
                  <a:schemeClr val="tx1"/>
                </a:solidFill>
                <a:latin typeface="微软雅黑" panose="020B0503020204020204" pitchFamily="34" charset="-122"/>
                <a:ea typeface="微软雅黑" panose="020B0503020204020204" pitchFamily="34" charset="-122"/>
              </a:rPr>
              <a:t>： 在</a:t>
            </a:r>
            <a:r>
              <a:rPr lang="en-US" altLang="zh-CN" sz="1100" dirty="0" smtClean="0">
                <a:solidFill>
                  <a:schemeClr val="tx1"/>
                </a:solidFill>
                <a:latin typeface="微软雅黑" panose="020B0503020204020204" pitchFamily="34" charset="-122"/>
                <a:ea typeface="微软雅黑" panose="020B0503020204020204" pitchFamily="34" charset="-122"/>
              </a:rPr>
              <a:t>SSE</a:t>
            </a:r>
            <a:r>
              <a:rPr lang="zh-CN" altLang="en-US" sz="1100" dirty="0" smtClean="0">
                <a:solidFill>
                  <a:schemeClr val="tx1"/>
                </a:solidFill>
                <a:latin typeface="微软雅黑" panose="020B0503020204020204" pitchFamily="34" charset="-122"/>
                <a:ea typeface="微软雅黑" panose="020B0503020204020204" pitchFamily="34" charset="-122"/>
              </a:rPr>
              <a:t>的</a:t>
            </a:r>
            <a:r>
              <a:rPr lang="en-US" altLang="zh-CN" sz="1100" dirty="0" err="1" smtClean="0">
                <a:solidFill>
                  <a:schemeClr val="tx1"/>
                </a:solidFill>
                <a:latin typeface="微软雅黑" panose="020B0503020204020204" pitchFamily="34" charset="-122"/>
                <a:ea typeface="微软雅黑" panose="020B0503020204020204" pitchFamily="34" charset="-122"/>
                <a:hlinkClick r:id="rId6"/>
              </a:rPr>
              <a:t>Intrinsics</a:t>
            </a:r>
            <a:r>
              <a:rPr lang="en-US" altLang="zh-CN" sz="1100" dirty="0" smtClean="0">
                <a:solidFill>
                  <a:schemeClr val="tx1"/>
                </a:solidFill>
                <a:latin typeface="微软雅黑" panose="020B0503020204020204" pitchFamily="34" charset="-122"/>
                <a:ea typeface="微软雅黑" panose="020B0503020204020204" pitchFamily="34" charset="-122"/>
                <a:hlinkClick r:id="rId6"/>
              </a:rPr>
              <a:t> Guide</a:t>
            </a:r>
            <a:r>
              <a:rPr lang="zh-CN" altLang="en-US" sz="1100" dirty="0" smtClean="0">
                <a:solidFill>
                  <a:schemeClr val="tx1"/>
                </a:solidFill>
                <a:latin typeface="微软雅黑" panose="020B0503020204020204" pitchFamily="34" charset="-122"/>
                <a:ea typeface="微软雅黑" panose="020B0503020204020204" pitchFamily="34" charset="-122"/>
                <a:hlinkClick r:id="rId6"/>
              </a:rPr>
              <a:t>网站</a:t>
            </a:r>
            <a:r>
              <a:rPr lang="zh-CN" altLang="en-US" sz="1100" dirty="0" smtClean="0">
                <a:solidFill>
                  <a:schemeClr val="tx1"/>
                </a:solidFill>
                <a:latin typeface="微软雅黑" panose="020B0503020204020204" pitchFamily="34" charset="-122"/>
                <a:ea typeface="微软雅黑" panose="020B0503020204020204" pitchFamily="34" charset="-122"/>
              </a:rPr>
              <a:t>查看</a:t>
            </a:r>
            <a:r>
              <a:rPr lang="en-US" altLang="zh-CN" sz="1100" dirty="0" smtClean="0">
                <a:solidFill>
                  <a:schemeClr val="tx1"/>
                </a:solidFill>
                <a:latin typeface="微软雅黑" panose="020B0503020204020204" pitchFamily="34" charset="-122"/>
                <a:ea typeface="微软雅黑" panose="020B0503020204020204" pitchFamily="34" charset="-122"/>
              </a:rPr>
              <a:t>SSE Intrinsic</a:t>
            </a:r>
            <a:r>
              <a:rPr lang="zh-CN" altLang="en-US" sz="1100" dirty="0" smtClean="0">
                <a:solidFill>
                  <a:schemeClr val="tx1"/>
                </a:solidFill>
                <a:latin typeface="微软雅黑" panose="020B0503020204020204" pitchFamily="34" charset="-122"/>
                <a:ea typeface="微软雅黑" panose="020B0503020204020204" pitchFamily="34" charset="-122"/>
              </a:rPr>
              <a:t>函数的功能描述及伪代码实现。</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2</a:t>
            </a:r>
            <a:r>
              <a:rPr lang="zh-CN" altLang="en-US" sz="1100" dirty="0" smtClean="0">
                <a:solidFill>
                  <a:schemeClr val="tx1"/>
                </a:solidFill>
                <a:latin typeface="微软雅黑" panose="020B0503020204020204" pitchFamily="34" charset="-122"/>
                <a:ea typeface="微软雅黑" panose="020B0503020204020204" pitchFamily="34" charset="-122"/>
              </a:rPr>
              <a:t>：选择</a:t>
            </a:r>
            <a:r>
              <a:rPr lang="en-US" altLang="zh-CN" sz="1100" dirty="0" smtClean="0">
                <a:solidFill>
                  <a:schemeClr val="tx1"/>
                </a:solidFill>
                <a:latin typeface="微软雅黑" panose="020B0503020204020204" pitchFamily="34" charset="-122"/>
                <a:ea typeface="微软雅黑" panose="020B0503020204020204" pitchFamily="34" charset="-122"/>
              </a:rPr>
              <a:t>Neon Intrinsic</a:t>
            </a:r>
            <a:r>
              <a:rPr lang="zh-CN" altLang="en-US" sz="1100" dirty="0" smtClean="0">
                <a:solidFill>
                  <a:schemeClr val="tx1"/>
                </a:solidFill>
                <a:latin typeface="微软雅黑" panose="020B0503020204020204" pitchFamily="34" charset="-122"/>
                <a:ea typeface="微软雅黑" panose="020B0503020204020204" pitchFamily="34" charset="-122"/>
              </a:rPr>
              <a:t>中合适的数据结构对</a:t>
            </a:r>
            <a:r>
              <a:rPr lang="en-US" altLang="zh-CN" sz="1100" dirty="0" smtClean="0">
                <a:solidFill>
                  <a:schemeClr val="tx1"/>
                </a:solidFill>
                <a:latin typeface="微软雅黑" panose="020B0503020204020204" pitchFamily="34" charset="-122"/>
                <a:ea typeface="微软雅黑" panose="020B0503020204020204" pitchFamily="34" charset="-122"/>
              </a:rPr>
              <a:t>SSE</a:t>
            </a:r>
            <a:r>
              <a:rPr lang="zh-CN" altLang="en-US" sz="1100" dirty="0" smtClean="0">
                <a:solidFill>
                  <a:schemeClr val="tx1"/>
                </a:solidFill>
                <a:latin typeface="微软雅黑" panose="020B0503020204020204" pitchFamily="34" charset="-122"/>
                <a:ea typeface="微软雅黑" panose="020B0503020204020204" pitchFamily="34" charset="-122"/>
              </a:rPr>
              <a:t>函数相关数据类型进行替换。</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3</a:t>
            </a:r>
            <a:r>
              <a:rPr lang="zh-CN" altLang="en-US" sz="1100" dirty="0" smtClean="0">
                <a:solidFill>
                  <a:schemeClr val="tx1"/>
                </a:solidFill>
                <a:latin typeface="微软雅黑" panose="020B0503020204020204" pitchFamily="34" charset="-122"/>
                <a:ea typeface="微软雅黑" panose="020B0503020204020204" pitchFamily="34" charset="-122"/>
              </a:rPr>
              <a:t>：在</a:t>
            </a:r>
            <a:r>
              <a:rPr lang="en-US" altLang="zh-CN" sz="1100" dirty="0" smtClean="0">
                <a:solidFill>
                  <a:schemeClr val="tx1"/>
                </a:solidFill>
                <a:latin typeface="微软雅黑" panose="020B0503020204020204" pitchFamily="34" charset="-122"/>
                <a:ea typeface="微软雅黑" panose="020B0503020204020204" pitchFamily="34" charset="-122"/>
                <a:hlinkClick r:id="rId7"/>
              </a:rPr>
              <a:t>NEON Intrinsic</a:t>
            </a:r>
            <a:r>
              <a:rPr lang="zh-CN" altLang="en-US" sz="1100" dirty="0" smtClean="0">
                <a:solidFill>
                  <a:schemeClr val="tx1"/>
                </a:solidFill>
                <a:latin typeface="微软雅黑" panose="020B0503020204020204" pitchFamily="34" charset="-122"/>
                <a:ea typeface="微软雅黑" panose="020B0503020204020204" pitchFamily="34" charset="-122"/>
                <a:hlinkClick r:id="rId7"/>
              </a:rPr>
              <a:t>网站</a:t>
            </a:r>
            <a:r>
              <a:rPr lang="zh-CN" altLang="en-US" sz="1100" dirty="0" smtClean="0">
                <a:solidFill>
                  <a:schemeClr val="tx1"/>
                </a:solidFill>
                <a:latin typeface="微软雅黑" panose="020B0503020204020204" pitchFamily="34" charset="-122"/>
                <a:ea typeface="微软雅黑" panose="020B0503020204020204" pitchFamily="34" charset="-122"/>
              </a:rPr>
              <a:t>中，查找与</a:t>
            </a:r>
            <a:r>
              <a:rPr lang="en-US" altLang="zh-CN" sz="1100" dirty="0" smtClean="0">
                <a:solidFill>
                  <a:schemeClr val="tx1"/>
                </a:solidFill>
                <a:latin typeface="微软雅黑" panose="020B0503020204020204" pitchFamily="34" charset="-122"/>
                <a:ea typeface="微软雅黑" panose="020B0503020204020204" pitchFamily="34" charset="-122"/>
              </a:rPr>
              <a:t>SSE </a:t>
            </a:r>
            <a:r>
              <a:rPr lang="en-US" altLang="zh-CN" sz="1100" dirty="0" err="1" smtClean="0">
                <a:solidFill>
                  <a:schemeClr val="tx1"/>
                </a:solidFill>
                <a:latin typeface="微软雅黑" panose="020B0503020204020204" pitchFamily="34" charset="-122"/>
                <a:ea typeface="微软雅黑" panose="020B0503020204020204" pitchFamily="34" charset="-122"/>
              </a:rPr>
              <a:t>Intrisic</a:t>
            </a:r>
            <a:r>
              <a:rPr lang="zh-CN" altLang="en-US" sz="1100" dirty="0" smtClean="0">
                <a:solidFill>
                  <a:schemeClr val="tx1"/>
                </a:solidFill>
                <a:latin typeface="微软雅黑" panose="020B0503020204020204" pitchFamily="34" charset="-122"/>
                <a:ea typeface="微软雅黑" panose="020B0503020204020204" pitchFamily="34" charset="-122"/>
              </a:rPr>
              <a:t>函数类似功能的</a:t>
            </a:r>
            <a:r>
              <a:rPr lang="en-US" altLang="zh-CN" sz="1100" dirty="0" smtClean="0">
                <a:solidFill>
                  <a:schemeClr val="tx1"/>
                </a:solidFill>
                <a:latin typeface="微软雅黑" panose="020B0503020204020204" pitchFamily="34" charset="-122"/>
                <a:ea typeface="微软雅黑" panose="020B0503020204020204" pitchFamily="34" charset="-122"/>
              </a:rPr>
              <a:t>Neon</a:t>
            </a:r>
            <a:r>
              <a:rPr lang="zh-CN" altLang="en-US" sz="1100" dirty="0" smtClean="0">
                <a:solidFill>
                  <a:schemeClr val="tx1"/>
                </a:solidFill>
                <a:latin typeface="微软雅黑" panose="020B0503020204020204" pitchFamily="34" charset="-122"/>
                <a:ea typeface="微软雅黑" panose="020B0503020204020204" pitchFamily="34" charset="-122"/>
              </a:rPr>
              <a:t>函数和用法。</a:t>
            </a:r>
            <a:endParaRPr lang="en-US" altLang="zh-CN" sz="1100" dirty="0" smtClean="0">
              <a:solidFill>
                <a:schemeClr val="tx1"/>
              </a:solidFill>
              <a:latin typeface="微软雅黑" panose="020B0503020204020204" pitchFamily="34" charset="-122"/>
              <a:ea typeface="微软雅黑" panose="020B0503020204020204" pitchFamily="34" charset="-122"/>
            </a:endParaRP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4</a:t>
            </a:r>
            <a:r>
              <a:rPr lang="zh-CN" altLang="en-US" sz="1100" dirty="0" smtClean="0">
                <a:solidFill>
                  <a:schemeClr val="tx1"/>
                </a:solidFill>
                <a:latin typeface="微软雅黑" panose="020B0503020204020204" pitchFamily="34" charset="-122"/>
                <a:ea typeface="微软雅黑" panose="020B0503020204020204" pitchFamily="34" charset="-122"/>
              </a:rPr>
              <a:t>：在需移植文件中添加头文件：</a:t>
            </a:r>
            <a:r>
              <a:rPr lang="en-US" altLang="zh-CN" sz="1100" dirty="0" smtClean="0">
                <a:solidFill>
                  <a:schemeClr val="tx1"/>
                </a:solidFill>
                <a:latin typeface="微软雅黑" panose="020B0503020204020204" pitchFamily="34" charset="-122"/>
                <a:ea typeface="微软雅黑" panose="020B0503020204020204" pitchFamily="34" charset="-122"/>
              </a:rPr>
              <a:t>#include  &lt;</a:t>
            </a:r>
            <a:r>
              <a:rPr lang="en-US" altLang="zh-CN" sz="1100" dirty="0" err="1" smtClean="0">
                <a:solidFill>
                  <a:schemeClr val="tx1"/>
                </a:solidFill>
                <a:latin typeface="微软雅黑" panose="020B0503020204020204" pitchFamily="34" charset="-122"/>
                <a:ea typeface="微软雅黑" panose="020B0503020204020204" pitchFamily="34" charset="-122"/>
              </a:rPr>
              <a:t>arm_neon.h</a:t>
            </a:r>
            <a:r>
              <a:rPr lang="en-US" altLang="zh-CN" sz="1100" dirty="0" smtClean="0">
                <a:solidFill>
                  <a:schemeClr val="tx1"/>
                </a:solidFill>
                <a:latin typeface="微软雅黑" panose="020B0503020204020204" pitchFamily="34" charset="-122"/>
                <a:ea typeface="微软雅黑" panose="020B0503020204020204" pitchFamily="34" charset="-122"/>
              </a:rPr>
              <a:t>&gt;</a:t>
            </a:r>
          </a:p>
          <a:p>
            <a:pPr marL="0" indent="0" defTabSz="1187798" fontAlgn="ctr">
              <a:lnSpc>
                <a:spcPct val="150000"/>
              </a:lnSpc>
              <a:spcBef>
                <a:spcPts val="0"/>
              </a:spcBef>
              <a:spcAft>
                <a:spcPts val="0"/>
              </a:spcAft>
              <a:buNone/>
              <a:defRPr/>
            </a:pPr>
            <a:r>
              <a:rPr lang="zh-CN" altLang="en-US" sz="1100" dirty="0" smtClean="0">
                <a:solidFill>
                  <a:schemeClr val="tx1"/>
                </a:solidFill>
                <a:latin typeface="微软雅黑" panose="020B0503020204020204" pitchFamily="34" charset="-122"/>
                <a:ea typeface="微软雅黑" panose="020B0503020204020204" pitchFamily="34" charset="-122"/>
              </a:rPr>
              <a:t>步骤</a:t>
            </a:r>
            <a:r>
              <a:rPr lang="en-US" altLang="zh-CN" sz="1100" dirty="0" smtClean="0">
                <a:solidFill>
                  <a:schemeClr val="tx1"/>
                </a:solidFill>
                <a:latin typeface="微软雅黑" panose="020B0503020204020204" pitchFamily="34" charset="-122"/>
                <a:ea typeface="微软雅黑" panose="020B0503020204020204" pitchFamily="34" charset="-122"/>
              </a:rPr>
              <a:t>5</a:t>
            </a:r>
            <a:r>
              <a:rPr lang="zh-CN" altLang="en-US" sz="1100" dirty="0" smtClean="0">
                <a:solidFill>
                  <a:schemeClr val="tx1"/>
                </a:solidFill>
                <a:latin typeface="微软雅黑" panose="020B0503020204020204" pitchFamily="34" charset="-122"/>
                <a:ea typeface="微软雅黑" panose="020B0503020204020204" pitchFamily="34" charset="-122"/>
              </a:rPr>
              <a:t>：参考</a:t>
            </a:r>
            <a:r>
              <a:rPr lang="en-US" altLang="zh-CN" sz="1100" dirty="0" smtClean="0">
                <a:solidFill>
                  <a:schemeClr val="tx1"/>
                </a:solidFill>
                <a:latin typeface="微软雅黑" panose="020B0503020204020204" pitchFamily="34" charset="-122"/>
                <a:ea typeface="微软雅黑" panose="020B0503020204020204" pitchFamily="34" charset="-122"/>
              </a:rPr>
              <a:t>SSE Intrinsic</a:t>
            </a:r>
            <a:r>
              <a:rPr lang="zh-CN" altLang="en-US" sz="1100" dirty="0" smtClean="0">
                <a:solidFill>
                  <a:schemeClr val="tx1"/>
                </a:solidFill>
                <a:latin typeface="微软雅黑" panose="020B0503020204020204" pitchFamily="34" charset="-122"/>
                <a:ea typeface="微软雅黑" panose="020B0503020204020204" pitchFamily="34" charset="-122"/>
              </a:rPr>
              <a:t>伪代码，灵活的使用</a:t>
            </a:r>
            <a:r>
              <a:rPr lang="en-US" altLang="zh-CN" sz="1100" dirty="0" smtClean="0">
                <a:solidFill>
                  <a:schemeClr val="tx1"/>
                </a:solidFill>
                <a:latin typeface="微软雅黑" panose="020B0503020204020204" pitchFamily="34" charset="-122"/>
                <a:ea typeface="微软雅黑" panose="020B0503020204020204" pitchFamily="34" charset="-122"/>
              </a:rPr>
              <a:t>Neon Intrinsic</a:t>
            </a:r>
            <a:r>
              <a:rPr lang="zh-CN" altLang="en-US" sz="1100" dirty="0" smtClean="0">
                <a:solidFill>
                  <a:schemeClr val="tx1"/>
                </a:solidFill>
                <a:latin typeface="微软雅黑" panose="020B0503020204020204" pitchFamily="34" charset="-122"/>
                <a:ea typeface="微软雅黑" panose="020B0503020204020204" pitchFamily="34" charset="-122"/>
              </a:rPr>
              <a:t>函数实现</a:t>
            </a:r>
            <a:r>
              <a:rPr lang="en-US" altLang="zh-CN" sz="1100" dirty="0" smtClean="0">
                <a:solidFill>
                  <a:schemeClr val="tx1"/>
                </a:solidFill>
                <a:latin typeface="微软雅黑" panose="020B0503020204020204" pitchFamily="34" charset="-122"/>
                <a:ea typeface="微软雅黑" panose="020B0503020204020204" pitchFamily="34" charset="-122"/>
              </a:rPr>
              <a:t>SSE</a:t>
            </a:r>
            <a:r>
              <a:rPr lang="zh-CN" altLang="en-US" sz="1100" dirty="0" smtClean="0">
                <a:solidFill>
                  <a:schemeClr val="tx1"/>
                </a:solidFill>
                <a:latin typeface="微软雅黑" panose="020B0503020204020204" pitchFamily="34" charset="-122"/>
                <a:ea typeface="微软雅黑" panose="020B0503020204020204" pitchFamily="34" charset="-122"/>
              </a:rPr>
              <a:t>相关函数功能</a:t>
            </a:r>
            <a:endParaRPr lang="en-US" altLang="zh-CN" sz="1100" dirty="0" smtClean="0">
              <a:solidFill>
                <a:schemeClr val="tx1"/>
              </a:solidFill>
              <a:latin typeface="微软雅黑" panose="020B0503020204020204" pitchFamily="34" charset="-122"/>
              <a:ea typeface="微软雅黑" panose="020B0503020204020204" pitchFamily="34" charset="-122"/>
            </a:endParaRPr>
          </a:p>
          <a:p>
            <a:endParaRPr lang="zh-CN" altLang="en-US" dirty="0" smtClean="0">
              <a:solidFill>
                <a:schemeClr val="tx1"/>
              </a:solidFill>
            </a:endParaRPr>
          </a:p>
          <a:p>
            <a:endParaRPr lang="zh-CN" altLang="en-US" dirty="0"/>
          </a:p>
        </p:txBody>
      </p:sp>
    </p:spTree>
    <p:extLst>
      <p:ext uri="{BB962C8B-B14F-4D97-AF65-F5344CB8AC3E}">
        <p14:creationId xmlns:p14="http://schemas.microsoft.com/office/powerpoint/2010/main" val="1784745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zh-CN" altLang="en-US" dirty="0" smtClean="0"/>
              <a:t>下面对本次课程的核心内容进行介绍，重点讲解下</a:t>
            </a:r>
            <a:r>
              <a:rPr lang="en-US" altLang="zh-CN" dirty="0" smtClean="0"/>
              <a:t>C/C++</a:t>
            </a:r>
            <a:r>
              <a:rPr lang="zh-CN" altLang="en-US" dirty="0" smtClean="0"/>
              <a:t>代码迁移典型移植类问题及迁移方法</a:t>
            </a:r>
          </a:p>
          <a:p>
            <a:endParaRPr lang="zh-CN" altLang="en-US" dirty="0"/>
          </a:p>
        </p:txBody>
      </p:sp>
    </p:spTree>
    <p:extLst>
      <p:ext uri="{BB962C8B-B14F-4D97-AF65-F5344CB8AC3E}">
        <p14:creationId xmlns:p14="http://schemas.microsoft.com/office/powerpoint/2010/main" val="3260225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前面讲了很多，如何进行编译选项、编译宏、</a:t>
            </a:r>
            <a:r>
              <a:rPr lang="en-US" altLang="zh-CN" dirty="0" err="1" smtClean="0"/>
              <a:t>builtin</a:t>
            </a:r>
            <a:r>
              <a:rPr lang="zh-CN" altLang="en-US" dirty="0" smtClean="0"/>
              <a:t>函数、内联汇编、</a:t>
            </a:r>
            <a:r>
              <a:rPr lang="en-US" altLang="zh-CN" dirty="0" smtClean="0"/>
              <a:t>SSE intrinsic</a:t>
            </a:r>
            <a:r>
              <a:rPr lang="zh-CN" altLang="en-US" dirty="0" smtClean="0"/>
              <a:t>函数。那实际的迁移过程中，我们需要人为的去识别这些移植项，一般是编译出错后可能才发现。过程反复，效率也较低。</a:t>
            </a:r>
            <a:endParaRPr lang="en-US" altLang="zh-CN" dirty="0" smtClean="0"/>
          </a:p>
          <a:p>
            <a:pPr marL="0" indent="0">
              <a:buNone/>
            </a:pPr>
            <a:r>
              <a:rPr lang="zh-CN" altLang="en-US" dirty="0" smtClean="0"/>
              <a:t>华为推出了鲲鹏的开发套件</a:t>
            </a:r>
            <a:r>
              <a:rPr lang="en-US" altLang="zh-CN" dirty="0" smtClean="0"/>
              <a:t>porting advisor</a:t>
            </a:r>
            <a:r>
              <a:rPr lang="zh-CN" altLang="en-US" dirty="0" smtClean="0"/>
              <a:t>能够全面对代码进行扫描，识别其中的移植项，并给出指导性的建议。极大简化迁移过程，加速迁移进度。</a:t>
            </a:r>
            <a:endParaRPr lang="en-US" altLang="zh-CN" dirty="0" smtClean="0"/>
          </a:p>
          <a:p>
            <a:pPr marL="0" indent="0">
              <a:buNone/>
            </a:pPr>
            <a:r>
              <a:rPr lang="zh-CN" altLang="en-US" dirty="0" smtClean="0"/>
              <a:t>简单三步实现</a:t>
            </a:r>
            <a:r>
              <a:rPr lang="en-US" altLang="zh-CN" dirty="0" smtClean="0"/>
              <a:t>C/C++</a:t>
            </a:r>
            <a:r>
              <a:rPr lang="zh-CN" altLang="en-US" dirty="0" smtClean="0"/>
              <a:t>代码工程全面扫描和分析：进行简单的环境部署后，工具可以对整个源码工程中的编译脚本、</a:t>
            </a:r>
            <a:r>
              <a:rPr lang="en-US" altLang="zh-CN" dirty="0" smtClean="0"/>
              <a:t>x86</a:t>
            </a:r>
            <a:r>
              <a:rPr lang="zh-CN" altLang="en-US" dirty="0" smtClean="0"/>
              <a:t>汇编检测、</a:t>
            </a:r>
            <a:r>
              <a:rPr lang="en-US" altLang="zh-CN" dirty="0" smtClean="0"/>
              <a:t>SSE intrinsic</a:t>
            </a:r>
            <a:r>
              <a:rPr lang="zh-CN" altLang="en-US" dirty="0" smtClean="0"/>
              <a:t>函数进行扫描，完成可移植性分析；最后生成分析报告，给出需移植代码段的位置和移植建议，达到移植项的全面评估。</a:t>
            </a:r>
          </a:p>
          <a:p>
            <a:endParaRPr lang="zh-CN" altLang="en-US" dirty="0"/>
          </a:p>
        </p:txBody>
      </p:sp>
    </p:spTree>
    <p:extLst>
      <p:ext uri="{BB962C8B-B14F-4D97-AF65-F5344CB8AC3E}">
        <p14:creationId xmlns:p14="http://schemas.microsoft.com/office/powerpoint/2010/main" val="1678961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zh-CN" altLang="en-US" dirty="0" smtClean="0"/>
              <a:t>这里以大数据中的</a:t>
            </a:r>
            <a:r>
              <a:rPr lang="en-US" altLang="zh-CN" dirty="0" smtClean="0"/>
              <a:t>impala</a:t>
            </a:r>
            <a:r>
              <a:rPr lang="zh-CN" altLang="en-US" dirty="0" smtClean="0"/>
              <a:t>组件为例，展示了部分扫描结果，通过这个报告来看下如何进行使用。报告扫描出了核心修改代码段，并给出了修改方法和意见，能够快速参照进行迁移实现。</a:t>
            </a:r>
            <a:r>
              <a:rPr lang="en-US" altLang="zh-CN" dirty="0" smtClean="0"/>
              <a:t>Category</a:t>
            </a:r>
            <a:r>
              <a:rPr lang="zh-CN" altLang="en-US" dirty="0" smtClean="0"/>
              <a:t>中展示了扫描到的一直代码段关键信息，</a:t>
            </a:r>
            <a:r>
              <a:rPr lang="en-US" altLang="zh-CN" dirty="0" smtClean="0"/>
              <a:t>suggestion</a:t>
            </a:r>
            <a:r>
              <a:rPr lang="zh-CN" altLang="en-US" dirty="0" smtClean="0"/>
              <a:t>给出了替换实现的建议和参考实现。如扫描到的</a:t>
            </a:r>
            <a:r>
              <a:rPr lang="en-US" altLang="zh-CN" dirty="0" smtClean="0"/>
              <a:t>RDTSC</a:t>
            </a:r>
            <a:r>
              <a:rPr lang="zh-CN" altLang="en-US" dirty="0" smtClean="0"/>
              <a:t>汇编指令，</a:t>
            </a:r>
            <a:r>
              <a:rPr lang="en-US" altLang="zh-CN" dirty="0" smtClean="0"/>
              <a:t>__mm_set_epi8() intrinsic</a:t>
            </a:r>
            <a:r>
              <a:rPr lang="zh-CN" altLang="en-US" dirty="0" smtClean="0"/>
              <a:t>函数，给出了详细的修改方法，通过这些关键信息能帮助我们快速构建迁移的方法，准确定位迁移代码的位置，提升迁移效率。</a:t>
            </a:r>
          </a:p>
          <a:p>
            <a:endParaRPr lang="zh-CN" altLang="en-US" dirty="0"/>
          </a:p>
        </p:txBody>
      </p:sp>
    </p:spTree>
    <p:extLst>
      <p:ext uri="{BB962C8B-B14F-4D97-AF65-F5344CB8AC3E}">
        <p14:creationId xmlns:p14="http://schemas.microsoft.com/office/powerpoint/2010/main" val="330149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85963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endParaRPr lang="zh-CN" altLang="en-US"/>
          </a:p>
        </p:txBody>
      </p:sp>
    </p:spTree>
    <p:extLst>
      <p:ext uri="{BB962C8B-B14F-4D97-AF65-F5344CB8AC3E}">
        <p14:creationId xmlns:p14="http://schemas.microsoft.com/office/powerpoint/2010/main" val="2407900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首先抛出来了一个问题，在使用鲲鹏处理器时，为什么要做软件迁移？</a:t>
            </a:r>
            <a:endParaRPr lang="en-US" altLang="zh-CN" dirty="0" smtClean="0"/>
          </a:p>
          <a:p>
            <a:pPr marL="0" indent="0">
              <a:buNone/>
            </a:pPr>
            <a:r>
              <a:rPr lang="zh-CN" altLang="en-US" dirty="0" smtClean="0"/>
              <a:t>在讨论这个问题之前，让我们首先来看看计算的技术栈和程序执行的过程。</a:t>
            </a:r>
            <a:endParaRPr lang="en-US" altLang="zh-CN" dirty="0" smtClean="0"/>
          </a:p>
        </p:txBody>
      </p:sp>
    </p:spTree>
    <p:extLst>
      <p:ext uri="{BB962C8B-B14F-4D97-AF65-F5344CB8AC3E}">
        <p14:creationId xmlns:p14="http://schemas.microsoft.com/office/powerpoint/2010/main" val="1033343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8063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7078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19710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sz="1200" b="0" i="0" kern="1200" smtClean="0">
                <a:solidFill>
                  <a:schemeClr val="tx1"/>
                </a:solidFill>
                <a:effectLst/>
                <a:latin typeface="微软雅黑" panose="020B0503020204020204" pitchFamily="34" charset="-122"/>
                <a:ea typeface="微软雅黑" panose="020B0503020204020204" pitchFamily="34" charset="-122"/>
                <a:cs typeface="+mn-cs"/>
              </a:rPr>
              <a:t>结合</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代码的开发过程，引入</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代码迁移需要处理的地方：</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1</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JDK</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的编译和安装</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(JDK</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不同版本间的兼容问题，如何升级</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JDK</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，如何继续使用当前版本</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JDK)</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2</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）调用</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SO</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库的处理方法</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需要重新编译</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aarch64</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版本的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SO</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库，然后重新打</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jar</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包</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3</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）实际的部署运行过程中，典型的错误场景，如</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OOM</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等，如何处理，</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JVM</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参数设置的</a:t>
            </a:r>
            <a:r>
              <a:rPr lang="zh-CN" altLang="en-US" sz="1200" b="0" i="0" kern="1200" smtClean="0">
                <a:solidFill>
                  <a:schemeClr val="tx1"/>
                </a:solidFill>
                <a:effectLst/>
                <a:latin typeface="微软雅黑" panose="020B0503020204020204" pitchFamily="34" charset="-122"/>
                <a:ea typeface="微软雅黑" panose="020B0503020204020204" pitchFamily="34" charset="-122"/>
                <a:cs typeface="+mn-cs"/>
              </a:rPr>
              <a:t>经验值</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003786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en-US" altLang="zh-CN" b="0" dirty="0" smtClean="0"/>
              <a:t>2020-03-03</a:t>
            </a:r>
          </a:p>
          <a:p>
            <a:pPr marL="0" indent="0">
              <a:buNone/>
            </a:pPr>
            <a:r>
              <a:rPr lang="zh-CN" altLang="en-US" b="0" dirty="0" smtClean="0"/>
              <a:t>主题：</a:t>
            </a:r>
            <a:endParaRPr lang="en-US" altLang="zh-CN" b="0" dirty="0" smtClean="0"/>
          </a:p>
          <a:p>
            <a:pPr marL="0" indent="0">
              <a:buNone/>
            </a:pPr>
            <a:r>
              <a:rPr lang="zh-CN" altLang="en-US" b="0" dirty="0" smtClean="0"/>
              <a:t>安装跟当前代码想匹配的</a:t>
            </a:r>
            <a:r>
              <a:rPr lang="en-US" altLang="zh-CN" b="0" dirty="0" smtClean="0"/>
              <a:t>JDK</a:t>
            </a:r>
          </a:p>
          <a:p>
            <a:pPr marL="0" indent="0">
              <a:buNone/>
            </a:pPr>
            <a:endParaRPr lang="en-US" altLang="zh-CN" b="0" dirty="0" smtClean="0"/>
          </a:p>
          <a:p>
            <a:pPr marL="0" indent="0">
              <a:buNone/>
            </a:pPr>
            <a:r>
              <a:rPr lang="en-US" altLang="zh-CN" b="0" dirty="0" smtClean="0"/>
              <a:t>2020-03-01</a:t>
            </a:r>
          </a:p>
          <a:p>
            <a:pPr marL="0" indent="0">
              <a:buNone/>
            </a:pPr>
            <a:r>
              <a:rPr lang="zh-CN" altLang="en-US" b="0" dirty="0" smtClean="0"/>
              <a:t>主题：</a:t>
            </a:r>
            <a:endParaRPr lang="en-US" altLang="zh-CN" b="0" dirty="0" smtClean="0"/>
          </a:p>
          <a:p>
            <a:pPr marL="0" indent="0">
              <a:buNone/>
            </a:pPr>
            <a:r>
              <a:rPr lang="zh-CN" altLang="en-US" b="0" dirty="0" smtClean="0"/>
              <a:t>展开讲</a:t>
            </a:r>
            <a:r>
              <a:rPr lang="en-US" altLang="zh-CN" b="0" dirty="0" smtClean="0"/>
              <a:t>JDK</a:t>
            </a:r>
            <a:r>
              <a:rPr lang="zh-CN" altLang="en-US" b="0" dirty="0" smtClean="0"/>
              <a:t>在兼容性方面会出现的问题，归类讲解</a:t>
            </a:r>
            <a:endParaRPr lang="en-US" altLang="zh-CN" b="0" dirty="0" smtClean="0"/>
          </a:p>
          <a:p>
            <a:pPr marL="0" indent="0">
              <a:buNone/>
            </a:pPr>
            <a:r>
              <a:rPr lang="zh-CN" altLang="en-US" b="0" dirty="0" smtClean="0"/>
              <a:t>讲解词：</a:t>
            </a:r>
            <a:endParaRPr lang="en-US" altLang="zh-CN" b="0" dirty="0" smtClean="0"/>
          </a:p>
          <a:p>
            <a:pPr marL="0" indent="0">
              <a:buNone/>
            </a:pPr>
            <a:r>
              <a:rPr lang="en-US" altLang="zh-CN" b="0" dirty="0" smtClean="0"/>
              <a:t>1</a:t>
            </a:r>
            <a:r>
              <a:rPr lang="zh-CN" altLang="en-US" b="0" dirty="0" smtClean="0"/>
              <a:t>、鲲鹏适配</a:t>
            </a:r>
            <a:r>
              <a:rPr lang="en-US" altLang="zh-CN" b="0" dirty="0" smtClean="0"/>
              <a:t>&gt;=1.8</a:t>
            </a:r>
            <a:r>
              <a:rPr lang="zh-CN" altLang="en-US" b="0" dirty="0" smtClean="0"/>
              <a:t>版本的</a:t>
            </a:r>
            <a:r>
              <a:rPr lang="en-US" altLang="zh-CN" b="0" dirty="0" smtClean="0"/>
              <a:t>JDK</a:t>
            </a:r>
            <a:r>
              <a:rPr lang="zh-CN" altLang="en-US" b="0" dirty="0" smtClean="0"/>
              <a:t>，如果需要迁移的</a:t>
            </a:r>
            <a:r>
              <a:rPr lang="en-US" altLang="zh-CN" b="0" dirty="0" smtClean="0"/>
              <a:t>Java</a:t>
            </a:r>
            <a:r>
              <a:rPr lang="zh-CN" altLang="en-US" b="0" dirty="0" smtClean="0"/>
              <a:t>程序本身就是运行在</a:t>
            </a:r>
            <a:r>
              <a:rPr lang="en-US" altLang="zh-CN" b="0" dirty="0" smtClean="0"/>
              <a:t>JDK 1.8</a:t>
            </a:r>
            <a:r>
              <a:rPr lang="zh-CN" altLang="en-US" b="0" dirty="0" smtClean="0"/>
              <a:t>及以上版本的化，可以直接下载</a:t>
            </a:r>
            <a:r>
              <a:rPr lang="en-US" altLang="zh-CN" b="0" dirty="0" smtClean="0"/>
              <a:t>arm</a:t>
            </a:r>
            <a:r>
              <a:rPr lang="zh-CN" altLang="en-US" b="0" dirty="0" smtClean="0"/>
              <a:t>版本的</a:t>
            </a:r>
            <a:r>
              <a:rPr lang="en-US" altLang="zh-CN" b="0" dirty="0" smtClean="0"/>
              <a:t>Huawei JDK</a:t>
            </a:r>
            <a:r>
              <a:rPr lang="zh-CN" altLang="en-US" b="0" dirty="0" smtClean="0"/>
              <a:t>或</a:t>
            </a:r>
            <a:r>
              <a:rPr lang="en-US" altLang="zh-CN" b="0" dirty="0" err="1" smtClean="0"/>
              <a:t>OpenJDK</a:t>
            </a:r>
            <a:r>
              <a:rPr lang="zh-CN" altLang="en-US" b="0" dirty="0" smtClean="0"/>
              <a:t>（问题：这俩</a:t>
            </a:r>
            <a:r>
              <a:rPr lang="en-US" altLang="zh-CN" b="0" dirty="0" smtClean="0"/>
              <a:t>JDK</a:t>
            </a:r>
            <a:r>
              <a:rPr lang="zh-CN" altLang="en-US" b="0" dirty="0" smtClean="0"/>
              <a:t>啥区别？能不能用其他的</a:t>
            </a:r>
            <a:r>
              <a:rPr lang="en-US" altLang="zh-CN" b="0" dirty="0" smtClean="0"/>
              <a:t>JDK</a:t>
            </a:r>
            <a:r>
              <a:rPr lang="zh-CN" altLang="en-US" b="0" dirty="0" smtClean="0"/>
              <a:t>，如</a:t>
            </a:r>
            <a:r>
              <a:rPr lang="en-US" altLang="zh-CN" b="0" dirty="0" err="1" smtClean="0"/>
              <a:t>Orcale</a:t>
            </a:r>
            <a:r>
              <a:rPr lang="en-US" altLang="zh-CN" b="0" baseline="0" dirty="0" smtClean="0"/>
              <a:t> JDK</a:t>
            </a:r>
            <a:r>
              <a:rPr lang="zh-CN" altLang="en-US" b="0" baseline="0" dirty="0" smtClean="0"/>
              <a:t>？</a:t>
            </a:r>
            <a:r>
              <a:rPr lang="zh-CN" altLang="en-US" b="0" dirty="0" smtClean="0"/>
              <a:t>），</a:t>
            </a:r>
            <a:r>
              <a:rPr lang="en-US" altLang="zh-CN" b="0" dirty="0" smtClean="0"/>
              <a:t>JDK</a:t>
            </a:r>
            <a:r>
              <a:rPr lang="zh-CN" altLang="en-US" b="0" dirty="0" smtClean="0"/>
              <a:t>不需要重新编译</a:t>
            </a:r>
            <a:r>
              <a:rPr lang="en-US" altLang="zh-CN" b="0" dirty="0" smtClean="0"/>
              <a:t>(</a:t>
            </a:r>
            <a:r>
              <a:rPr lang="zh-CN" altLang="en-US" b="0" dirty="0" smtClean="0"/>
              <a:t>如果以前的程序有改动</a:t>
            </a:r>
            <a:r>
              <a:rPr lang="en-US" altLang="zh-CN" b="0" dirty="0" smtClean="0"/>
              <a:t>JDK</a:t>
            </a:r>
            <a:r>
              <a:rPr lang="zh-CN" altLang="en-US" b="0" dirty="0" smtClean="0"/>
              <a:t>的除外</a:t>
            </a:r>
            <a:r>
              <a:rPr lang="en-US" altLang="zh-CN" b="0" dirty="0" smtClean="0"/>
              <a:t>)</a:t>
            </a:r>
          </a:p>
          <a:p>
            <a:pPr marL="0" indent="0">
              <a:buNone/>
            </a:pPr>
            <a:r>
              <a:rPr lang="en-US" altLang="zh-CN" b="0" dirty="0" smtClean="0"/>
              <a:t>2</a:t>
            </a:r>
            <a:r>
              <a:rPr lang="zh-CN" altLang="en-US" b="0" dirty="0" smtClean="0"/>
              <a:t>、如果使用的</a:t>
            </a:r>
            <a:r>
              <a:rPr lang="en-US" altLang="zh-CN" b="0" dirty="0" smtClean="0"/>
              <a:t>JDK</a:t>
            </a:r>
            <a:r>
              <a:rPr lang="zh-CN" altLang="en-US" b="0" dirty="0" smtClean="0"/>
              <a:t>版本是低于</a:t>
            </a:r>
            <a:r>
              <a:rPr lang="en-US" altLang="zh-CN" b="0" dirty="0" smtClean="0"/>
              <a:t>1.8</a:t>
            </a:r>
            <a:r>
              <a:rPr lang="zh-CN" altLang="en-US" b="0" dirty="0" smtClean="0"/>
              <a:t>的时候；</a:t>
            </a:r>
            <a:endParaRPr lang="en-US" altLang="zh-CN" b="0" dirty="0" smtClean="0"/>
          </a:p>
          <a:p>
            <a:pPr marL="0" indent="0">
              <a:buNone/>
            </a:pPr>
            <a:r>
              <a:rPr lang="en-US" altLang="zh-CN" b="0" dirty="0" smtClean="0"/>
              <a:t>3</a:t>
            </a:r>
            <a:r>
              <a:rPr lang="zh-CN" altLang="en-US" b="0" dirty="0" smtClean="0"/>
              <a:t>、如果使用的</a:t>
            </a:r>
            <a:r>
              <a:rPr lang="en-US" altLang="zh-CN" b="0" dirty="0" smtClean="0"/>
              <a:t>JDK</a:t>
            </a:r>
            <a:r>
              <a:rPr lang="zh-CN" altLang="en-US" b="0" dirty="0" smtClean="0"/>
              <a:t>包含了</a:t>
            </a:r>
            <a:r>
              <a:rPr lang="en-US" altLang="zh-CN" b="0" dirty="0" smtClean="0"/>
              <a:t>Java</a:t>
            </a:r>
            <a:r>
              <a:rPr lang="zh-CN" altLang="en-US" b="0" dirty="0" smtClean="0"/>
              <a:t>官方给出的接口变动的时候会触发</a:t>
            </a:r>
            <a:r>
              <a:rPr lang="en-US" altLang="zh-CN" b="0" dirty="0" smtClean="0"/>
              <a:t>3</a:t>
            </a:r>
            <a:r>
              <a:rPr lang="zh-CN" altLang="en-US" b="0" dirty="0" smtClean="0"/>
              <a:t>类兼容行问题</a:t>
            </a:r>
            <a:endParaRPr lang="en-US" altLang="zh-CN" b="0" dirty="0" smtClean="0"/>
          </a:p>
          <a:p>
            <a:pPr marL="0" indent="0">
              <a:buNone/>
            </a:pPr>
            <a:r>
              <a:rPr lang="en-US" altLang="zh-CN" b="0" dirty="0" smtClean="0"/>
              <a:t>4</a:t>
            </a:r>
            <a:r>
              <a:rPr lang="zh-CN" altLang="en-US" b="0" dirty="0" smtClean="0"/>
              <a:t>、对比实用度较高的几个</a:t>
            </a:r>
            <a:r>
              <a:rPr lang="en-US" altLang="zh-CN" b="0" dirty="0" smtClean="0"/>
              <a:t>JDK</a:t>
            </a:r>
            <a:r>
              <a:rPr lang="zh-CN" altLang="en-US" b="0" dirty="0" smtClean="0"/>
              <a:t>版本：</a:t>
            </a:r>
            <a:r>
              <a:rPr lang="en-US" altLang="zh-CN" b="0" dirty="0" smtClean="0"/>
              <a:t>JDK4</a:t>
            </a:r>
            <a:r>
              <a:rPr lang="zh-CN" altLang="en-US" b="0" dirty="0" smtClean="0"/>
              <a:t>，</a:t>
            </a:r>
            <a:r>
              <a:rPr lang="en-US" altLang="zh-CN" b="0" dirty="0" smtClean="0"/>
              <a:t>JDK5</a:t>
            </a:r>
            <a:r>
              <a:rPr lang="zh-CN" altLang="en-US" b="0" dirty="0" smtClean="0"/>
              <a:t>，</a:t>
            </a:r>
            <a:r>
              <a:rPr lang="en-US" altLang="zh-CN" b="0" dirty="0" smtClean="0"/>
              <a:t>JDK6</a:t>
            </a:r>
            <a:r>
              <a:rPr lang="zh-CN" altLang="en-US" b="0" dirty="0" smtClean="0"/>
              <a:t>，</a:t>
            </a:r>
            <a:r>
              <a:rPr lang="en-US" altLang="zh-CN" b="0" dirty="0" smtClean="0"/>
              <a:t>JDK7</a:t>
            </a:r>
            <a:r>
              <a:rPr lang="zh-CN" altLang="en-US" b="0" dirty="0" smtClean="0"/>
              <a:t>，</a:t>
            </a:r>
            <a:r>
              <a:rPr lang="en-US" altLang="zh-CN" b="0" dirty="0" smtClean="0"/>
              <a:t>JDK8</a:t>
            </a:r>
          </a:p>
          <a:p>
            <a:pPr marL="0" indent="0">
              <a:buNone/>
            </a:pPr>
            <a:endParaRPr lang="en-US" altLang="zh-CN" dirty="0" smtClean="0"/>
          </a:p>
        </p:txBody>
      </p:sp>
    </p:spTree>
    <p:extLst>
      <p:ext uri="{BB962C8B-B14F-4D97-AF65-F5344CB8AC3E}">
        <p14:creationId xmlns:p14="http://schemas.microsoft.com/office/powerpoint/2010/main" val="2560189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en-US" altLang="zh-CN" b="0" dirty="0" smtClean="0"/>
              <a:t>2020-03-03</a:t>
            </a:r>
          </a:p>
          <a:p>
            <a:pPr marL="0" indent="0">
              <a:buNone/>
            </a:pPr>
            <a:r>
              <a:rPr lang="zh-CN" altLang="en-US" b="0" dirty="0" smtClean="0"/>
              <a:t>补充内容：有</a:t>
            </a:r>
            <a:r>
              <a:rPr lang="en-US" altLang="zh-CN" b="0" dirty="0" smtClean="0"/>
              <a:t>1</a:t>
            </a:r>
            <a:r>
              <a:rPr lang="zh-CN" altLang="en-US" b="0" dirty="0" smtClean="0"/>
              <a:t>页胶片简单提一下</a:t>
            </a:r>
            <a:r>
              <a:rPr lang="en-US" altLang="zh-CN" b="0" dirty="0" smtClean="0"/>
              <a:t>Java</a:t>
            </a:r>
            <a:r>
              <a:rPr lang="zh-CN" altLang="en-US" b="0" dirty="0" smtClean="0"/>
              <a:t>代码迁移过程中的一大类问题：调用的</a:t>
            </a:r>
            <a:r>
              <a:rPr lang="en-US" altLang="zh-CN" b="0" dirty="0" smtClean="0"/>
              <a:t>SO</a:t>
            </a:r>
            <a:r>
              <a:rPr lang="zh-CN" altLang="en-US" b="0" dirty="0" smtClean="0"/>
              <a:t>库的替换</a:t>
            </a:r>
            <a:endParaRPr lang="en-US" altLang="zh-CN" b="0" dirty="0" smtClean="0"/>
          </a:p>
          <a:p>
            <a:pPr marL="0" indent="0">
              <a:buNone/>
            </a:pPr>
            <a:endParaRPr lang="en-US" altLang="zh-CN" dirty="0" smtClean="0"/>
          </a:p>
        </p:txBody>
      </p:sp>
    </p:spTree>
    <p:extLst>
      <p:ext uri="{BB962C8B-B14F-4D97-AF65-F5344CB8AC3E}">
        <p14:creationId xmlns:p14="http://schemas.microsoft.com/office/powerpoint/2010/main" val="1169531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en-US" altLang="zh-CN" b="0" dirty="0" smtClean="0"/>
              <a:t>2020-03-03</a:t>
            </a:r>
          </a:p>
          <a:p>
            <a:pPr marL="0" indent="0">
              <a:buNone/>
            </a:pPr>
            <a:r>
              <a:rPr lang="zh-CN" altLang="en-US" b="0" dirty="0" smtClean="0"/>
              <a:t>讲一下</a:t>
            </a:r>
            <a:r>
              <a:rPr lang="en-US" altLang="zh-CN" b="0" dirty="0" smtClean="0"/>
              <a:t>JVM</a:t>
            </a:r>
            <a:r>
              <a:rPr lang="zh-CN" altLang="en-US" b="0" dirty="0" smtClean="0"/>
              <a:t>参数设置的必要性，讲一下需要设置</a:t>
            </a:r>
            <a:r>
              <a:rPr lang="en-US" altLang="zh-CN" b="0" dirty="0" smtClean="0"/>
              <a:t>JVM</a:t>
            </a:r>
            <a:r>
              <a:rPr lang="zh-CN" altLang="en-US" b="0" dirty="0" smtClean="0"/>
              <a:t>参数的经验值</a:t>
            </a:r>
            <a:endParaRPr lang="en-US" altLang="zh-CN" b="0" dirty="0" smtClean="0"/>
          </a:p>
          <a:p>
            <a:pPr marL="0" indent="0">
              <a:buNone/>
            </a:pP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活跃数据的大小</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是指，应用程序稳定运行时长期存活对象在堆中占用的空间大小，也就是</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后堆中老年代占用空间的大小。</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可以通过</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日志中</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之后老年代数据大小得出，比较准确的方法是在程序稳定后，多次获取</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数据，通过取平均值的方式计算活跃数据的大小。</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活跃数据和各分区之间的比例关系如下（见参考文献</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1</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b="0" dirty="0" smtClean="0"/>
          </a:p>
          <a:p>
            <a:pPr marL="0" indent="0">
              <a:buNone/>
            </a:pPr>
            <a:r>
              <a:rPr lang="en-US" altLang="zh-CN" b="0" dirty="0" smtClean="0"/>
              <a:t>2020-03-01</a:t>
            </a:r>
          </a:p>
          <a:p>
            <a:pPr marL="0" indent="0">
              <a:buNone/>
            </a:pPr>
            <a:r>
              <a:rPr lang="zh-CN" altLang="en-US" b="0" dirty="0" smtClean="0"/>
              <a:t>主题：</a:t>
            </a:r>
            <a:endParaRPr lang="en-US" altLang="zh-CN" b="0" dirty="0" smtClean="0"/>
          </a:p>
          <a:p>
            <a:pPr marL="0" indent="0">
              <a:buNone/>
            </a:pPr>
            <a:r>
              <a:rPr lang="zh-CN" altLang="en-US" b="0" dirty="0" smtClean="0"/>
              <a:t>展开讲，那几个参数配置在以往的项目中</a:t>
            </a:r>
            <a:r>
              <a:rPr lang="en-US" altLang="zh-CN" b="0" dirty="0" smtClean="0"/>
              <a:t>70%</a:t>
            </a:r>
            <a:r>
              <a:rPr lang="zh-CN" altLang="en-US" b="0" dirty="0" smtClean="0"/>
              <a:t>的概率会设置，为什么会设置，怎么设置合理。同时给出其他可选项，不展开讲</a:t>
            </a:r>
            <a:endParaRPr lang="en-US" altLang="zh-CN" b="0" dirty="0" smtClean="0"/>
          </a:p>
          <a:p>
            <a:pPr marL="0" indent="0">
              <a:buNone/>
            </a:pPr>
            <a:r>
              <a:rPr lang="zh-CN" altLang="en-US" b="0" dirty="0" smtClean="0"/>
              <a:t>讲解词：</a:t>
            </a:r>
            <a:endParaRPr lang="en-US" altLang="zh-CN" b="0" dirty="0" smtClean="0"/>
          </a:p>
          <a:p>
            <a:pPr marL="0" indent="0">
              <a:buNone/>
            </a:pPr>
            <a:r>
              <a:rPr lang="en-US" altLang="zh-CN" b="0" dirty="0" smtClean="0"/>
              <a:t>1</a:t>
            </a:r>
            <a:r>
              <a:rPr lang="zh-CN" altLang="en-US" b="0" dirty="0" smtClean="0"/>
              <a:t>、</a:t>
            </a:r>
            <a:r>
              <a:rPr lang="en-US" altLang="zh-CN" b="0" dirty="0" smtClean="0"/>
              <a:t>JVM</a:t>
            </a:r>
            <a:r>
              <a:rPr lang="zh-CN" altLang="en-US" b="0" dirty="0" smtClean="0"/>
              <a:t>参数设置设置频率较高的几个字段，分别什么含义，设置之后会怎样？</a:t>
            </a:r>
            <a:endParaRPr lang="en-US" altLang="zh-CN" b="0" dirty="0" smtClean="0"/>
          </a:p>
          <a:p>
            <a:pPr marL="0" indent="0">
              <a:buNone/>
            </a:pPr>
            <a:r>
              <a:rPr lang="en-US" altLang="zh-CN" b="0" dirty="0" smtClean="0"/>
              <a:t>2</a:t>
            </a:r>
            <a:r>
              <a:rPr lang="zh-CN" altLang="en-US" b="0" dirty="0" smtClean="0"/>
              <a:t>、迁移到鲲鹏主板的化，主要针对哪几个</a:t>
            </a:r>
            <a:r>
              <a:rPr lang="en-US" altLang="zh-CN" b="0" dirty="0" smtClean="0"/>
              <a:t>JVM</a:t>
            </a:r>
            <a:r>
              <a:rPr lang="zh-CN" altLang="en-US" b="0" dirty="0" smtClean="0"/>
              <a:t>字段进行设置？</a:t>
            </a:r>
            <a:endParaRPr lang="en-US" altLang="zh-CN" b="0" dirty="0" smtClean="0"/>
          </a:p>
          <a:p>
            <a:pPr marL="0" indent="0">
              <a:buNone/>
            </a:pPr>
            <a:endParaRPr lang="en-US" altLang="zh-CN" b="0" dirty="0" smtClean="0"/>
          </a:p>
          <a:p>
            <a:r>
              <a:rPr lang="zh-CN" altLang="en-US" dirty="0" smtClean="0"/>
              <a:t>如果</a:t>
            </a:r>
            <a:r>
              <a:rPr lang="en-US" altLang="zh-CN" dirty="0" smtClean="0"/>
              <a:t>GC</a:t>
            </a:r>
            <a:r>
              <a:rPr lang="zh-CN" altLang="en-US" dirty="0" smtClean="0"/>
              <a:t>执行时间满足下列所有条件，就没有必要进行</a:t>
            </a:r>
            <a:r>
              <a:rPr lang="en-US" altLang="zh-CN" dirty="0" smtClean="0"/>
              <a:t>GC</a:t>
            </a:r>
            <a:r>
              <a:rPr lang="zh-CN" altLang="en-US" dirty="0" smtClean="0"/>
              <a:t>优化了：</a:t>
            </a:r>
          </a:p>
          <a:p>
            <a:pPr lvl="1"/>
            <a:r>
              <a:rPr lang="en-US" altLang="zh-CN" dirty="0" smtClean="0"/>
              <a:t>A. Minor GC</a:t>
            </a:r>
            <a:r>
              <a:rPr lang="zh-CN" altLang="en-US" dirty="0" smtClean="0"/>
              <a:t>执行非常迅速（</a:t>
            </a:r>
            <a:r>
              <a:rPr lang="en-US" altLang="zh-CN" dirty="0" smtClean="0"/>
              <a:t>50ms</a:t>
            </a:r>
            <a:r>
              <a:rPr lang="zh-CN" altLang="en-US" dirty="0" smtClean="0"/>
              <a:t>以内）</a:t>
            </a:r>
          </a:p>
          <a:p>
            <a:pPr lvl="1"/>
            <a:r>
              <a:rPr lang="en-US" altLang="zh-CN" dirty="0" smtClean="0"/>
              <a:t>B. Minor GC</a:t>
            </a:r>
            <a:r>
              <a:rPr lang="zh-CN" altLang="en-US" dirty="0" smtClean="0"/>
              <a:t>没有频繁执行（大约</a:t>
            </a:r>
            <a:r>
              <a:rPr lang="en-US" altLang="zh-CN" dirty="0" smtClean="0"/>
              <a:t>10s</a:t>
            </a:r>
            <a:r>
              <a:rPr lang="zh-CN" altLang="en-US" dirty="0" smtClean="0"/>
              <a:t>执行一次）</a:t>
            </a:r>
          </a:p>
          <a:p>
            <a:pPr lvl="1"/>
            <a:r>
              <a:rPr lang="en-US" altLang="zh-CN" dirty="0" smtClean="0"/>
              <a:t>C. Full GC</a:t>
            </a:r>
            <a:r>
              <a:rPr lang="zh-CN" altLang="en-US" dirty="0" smtClean="0"/>
              <a:t>执行非常迅速（</a:t>
            </a:r>
            <a:r>
              <a:rPr lang="en-US" altLang="zh-CN" dirty="0" smtClean="0"/>
              <a:t>1s</a:t>
            </a:r>
            <a:r>
              <a:rPr lang="zh-CN" altLang="en-US" dirty="0" smtClean="0"/>
              <a:t>以内）</a:t>
            </a:r>
          </a:p>
          <a:p>
            <a:pPr lvl="1"/>
            <a:r>
              <a:rPr lang="en-US" altLang="zh-CN" dirty="0" smtClean="0"/>
              <a:t>D. Full GC</a:t>
            </a:r>
            <a:r>
              <a:rPr lang="zh-CN" altLang="en-US" dirty="0" smtClean="0"/>
              <a:t>没有频繁执行（大约</a:t>
            </a:r>
            <a:r>
              <a:rPr lang="en-US" altLang="zh-CN" dirty="0" smtClean="0"/>
              <a:t>10min</a:t>
            </a:r>
            <a:r>
              <a:rPr lang="zh-CN" altLang="en-US" dirty="0" smtClean="0"/>
              <a:t>执行一次）</a:t>
            </a:r>
            <a:endParaRPr lang="en-US" altLang="zh-CN" kern="0" dirty="0" smtClean="0"/>
          </a:p>
          <a:p>
            <a:pPr marL="0" indent="0">
              <a:buNone/>
            </a:pPr>
            <a:endParaRPr lang="en-US" altLang="zh-CN" b="0" dirty="0" smtClean="0"/>
          </a:p>
          <a:p>
            <a:pPr marL="0" indent="0">
              <a:buNone/>
            </a:pPr>
            <a:endParaRPr lang="en-US" altLang="zh-CN" b="0" dirty="0" smtClean="0"/>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或者更准确地说，</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优化对</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基础服务来说是必要的吗？答案是否定的，事实上</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优化对</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基础服务来说在有些场合是可以省去的，但前提是这些正在运行的</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系统，必须包含以下参数或行为：</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内存大小已经通过</a:t>
            </a:r>
            <a:r>
              <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1" i="0" kern="1200" dirty="0" err="1" smtClean="0">
                <a:solidFill>
                  <a:schemeClr val="tx1"/>
                </a:solidFill>
                <a:effectLst/>
                <a:latin typeface="微软雅黑" panose="020B0503020204020204" pitchFamily="34" charset="-122"/>
                <a:ea typeface="微软雅黑" panose="020B0503020204020204" pitchFamily="34" charset="-122"/>
                <a:cs typeface="+mn-cs"/>
              </a:rPr>
              <a:t>Xms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和</a:t>
            </a:r>
            <a:r>
              <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1" i="0" kern="1200" dirty="0" err="1" smtClean="0">
                <a:solidFill>
                  <a:schemeClr val="tx1"/>
                </a:solidFill>
                <a:effectLst/>
                <a:latin typeface="微软雅黑" panose="020B0503020204020204" pitchFamily="34" charset="-122"/>
                <a:ea typeface="微软雅黑" panose="020B0503020204020204" pitchFamily="34" charset="-122"/>
                <a:cs typeface="+mn-cs"/>
              </a:rPr>
              <a:t>Xmx</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参数指定过</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运行在</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server</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模式下（使用</a:t>
            </a:r>
            <a:r>
              <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rPr>
              <a:t>-server</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参数）</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系统中没有残留超时日志之类的错误日志</a:t>
            </a:r>
          </a:p>
          <a:p>
            <a:pPr marL="0" indent="0">
              <a:buNone/>
            </a:pPr>
            <a:endParaRPr lang="en-US" altLang="zh-CN" b="0" dirty="0" smtClean="0"/>
          </a:p>
          <a:p>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优化的两个目的：</a:t>
            </a:r>
          </a:p>
          <a:p>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将进入老年代的对象数量降到最低</a:t>
            </a:r>
            <a:endPar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减少</a:t>
            </a:r>
            <a:r>
              <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的执行时间</a:t>
            </a:r>
            <a:endPar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endParaRPr>
          </a:p>
          <a:p>
            <a:endPar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降低</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的时间</a:t>
            </a:r>
          </a:p>
          <a:p>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的执行时间比</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Minor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要长很多，因此，如果在</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上花费过多的时间（超过</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1s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），将可能出现超时错误。</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如果</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通过减小老年代内存来减少</a:t>
            </a:r>
            <a:r>
              <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时间</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，可能会引起 </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OutOfMemoryError</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或者导致</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的频率升高。</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另外，如果</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通过增加老年代内存来降低</a:t>
            </a:r>
            <a:r>
              <a:rPr lang="en-US" altLang="zh-CN" sz="1100" b="1"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的频率</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的时间可能因此增加。</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因此，</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你需要把老年代的大小设置成一个“合适”的值</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en-US" altLang="zh-CN" dirty="0" smtClean="0">
                <a:effectLst/>
              </a:rPr>
              <a:t>-</a:t>
            </a:r>
            <a:r>
              <a:rPr lang="en-US" altLang="zh-CN" dirty="0" err="1" smtClean="0">
                <a:effectLst/>
              </a:rPr>
              <a:t>Xms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和 </a:t>
            </a:r>
            <a:r>
              <a:rPr lang="en-US" altLang="zh-CN" dirty="0" smtClean="0">
                <a:effectLst/>
              </a:rPr>
              <a:t>-</a:t>
            </a:r>
            <a:r>
              <a:rPr lang="en-US" altLang="zh-CN" dirty="0" err="1" smtClean="0">
                <a:effectLst/>
              </a:rPr>
              <a:t>Xmx</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参数通常是必须的，所以 </a:t>
            </a:r>
            <a:r>
              <a:rPr lang="en-US" altLang="zh-CN" dirty="0" err="1" smtClean="0">
                <a:effectLst/>
              </a:rPr>
              <a:t>NewRatio</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的值将对</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性能产生重要的影响。</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有些人可能会问</a:t>
            </a:r>
            <a:r>
              <a:rPr lang="zh-CN" altLang="en-US" sz="1100" b="1" i="0" kern="1200" dirty="0" smtClean="0">
                <a:solidFill>
                  <a:schemeClr val="tx1"/>
                </a:solidFill>
                <a:effectLst/>
                <a:latin typeface="微软雅黑" panose="020B0503020204020204" pitchFamily="34" charset="-122"/>
                <a:ea typeface="微软雅黑" panose="020B0503020204020204" pitchFamily="34" charset="-122"/>
                <a:cs typeface="+mn-cs"/>
              </a:rPr>
              <a:t>如何设置永久代内存大小</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，你可以用 </a:t>
            </a:r>
            <a:r>
              <a:rPr lang="en-US" altLang="zh-CN" dirty="0" smtClean="0">
                <a:effectLst/>
              </a:rPr>
              <a:t>-</a:t>
            </a:r>
            <a:r>
              <a:rPr lang="en-US" altLang="zh-CN" dirty="0" err="1" smtClean="0">
                <a:effectLst/>
              </a:rPr>
              <a:t>XX:PermSize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和 </a:t>
            </a:r>
            <a:r>
              <a:rPr lang="en-US" altLang="zh-CN" dirty="0" smtClean="0">
                <a:effectLst/>
              </a:rPr>
              <a:t>-</a:t>
            </a:r>
            <a:r>
              <a:rPr lang="en-US" altLang="zh-CN" dirty="0" err="1" smtClean="0">
                <a:effectLst/>
              </a:rPr>
              <a:t>XX:MaxPermSize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参数来进行设置，但是要记住，只有当出现 </a:t>
            </a:r>
            <a:r>
              <a:rPr lang="en-US" altLang="zh-CN" dirty="0" err="1" smtClean="0">
                <a:effectLst/>
              </a:rPr>
              <a:t>OutOfMemoryError</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错误时你才需要去设置永久代内存。</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① 新生区</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新生区是类的诞生、成长、消亡的区域，一个类在这里产生，应用，最后被垃圾回收器收集，结束生命。新生区又分为两部分：伊甸区（</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Eden space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）和幸存者区（</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Survivor pace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），所有的类都是在伊甸区被</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new</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出来的。幸存区有两个：</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0</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区（</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Survivor 0 space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）和</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1</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区（</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Survivor 1 space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）。当伊甸园的空间用完时，程序又需要创建对象，</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JVM</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的垃圾回收器将对伊甸园进行垃圾回收（</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Minor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将伊甸园中的剩余对象移动到幸存</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0</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区。若幸存</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0</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区也满了，再对该区进行垃圾回收，然后移动到</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1</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区。那如果</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1</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去也满了呢？再移动到养老区。若养老区也满了，那么这个时候将产生</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Major GC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FullGCC</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），进行养老区的内存清理。若养老区执行</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Full GC </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之后发现依然无法进行对象的保存，就会产生</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OOM</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异常“</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OutOfMemoryError</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如果出现</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java.lang.OutOfMemoryError</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Java heap space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异常，说明</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虚拟机的堆内存不够。原因有二：</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a.Java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虚拟机的堆内存设置不够，可以通过参数</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Xms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Xmx</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来调整。</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b.</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代码中创建了大量大对象，并且长时间不能被垃圾收集器收集（存在被引用）。</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② 养老区</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养老区用于保存从新生区筛选出来的 </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JAVA </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对象，一般池对象都在这个区域活跃。</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③ 永久区</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永久存储区是一个常驻内存区域，用于存放</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JDK</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自身所携带的 </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Class,Interface</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的元数据，也就是说它存储的是运行环境必须的类信息，被装载进此区域的数据是不会被垃圾回收器回收掉的，关闭 </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JVM </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才会释放此区域所占用的内存。</a:t>
            </a:r>
          </a:p>
          <a:p>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     如果出现</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java.lang.OutOfMemoryError</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PermGen</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space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，说明是</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Java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虚拟机对永久代</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Perm</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内存设置不够。原因有</a:t>
            </a:r>
          </a:p>
          <a:p>
            <a:endPar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endPar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endParaRPr lang="en-US" altLang="zh-CN" b="0" dirty="0" smtClean="0"/>
          </a:p>
          <a:p>
            <a:pPr marL="0" indent="0">
              <a:buNone/>
            </a:pPr>
            <a:endParaRPr lang="en-US" altLang="zh-CN" b="1" dirty="0" smtClean="0"/>
          </a:p>
          <a:p>
            <a:pPr marL="0" indent="0">
              <a:buNone/>
            </a:pPr>
            <a:endParaRPr lang="en-US" altLang="zh-CN" dirty="0" smtClean="0"/>
          </a:p>
        </p:txBody>
      </p:sp>
    </p:spTree>
    <p:extLst>
      <p:ext uri="{BB962C8B-B14F-4D97-AF65-F5344CB8AC3E}">
        <p14:creationId xmlns:p14="http://schemas.microsoft.com/office/powerpoint/2010/main" val="3551335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b="0" dirty="0" smtClean="0"/>
              <a:t>主题：</a:t>
            </a:r>
            <a:endParaRPr lang="en-US" altLang="zh-CN" b="0" dirty="0" smtClean="0"/>
          </a:p>
          <a:p>
            <a:pPr marL="0" indent="0">
              <a:buNone/>
            </a:pPr>
            <a:r>
              <a:rPr lang="zh-CN" altLang="en-US" b="0" dirty="0" smtClean="0"/>
              <a:t>处理低版本</a:t>
            </a:r>
            <a:r>
              <a:rPr lang="en-US" altLang="zh-CN" b="0" dirty="0" smtClean="0"/>
              <a:t>JDK</a:t>
            </a:r>
            <a:r>
              <a:rPr lang="zh-CN" altLang="en-US" b="0" dirty="0" smtClean="0"/>
              <a:t>迁移到高版本</a:t>
            </a:r>
            <a:r>
              <a:rPr lang="en-US" altLang="zh-CN" b="0" dirty="0" smtClean="0"/>
              <a:t>JDK</a:t>
            </a:r>
            <a:r>
              <a:rPr lang="zh-CN" altLang="en-US" b="0" dirty="0" smtClean="0"/>
              <a:t>的手段</a:t>
            </a:r>
            <a:endParaRPr lang="en-US" altLang="zh-CN" b="0" dirty="0" smtClean="0"/>
          </a:p>
          <a:p>
            <a:pPr marL="0" indent="0">
              <a:buNone/>
            </a:pPr>
            <a:r>
              <a:rPr lang="zh-CN" altLang="en-US" b="0" dirty="0" smtClean="0"/>
              <a:t>讲解词：</a:t>
            </a:r>
            <a:endParaRPr lang="en-US" altLang="zh-CN" b="0" dirty="0" smtClean="0"/>
          </a:p>
        </p:txBody>
      </p:sp>
    </p:spTree>
    <p:extLst>
      <p:ext uri="{BB962C8B-B14F-4D97-AF65-F5344CB8AC3E}">
        <p14:creationId xmlns:p14="http://schemas.microsoft.com/office/powerpoint/2010/main" val="40844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首先抛出来了一个问题，在使用鲲鹏处理器时，为什么要做软件迁移？</a:t>
            </a:r>
            <a:endParaRPr lang="en-US" altLang="zh-CN" dirty="0" smtClean="0"/>
          </a:p>
          <a:p>
            <a:pPr marL="0" indent="0">
              <a:buNone/>
            </a:pPr>
            <a:r>
              <a:rPr lang="zh-CN" altLang="en-US" dirty="0" smtClean="0"/>
              <a:t>在讨论这个问题之前，让我们首先来看看计算的技术栈和程序执行的过程。</a:t>
            </a:r>
            <a:endParaRPr lang="en-US" altLang="zh-CN" dirty="0" smtClean="0"/>
          </a:p>
        </p:txBody>
      </p:sp>
    </p:spTree>
    <p:extLst>
      <p:ext uri="{BB962C8B-B14F-4D97-AF65-F5344CB8AC3E}">
        <p14:creationId xmlns:p14="http://schemas.microsoft.com/office/powerpoint/2010/main" val="4211873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主题：</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SO</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库引用的</a:t>
            </a: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java</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代码迁移</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讲解词：</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12901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主题：</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SO</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库引用的</a:t>
            </a: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java</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代码迁移</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讲解词：</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79138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55896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16525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7049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主题：</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SO</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库引用的</a:t>
            </a: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java</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代码迁移</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zh-CN" altLang="en-US" b="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讲解词：</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28962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主题：</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SO</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库引用的</a:t>
            </a: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java</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代码迁移</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zh-CN" altLang="en-US" b="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讲解词：</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6854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主题：</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SO</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库引用的</a:t>
            </a:r>
            <a:r>
              <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java</a:t>
            </a: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代码迁移</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zh-CN" altLang="en-US"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讲解词：</a:t>
            </a: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03197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52225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lnSpc>
                <a:spcPct val="150000"/>
              </a:lnSpc>
              <a:buNone/>
            </a:pPr>
            <a:endParaRPr lang="en-US" altLang="zh-CN" b="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5312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左边是计算的技术栈，大家都知道，计算机是由软件和和硬件组成，下面是硬件的最底层，由物理材料、晶体管来实现门电路和寄存器，再组成</a:t>
            </a:r>
            <a:r>
              <a:rPr lang="en-US" altLang="zh-CN" dirty="0" err="1" smtClean="0"/>
              <a:t>cpu</a:t>
            </a:r>
            <a:r>
              <a:rPr lang="zh-CN" altLang="en-US" dirty="0" smtClean="0"/>
              <a:t>的微架构。上面是软件，由各种语言开发出来的程序。在中间的是</a:t>
            </a:r>
            <a:r>
              <a:rPr lang="en-US" altLang="zh-CN" dirty="0" smtClean="0"/>
              <a:t>CPU</a:t>
            </a:r>
            <a:r>
              <a:rPr lang="zh-CN" altLang="en-US" dirty="0" smtClean="0"/>
              <a:t>指令集，它是软硬件之间的接口，程序是通过指令集中定义的指令来驱动硬件完成计算。</a:t>
            </a:r>
            <a:endParaRPr lang="en-US" altLang="zh-CN" dirty="0" smtClean="0"/>
          </a:p>
          <a:p>
            <a:pPr marL="0" indent="0">
              <a:buNone/>
            </a:pPr>
            <a:endParaRPr lang="en-US" altLang="zh-CN" dirty="0" smtClean="0"/>
          </a:p>
          <a:p>
            <a:pPr marL="0" indent="0">
              <a:buNone/>
            </a:pPr>
            <a:r>
              <a:rPr lang="zh-CN" altLang="en-US" dirty="0" smtClean="0"/>
              <a:t>我们再来看看程序执行的过程，程序通常是由</a:t>
            </a:r>
            <a:r>
              <a:rPr lang="en-US" altLang="zh-CN" dirty="0" smtClean="0"/>
              <a:t>C/C++/JAVA/Python</a:t>
            </a:r>
            <a:r>
              <a:rPr lang="zh-CN" altLang="en-US" dirty="0" smtClean="0"/>
              <a:t>等高级语言开发，高级语言经过编译后得到汇编语言，再由汇编器生成二进制的机器码。大家可以看到机器码其实就是由指令和数据组成的。所以，程序要在</a:t>
            </a:r>
            <a:r>
              <a:rPr lang="en-US" altLang="zh-CN" dirty="0" smtClean="0"/>
              <a:t>CPU</a:t>
            </a:r>
            <a:r>
              <a:rPr lang="zh-CN" altLang="en-US" dirty="0" smtClean="0"/>
              <a:t>上执行，必须要使用</a:t>
            </a:r>
            <a:r>
              <a:rPr lang="en-US" altLang="zh-CN" dirty="0" smtClean="0"/>
              <a:t>CPU</a:t>
            </a:r>
            <a:r>
              <a:rPr lang="zh-CN" altLang="en-US" dirty="0" smtClean="0"/>
              <a:t>能够支持的指令。</a:t>
            </a:r>
            <a:endParaRPr lang="en-US" altLang="zh-CN" dirty="0" smtClean="0"/>
          </a:p>
          <a:p>
            <a:pPr marL="0" indent="0">
              <a:buNone/>
            </a:pPr>
            <a:endParaRPr lang="en-US" altLang="zh-CN" dirty="0" smtClean="0"/>
          </a:p>
          <a:p>
            <a:pPr marL="0" indent="0">
              <a:buNone/>
            </a:pPr>
            <a:r>
              <a:rPr lang="zh-CN" altLang="en-US" dirty="0" smtClean="0"/>
              <a:t>那么不同的处理器之间，指令存在什么样的差异呢？</a:t>
            </a:r>
            <a:endParaRPr lang="en-US" altLang="zh-CN" dirty="0" smtClean="0"/>
          </a:p>
        </p:txBody>
      </p:sp>
    </p:spTree>
    <p:extLst>
      <p:ext uri="{BB962C8B-B14F-4D97-AF65-F5344CB8AC3E}">
        <p14:creationId xmlns:p14="http://schemas.microsoft.com/office/powerpoint/2010/main" val="1796022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endParaRPr lang="zh-CN" altLang="en-US"/>
          </a:p>
        </p:txBody>
      </p:sp>
    </p:spTree>
    <p:extLst>
      <p:ext uri="{BB962C8B-B14F-4D97-AF65-F5344CB8AC3E}">
        <p14:creationId xmlns:p14="http://schemas.microsoft.com/office/powerpoint/2010/main" val="10310643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endParaRPr lang="en-US" altLang="zh-CN" dirty="0" smtClean="0"/>
          </a:p>
        </p:txBody>
      </p:sp>
    </p:spTree>
    <p:extLst>
      <p:ext uri="{BB962C8B-B14F-4D97-AF65-F5344CB8AC3E}">
        <p14:creationId xmlns:p14="http://schemas.microsoft.com/office/powerpoint/2010/main" val="801377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27407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44965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4823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r>
              <a:rPr lang="en-US" altLang="zh-CN" dirty="0" smtClean="0">
                <a:hlinkClick r:id="rId3"/>
              </a:rPr>
              <a:t>https://mvnrepository.com/</a:t>
            </a:r>
            <a:endParaRPr lang="en-US" altLang="zh-CN" dirty="0" smtClean="0"/>
          </a:p>
          <a:p>
            <a:endParaRPr lang="zh-CN" altLang="en-US" dirty="0" smtClean="0"/>
          </a:p>
          <a:p>
            <a:endParaRPr lang="zh-CN" altLang="en-US" dirty="0"/>
          </a:p>
        </p:txBody>
      </p:sp>
    </p:spTree>
    <p:extLst>
      <p:ext uri="{BB962C8B-B14F-4D97-AF65-F5344CB8AC3E}">
        <p14:creationId xmlns:p14="http://schemas.microsoft.com/office/powerpoint/2010/main" val="10917236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60748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r>
              <a:rPr lang="en-US" altLang="zh-CN" b="1" dirty="0" smtClean="0"/>
              <a:t>artifact</a:t>
            </a:r>
          </a:p>
          <a:p>
            <a:r>
              <a:rPr lang="en-US" altLang="zh-CN" dirty="0" smtClean="0"/>
              <a:t>[</a:t>
            </a:r>
            <a:r>
              <a:rPr lang="zh-CN" altLang="en-US" dirty="0" smtClean="0"/>
              <a:t>英</a:t>
            </a:r>
            <a:r>
              <a:rPr lang="en-US" altLang="zh-CN" dirty="0" smtClean="0"/>
              <a:t>] </a:t>
            </a:r>
            <a:r>
              <a:rPr lang="en-US" altLang="zh-CN" b="1" dirty="0" smtClean="0"/>
              <a:t>[</a:t>
            </a:r>
            <a:r>
              <a:rPr lang="zh-CN" altLang="en-US" b="1" dirty="0" smtClean="0"/>
              <a:t>ˈ</a:t>
            </a:r>
            <a:r>
              <a:rPr lang="en-US" altLang="zh-CN" b="1" dirty="0" smtClean="0"/>
              <a:t>ɑ:təˌfækt]</a:t>
            </a:r>
            <a:r>
              <a:rPr lang="en-US" altLang="zh-CN" dirty="0" smtClean="0"/>
              <a:t> </a:t>
            </a:r>
          </a:p>
          <a:p>
            <a:endParaRPr lang="en-US" altLang="zh-CN" dirty="0" smtClean="0"/>
          </a:p>
          <a:p>
            <a:r>
              <a:rPr lang="en-US" altLang="zh-CN" b="1" dirty="0" smtClean="0"/>
              <a:t>Coordination</a:t>
            </a:r>
          </a:p>
          <a:p>
            <a:r>
              <a:rPr lang="en-US" altLang="zh-CN" dirty="0" smtClean="0"/>
              <a:t>[</a:t>
            </a:r>
            <a:r>
              <a:rPr lang="zh-CN" altLang="en-US" dirty="0" smtClean="0"/>
              <a:t>英</a:t>
            </a:r>
            <a:r>
              <a:rPr lang="en-US" altLang="zh-CN" dirty="0" smtClean="0"/>
              <a:t>] </a:t>
            </a:r>
            <a:r>
              <a:rPr lang="en-US" altLang="zh-CN" b="1" dirty="0" smtClean="0"/>
              <a:t>[</a:t>
            </a:r>
            <a:r>
              <a:rPr lang="en-US" altLang="zh-CN" b="1" dirty="0" err="1" smtClean="0"/>
              <a:t>kəʊˌɔ:dnˈeɪʃən</a:t>
            </a:r>
            <a:r>
              <a:rPr lang="en-US" altLang="zh-CN" b="1" dirty="0" smtClean="0"/>
              <a:t>]</a:t>
            </a:r>
            <a:r>
              <a:rPr lang="en-US" altLang="zh-CN" dirty="0" smtClean="0"/>
              <a:t> </a:t>
            </a:r>
          </a:p>
          <a:p>
            <a:endParaRPr lang="en-US" altLang="zh-CN" dirty="0" smtClean="0"/>
          </a:p>
          <a:p>
            <a:endParaRPr lang="en-US" altLang="zh-CN" dirty="0" smtClean="0"/>
          </a:p>
          <a:p>
            <a:r>
              <a:rPr lang="en-US" altLang="zh-CN" dirty="0" smtClean="0"/>
              <a:t>Maven</a:t>
            </a:r>
            <a:r>
              <a:rPr lang="zh-CN" altLang="en-US" dirty="0" smtClean="0"/>
              <a:t>依赖文件，去哪里找，怎么找？</a:t>
            </a:r>
            <a:endParaRPr lang="en-US" altLang="zh-CN" dirty="0" smtClean="0"/>
          </a:p>
          <a:p>
            <a:r>
              <a:rPr lang="zh-CN" altLang="en-US" dirty="0" smtClean="0"/>
              <a:t>本页解决依赖问题</a:t>
            </a:r>
            <a:endParaRPr lang="en-US" altLang="zh-CN" dirty="0" smtClean="0"/>
          </a:p>
          <a:p>
            <a:endParaRPr lang="zh-CN" altLang="en-US" dirty="0"/>
          </a:p>
        </p:txBody>
      </p:sp>
    </p:spTree>
    <p:extLst>
      <p:ext uri="{BB962C8B-B14F-4D97-AF65-F5344CB8AC3E}">
        <p14:creationId xmlns:p14="http://schemas.microsoft.com/office/powerpoint/2010/main" val="212770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en-US" altLang="zh-CN" dirty="0" smtClean="0"/>
          </a:p>
          <a:p>
            <a:r>
              <a:rPr lang="en-US" altLang="zh-CN" dirty="0" smtClean="0"/>
              <a:t>Maven</a:t>
            </a:r>
            <a:r>
              <a:rPr lang="zh-CN" altLang="en-US" dirty="0" smtClean="0"/>
              <a:t>依赖文件，去哪里找，怎么找？</a:t>
            </a:r>
            <a:endParaRPr lang="en-US" altLang="zh-CN" dirty="0" smtClean="0"/>
          </a:p>
          <a:p>
            <a:r>
              <a:rPr lang="zh-CN" altLang="en-US" dirty="0" smtClean="0"/>
              <a:t>本页解决去哪里找</a:t>
            </a:r>
            <a:endParaRPr lang="en-US" altLang="zh-CN" dirty="0" smtClean="0"/>
          </a:p>
          <a:p>
            <a:pPr marL="0" indent="0">
              <a:buNone/>
            </a:pPr>
            <a:endParaRPr lang="en-US" altLang="zh-CN" dirty="0" smtClean="0"/>
          </a:p>
          <a:p>
            <a:pPr marL="0" indent="0">
              <a:buNone/>
            </a:pPr>
            <a:r>
              <a:rPr lang="en-US" altLang="zh-CN" dirty="0" smtClean="0"/>
              <a:t>ivy </a:t>
            </a:r>
            <a:r>
              <a:rPr lang="zh-CN" altLang="en-US" dirty="0" smtClean="0"/>
              <a:t>默认使用 </a:t>
            </a:r>
            <a:r>
              <a:rPr lang="en-US" altLang="zh-CN" dirty="0" smtClean="0"/>
              <a:t>maven2 </a:t>
            </a:r>
            <a:r>
              <a:rPr lang="zh-CN" altLang="en-US" dirty="0" smtClean="0"/>
              <a:t>仓库</a:t>
            </a:r>
            <a:endParaRPr lang="zh-CN" altLang="en-US" dirty="0"/>
          </a:p>
        </p:txBody>
      </p:sp>
    </p:spTree>
    <p:extLst>
      <p:ext uri="{BB962C8B-B14F-4D97-AF65-F5344CB8AC3E}">
        <p14:creationId xmlns:p14="http://schemas.microsoft.com/office/powerpoint/2010/main" val="13326518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normAutofit fontScale="25000" lnSpcReduction="20000"/>
          </a:bodyPr>
          <a:lstStyle/>
          <a:p>
            <a:endParaRPr lang="en-US" altLang="zh-CN" dirty="0" smtClean="0"/>
          </a:p>
          <a:p>
            <a:r>
              <a:rPr lang="en-US" altLang="zh-CN" dirty="0" smtClean="0"/>
              <a:t>Maven</a:t>
            </a:r>
            <a:r>
              <a:rPr lang="zh-CN" altLang="en-US" dirty="0" smtClean="0"/>
              <a:t>依赖文件，去哪里找，怎么找？</a:t>
            </a:r>
            <a:endParaRPr lang="en-US" altLang="zh-CN" dirty="0" smtClean="0"/>
          </a:p>
          <a:p>
            <a:r>
              <a:rPr lang="zh-CN" altLang="en-US" dirty="0" smtClean="0"/>
              <a:t>本页解决怎么找</a:t>
            </a:r>
            <a:endParaRPr lang="en-US" altLang="zh-CN" dirty="0" smtClean="0"/>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如果配置了</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mirror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匹配的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repository</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会被替换。</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例如：</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&lt;mirror&gt;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&lt;id&gt;spring&lt;/id&gt;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&gt;https://repo.spring.io/plugins-release/&lt;/url&gt;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&gt;1central&lt;/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&lt;/mirror&gt;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&lt;repositories&gt;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&lt;id&gt;1central&lt;/id&gt;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&gt;https://mirrors.huaweicloud.com/repository/maven/kunpeng1/&lt;/url&gt;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&lt;id&gt;2central&lt;/id&gt;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&gt;https://mirrors.huaweicloud.com/repository/maven1/&lt;/url&gt;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&gt;https://repo.spring.io/plugins-release/&lt;/url&gt;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&lt;/repositories&gt;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搜索顺序是（第一个是</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1central</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仓库被替换为</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https://repo.spring.io/plugins-release</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spring: https://repo.spring.io/plugins-release/org/slf4j/slf4j-api/1.7.5______________________________________________/slf4j-api-1.7.5______________________________________________.pom  </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2central: https://mirrors.huaweicloud.com/repository/maven1/org/slf4j/slf4j-api/1.7.5______________________________________________/slf4j-api-1.7.5______________________________________________.pom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datanucleus</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http://www.datanucleus.org/downloads/maven2/org/slf4j/slf4j-api/1.7.5______________________________________________/slf4j-api-1.7.5______________________________________________.pom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central: https://repo.maven.apache.org/maven2/org/slf4j/slf4j-api/1.7.5______________________________________________/slf4j-api-1.7.5______________________________________________.pom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[WARNING] The POM for org.slf4j:slf4j-api:jar:1.7.5______________________________________________ is missing, no dependency information available</a:t>
            </a:r>
            <a:endPar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0661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t>接下来我们看一下同样的代码在</a:t>
            </a:r>
            <a:r>
              <a:rPr lang="en-US" altLang="zh-CN" sz="1200" dirty="0" smtClean="0"/>
              <a:t>x86</a:t>
            </a:r>
            <a:r>
              <a:rPr lang="zh-CN" altLang="en-US" sz="1200" dirty="0" smtClean="0"/>
              <a:t>上和鲲鹏上编译后的差异。</a:t>
            </a:r>
            <a:endParaRPr lang="en-US" altLang="zh-CN" sz="120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sz="1200" dirty="0" smtClean="0"/>
          </a:p>
          <a:p>
            <a:pPr marL="0" indent="0">
              <a:buNone/>
            </a:pPr>
            <a:r>
              <a:rPr lang="zh-CN" altLang="en-US" sz="1200" dirty="0" smtClean="0"/>
              <a:t>一行简单的</a:t>
            </a:r>
            <a:r>
              <a:rPr lang="en-US" altLang="zh-CN" sz="1200" dirty="0" smtClean="0"/>
              <a:t>C/C++</a:t>
            </a:r>
            <a:r>
              <a:rPr lang="zh-CN" altLang="en-US" sz="1200" dirty="0" smtClean="0"/>
              <a:t>代码，</a:t>
            </a:r>
            <a:r>
              <a:rPr lang="en-US" altLang="zh-CN" sz="1200" dirty="0" smtClean="0"/>
              <a:t>c=</a:t>
            </a:r>
            <a:r>
              <a:rPr lang="en-US" altLang="zh-CN" sz="1200" dirty="0" err="1" smtClean="0"/>
              <a:t>a+b</a:t>
            </a:r>
            <a:r>
              <a:rPr lang="zh-CN" altLang="en-US" sz="1200" dirty="0" smtClean="0"/>
              <a:t>，分别在</a:t>
            </a:r>
            <a:r>
              <a:rPr lang="en-US" altLang="zh-CN" sz="1200" dirty="0" smtClean="0"/>
              <a:t>x86</a:t>
            </a:r>
            <a:r>
              <a:rPr lang="zh-CN" altLang="en-US" sz="1200" dirty="0" smtClean="0"/>
              <a:t>处理器和鲲鹏处理器上编译后生成的指令有很大的不同。</a:t>
            </a:r>
            <a:endParaRPr lang="en-US" altLang="zh-CN" sz="1200" dirty="0" smtClean="0"/>
          </a:p>
          <a:p>
            <a:pPr marL="0" indent="0">
              <a:buNone/>
            </a:pPr>
            <a:endParaRPr lang="en-US" altLang="zh-CN" sz="1200" dirty="0" smtClean="0"/>
          </a:p>
          <a:p>
            <a:pPr marL="0" indent="0">
              <a:buNone/>
            </a:pPr>
            <a:r>
              <a:rPr lang="zh-CN" altLang="en-US" sz="1200" dirty="0" smtClean="0"/>
              <a:t>在</a:t>
            </a:r>
            <a:r>
              <a:rPr lang="en-US" altLang="zh-CN" sz="1200" dirty="0" smtClean="0"/>
              <a:t>x86</a:t>
            </a:r>
            <a:r>
              <a:rPr lang="zh-CN" altLang="en-US" sz="1200" dirty="0" smtClean="0"/>
              <a:t>上，使用的汇编指令是三条</a:t>
            </a:r>
            <a:r>
              <a:rPr lang="en-US" altLang="zh-CN" sz="1200" dirty="0" err="1" smtClean="0"/>
              <a:t>mov</a:t>
            </a:r>
            <a:r>
              <a:rPr lang="zh-CN" altLang="en-US" sz="1200" dirty="0" smtClean="0"/>
              <a:t>指令和一条</a:t>
            </a:r>
            <a:r>
              <a:rPr lang="en-US" altLang="zh-CN" sz="1200" dirty="0" smtClean="0"/>
              <a:t>add</a:t>
            </a:r>
            <a:r>
              <a:rPr lang="zh-CN" altLang="en-US" sz="1200" dirty="0" smtClean="0"/>
              <a:t>指令。而鲲鹏上使用的是两条</a:t>
            </a:r>
            <a:r>
              <a:rPr lang="en-US" altLang="zh-CN" sz="1200" dirty="0" err="1" smtClean="0"/>
              <a:t>ldr</a:t>
            </a:r>
            <a:r>
              <a:rPr lang="zh-CN" altLang="en-US" sz="1200" dirty="0" smtClean="0"/>
              <a:t>指令将数据加载到寄存器，一条</a:t>
            </a:r>
            <a:r>
              <a:rPr lang="en-US" altLang="zh-CN" sz="1200" dirty="0" smtClean="0"/>
              <a:t>add</a:t>
            </a:r>
            <a:r>
              <a:rPr lang="zh-CN" altLang="en-US" sz="1200" dirty="0" smtClean="0"/>
              <a:t>指令完成加法运算，最后再使用</a:t>
            </a:r>
            <a:r>
              <a:rPr lang="en-US" altLang="zh-CN" sz="1200" dirty="0" err="1" smtClean="0"/>
              <a:t>str</a:t>
            </a:r>
            <a:r>
              <a:rPr lang="zh-CN" altLang="en-US" sz="1200" dirty="0" smtClean="0"/>
              <a:t>指令将结果存储到内存中。</a:t>
            </a:r>
            <a:endParaRPr lang="en-US" altLang="zh-CN" sz="1200" dirty="0" smtClean="0"/>
          </a:p>
          <a:p>
            <a:pPr marL="0" indent="0">
              <a:buNone/>
            </a:pPr>
            <a:r>
              <a:rPr lang="zh-CN" altLang="en-US" sz="1200" dirty="0" smtClean="0"/>
              <a:t>另外，他们使用的</a:t>
            </a:r>
            <a:r>
              <a:rPr lang="en-US" altLang="zh-CN" sz="1200" dirty="0" smtClean="0"/>
              <a:t>CPU</a:t>
            </a:r>
            <a:r>
              <a:rPr lang="zh-CN" altLang="en-US" sz="1200" dirty="0" smtClean="0"/>
              <a:t>指令也是不一样的，</a:t>
            </a:r>
            <a:r>
              <a:rPr lang="en-US" altLang="zh-CN" sz="1200" dirty="0" smtClean="0"/>
              <a:t>x86</a:t>
            </a:r>
            <a:r>
              <a:rPr lang="zh-CN" altLang="en-US" sz="1200" dirty="0" smtClean="0"/>
              <a:t>的指令是变长的，有</a:t>
            </a:r>
            <a:r>
              <a:rPr lang="en-US" altLang="zh-CN" sz="1200" dirty="0" smtClean="0"/>
              <a:t>24</a:t>
            </a:r>
            <a:r>
              <a:rPr lang="zh-CN" altLang="en-US" sz="1200" dirty="0" smtClean="0"/>
              <a:t>位的，也有</a:t>
            </a:r>
            <a:r>
              <a:rPr lang="en-US" altLang="zh-CN" sz="1200" dirty="0" smtClean="0"/>
              <a:t>16</a:t>
            </a:r>
            <a:r>
              <a:rPr lang="zh-CN" altLang="en-US" sz="1200" dirty="0" smtClean="0"/>
              <a:t>位的，而鲲鹏上的指令是定长，</a:t>
            </a:r>
            <a:r>
              <a:rPr lang="en-US" altLang="zh-CN" sz="1200" dirty="0" smtClean="0"/>
              <a:t>32</a:t>
            </a:r>
            <a:r>
              <a:rPr lang="zh-CN" altLang="en-US" sz="1200" dirty="0" smtClean="0"/>
              <a:t>位的。同时，他们使用的寄存器也是不一样的。</a:t>
            </a:r>
            <a:endParaRPr lang="en-US" altLang="zh-CN" sz="1200" dirty="0" smtClean="0"/>
          </a:p>
          <a:p>
            <a:pPr marL="0" indent="0">
              <a:buNone/>
            </a:pPr>
            <a:endParaRPr lang="en-US" altLang="zh-CN" sz="1200" dirty="0" smtClean="0"/>
          </a:p>
          <a:p>
            <a:pPr marL="0" indent="0">
              <a:buNone/>
            </a:pPr>
            <a:r>
              <a:rPr lang="zh-CN" altLang="en-US" sz="1200" dirty="0" smtClean="0"/>
              <a:t>所以</a:t>
            </a:r>
            <a:r>
              <a:rPr lang="en-US" altLang="zh-CN" sz="1200" dirty="0" smtClean="0"/>
              <a:t>CPU</a:t>
            </a:r>
            <a:r>
              <a:rPr lang="zh-CN" altLang="en-US" sz="1200" dirty="0" smtClean="0"/>
              <a:t>处理器所使用的指令集的差异，决定了</a:t>
            </a:r>
            <a:r>
              <a:rPr lang="en-US" altLang="zh-CN" sz="1200" dirty="0" smtClean="0"/>
              <a:t>x86</a:t>
            </a:r>
            <a:r>
              <a:rPr lang="zh-CN" altLang="en-US" sz="1200" dirty="0" smtClean="0"/>
              <a:t>上编译后的程序无法直接在鲲鹏上运行，这就是我们使用鲲鹏处理器后，需要做软件迁移的原因了。</a:t>
            </a:r>
            <a:endParaRPr lang="zh-CN" altLang="en-US" sz="1200" dirty="0"/>
          </a:p>
        </p:txBody>
      </p:sp>
    </p:spTree>
    <p:extLst>
      <p:ext uri="{BB962C8B-B14F-4D97-AF65-F5344CB8AC3E}">
        <p14:creationId xmlns:p14="http://schemas.microsoft.com/office/powerpoint/2010/main" val="539023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normAutofit fontScale="25000" lnSpcReduction="20000"/>
          </a:bodyPr>
          <a:lstStyle/>
          <a:p>
            <a:endParaRPr lang="en-US" altLang="zh-CN" dirty="0" smtClean="0"/>
          </a:p>
          <a:p>
            <a:r>
              <a:rPr lang="en-US" altLang="zh-CN" dirty="0" smtClean="0"/>
              <a:t>Maven</a:t>
            </a:r>
            <a:r>
              <a:rPr lang="zh-CN" altLang="en-US" dirty="0" smtClean="0"/>
              <a:t>依赖文件，去哪里找，怎么找？</a:t>
            </a:r>
            <a:endParaRPr lang="en-US" altLang="zh-CN" dirty="0" smtClean="0"/>
          </a:p>
          <a:p>
            <a:r>
              <a:rPr lang="zh-CN" altLang="en-US" dirty="0" smtClean="0"/>
              <a:t>本页把流程串起来</a:t>
            </a:r>
            <a:endParaRPr lang="en-US" altLang="zh-CN" dirty="0" smtClean="0"/>
          </a:p>
          <a:p>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如果配置了</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mirror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匹配的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repository</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会被替换。</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例如：</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&lt;mirror&gt;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&lt;id&gt;spring&lt;/id&gt;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&gt;https://repo.spring.io/plugins-release/&lt;/url&gt;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&gt;1central&lt;/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&lt;/mirror&gt;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&lt;repositories&gt;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&lt;id&gt;1central&lt;/id&gt;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&gt;https://mirrors.huaweicloud.com/repository/maven/kunpeng1/&lt;/url&gt;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&lt;id&gt;2central&lt;/id&gt;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&gt;https://mirrors.huaweicloud.com/repository/maven1/&lt;/url&gt;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&gt;https://repo.spring.io/plugins-release/&lt;/url&gt;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&lt;/repositories&gt;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搜索顺序是（第一个是</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1central</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仓库被替换为</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https://repo.spring.io/plugins-release</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spring: https://repo.spring.io/plugins-release/org/slf4j/slf4j-api/1.7.5______________________________________________/slf4j-api-1.7.5______________________________________________.pom  </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2central: https://mirrors.huaweicloud.com/repository/maven1/org/slf4j/slf4j-api/1.7.5______________________________________________/slf4j-api-1.7.5______________________________________________.pom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datanucleus</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http://www.datanucleus.org/downloads/maven2/org/slf4j/slf4j-api/1.7.5______________________________________________/slf4j-api-1.7.5______________________________________________.pom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central: https://repo.maven.apache.org/maven2/org/slf4j/slf4j-api/1.7.5______________________________________________/slf4j-api-1.7.5______________________________________________.pom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[WARNING] The POM for org.slf4j:slf4j-api:jar:1.7.5______________________________________________ is missing, no dependency information available</a:t>
            </a:r>
            <a:endPar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06667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800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921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605029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normAutofit lnSpcReduction="10000"/>
          </a:bodyPr>
          <a:lstStyle/>
          <a:p>
            <a:pPr lvl="0" defTabSz="800100">
              <a:lnSpc>
                <a:spcPct val="90000"/>
              </a:lnSpc>
              <a:spcAft>
                <a:spcPct val="35000"/>
              </a:spcAft>
            </a:pPr>
            <a:r>
              <a:rPr lang="en-US" altLang="zh-CN" sz="1200" dirty="0" smtClean="0"/>
              <a:t> &lt;profile&gt;</a:t>
            </a:r>
          </a:p>
          <a:p>
            <a:pPr lvl="0" defTabSz="800100">
              <a:lnSpc>
                <a:spcPct val="90000"/>
              </a:lnSpc>
              <a:spcAft>
                <a:spcPct val="35000"/>
              </a:spcAft>
            </a:pPr>
            <a:r>
              <a:rPr lang="en-US" altLang="zh-CN" sz="1200" dirty="0" smtClean="0"/>
              <a:t>      &lt;id&gt;</a:t>
            </a:r>
            <a:r>
              <a:rPr lang="en-US" altLang="zh-CN" sz="1200" dirty="0" err="1" smtClean="0"/>
              <a:t>securecentral</a:t>
            </a:r>
            <a:r>
              <a:rPr lang="en-US" altLang="zh-CN" sz="1200" dirty="0" smtClean="0"/>
              <a:t>&lt;/id&gt;</a:t>
            </a:r>
          </a:p>
          <a:p>
            <a:pPr lvl="0" defTabSz="800100">
              <a:lnSpc>
                <a:spcPct val="90000"/>
              </a:lnSpc>
              <a:spcAft>
                <a:spcPct val="35000"/>
              </a:spcAft>
            </a:pPr>
            <a:r>
              <a:rPr lang="en-US" altLang="zh-CN" sz="1200" dirty="0" smtClean="0"/>
              <a:t>      &lt;activation&gt;</a:t>
            </a:r>
          </a:p>
          <a:p>
            <a:pPr lvl="0" defTabSz="800100">
              <a:lnSpc>
                <a:spcPct val="90000"/>
              </a:lnSpc>
              <a:spcAft>
                <a:spcPct val="35000"/>
              </a:spcAft>
            </a:pPr>
            <a:r>
              <a:rPr lang="en-US" altLang="zh-CN" sz="1200" dirty="0" smtClean="0"/>
              <a:t>            &lt;</a:t>
            </a:r>
            <a:r>
              <a:rPr lang="en-US" altLang="zh-CN" sz="1200" dirty="0" err="1" smtClean="0"/>
              <a:t>activeByDefault</a:t>
            </a:r>
            <a:r>
              <a:rPr lang="en-US" altLang="zh-CN" sz="1200" dirty="0" smtClean="0"/>
              <a:t>&gt;true&lt;/</a:t>
            </a:r>
            <a:r>
              <a:rPr lang="en-US" altLang="zh-CN" sz="1200" dirty="0" err="1" smtClean="0"/>
              <a:t>activeByDefault</a:t>
            </a:r>
            <a:r>
              <a:rPr lang="en-US" altLang="zh-CN" sz="1200" dirty="0" smtClean="0"/>
              <a:t>&gt;</a:t>
            </a:r>
          </a:p>
          <a:p>
            <a:pPr lvl="0" defTabSz="800100">
              <a:lnSpc>
                <a:spcPct val="90000"/>
              </a:lnSpc>
              <a:spcAft>
                <a:spcPct val="35000"/>
              </a:spcAft>
            </a:pPr>
            <a:r>
              <a:rPr lang="en-US" altLang="zh-CN" sz="1200" dirty="0" smtClean="0"/>
              <a:t>      &lt;/activation&gt; </a:t>
            </a:r>
          </a:p>
          <a:p>
            <a:pPr lvl="0" defTabSz="800100">
              <a:lnSpc>
                <a:spcPct val="90000"/>
              </a:lnSpc>
              <a:spcAft>
                <a:spcPct val="35000"/>
              </a:spcAft>
            </a:pPr>
            <a:r>
              <a:rPr lang="en-US" altLang="zh-CN" sz="1200" dirty="0" smtClean="0"/>
              <a:t>      &lt;repositories&gt;</a:t>
            </a:r>
          </a:p>
          <a:p>
            <a:pPr lvl="0" defTabSz="800100">
              <a:lnSpc>
                <a:spcPct val="90000"/>
              </a:lnSpc>
              <a:spcAft>
                <a:spcPct val="35000"/>
              </a:spcAft>
            </a:pPr>
            <a:r>
              <a:rPr lang="en-US" altLang="zh-CN" sz="1200" dirty="0" smtClean="0"/>
              <a:t>        &lt;repository&gt;</a:t>
            </a:r>
          </a:p>
          <a:p>
            <a:pPr lvl="0" defTabSz="800100">
              <a:lnSpc>
                <a:spcPct val="90000"/>
              </a:lnSpc>
              <a:spcAft>
                <a:spcPct val="35000"/>
              </a:spcAft>
            </a:pPr>
            <a:r>
              <a:rPr lang="en-US" altLang="zh-CN" sz="1200" dirty="0" smtClean="0"/>
              <a:t>          &lt;id&gt;</a:t>
            </a:r>
            <a:r>
              <a:rPr lang="en-US" altLang="zh-CN" sz="1200" dirty="0" err="1" smtClean="0"/>
              <a:t>kunpeng</a:t>
            </a:r>
            <a:r>
              <a:rPr lang="en-US" altLang="zh-CN" sz="1200" dirty="0" smtClean="0"/>
              <a:t>&lt;/id&gt;</a:t>
            </a:r>
          </a:p>
          <a:p>
            <a:pPr lvl="0" defTabSz="800100">
              <a:lnSpc>
                <a:spcPct val="90000"/>
              </a:lnSpc>
              <a:spcAft>
                <a:spcPct val="35000"/>
              </a:spcAft>
            </a:pPr>
            <a:r>
              <a:rPr lang="en-US" altLang="zh-CN" sz="1200" dirty="0" smtClean="0"/>
              <a:t>          &lt;</a:t>
            </a:r>
            <a:r>
              <a:rPr lang="en-US" altLang="zh-CN" sz="1200" dirty="0" err="1" smtClean="0"/>
              <a:t>url</a:t>
            </a:r>
            <a:r>
              <a:rPr lang="en-US" altLang="zh-CN" sz="1200" dirty="0" smtClean="0"/>
              <a:t>&gt;</a:t>
            </a:r>
            <a:r>
              <a:rPr lang="en-US" altLang="zh-CN" sz="1200" b="1" dirty="0" smtClean="0">
                <a:solidFill>
                  <a:schemeClr val="tx2">
                    <a:lumMod val="60000"/>
                    <a:lumOff val="40000"/>
                  </a:schemeClr>
                </a:solidFill>
              </a:rPr>
              <a:t>https://mirrors.huaweicloud.com/kunpeng/maven/</a:t>
            </a:r>
            <a:r>
              <a:rPr lang="en-US" altLang="zh-CN" sz="1200" b="1" dirty="0" smtClean="0"/>
              <a:t>&lt;/</a:t>
            </a:r>
            <a:r>
              <a:rPr lang="en-US" altLang="zh-CN" sz="1200" dirty="0" smtClean="0"/>
              <a:t>url&gt;</a:t>
            </a:r>
          </a:p>
          <a:p>
            <a:pPr lvl="0" defTabSz="800100">
              <a:lnSpc>
                <a:spcPct val="90000"/>
              </a:lnSpc>
              <a:spcAft>
                <a:spcPct val="35000"/>
              </a:spcAft>
            </a:pPr>
            <a:r>
              <a:rPr lang="en-US" altLang="zh-CN" sz="1200" dirty="0" smtClean="0"/>
              <a:t>          &lt;releases&gt;</a:t>
            </a:r>
          </a:p>
          <a:p>
            <a:pPr lvl="0" defTabSz="800100">
              <a:lnSpc>
                <a:spcPct val="90000"/>
              </a:lnSpc>
              <a:spcAft>
                <a:spcPct val="35000"/>
              </a:spcAft>
            </a:pPr>
            <a:r>
              <a:rPr lang="en-US" altLang="zh-CN" sz="1200" dirty="0" smtClean="0"/>
              <a:t>            &lt;enabled&gt;true&lt;/enabled&gt;</a:t>
            </a:r>
          </a:p>
          <a:p>
            <a:pPr lvl="0" defTabSz="800100">
              <a:lnSpc>
                <a:spcPct val="90000"/>
              </a:lnSpc>
              <a:spcAft>
                <a:spcPct val="35000"/>
              </a:spcAft>
            </a:pPr>
            <a:r>
              <a:rPr lang="en-US" altLang="zh-CN" sz="1200" dirty="0" smtClean="0"/>
              <a:t>          &lt;/releases&gt;</a:t>
            </a:r>
          </a:p>
          <a:p>
            <a:pPr lvl="0" defTabSz="800100">
              <a:lnSpc>
                <a:spcPct val="90000"/>
              </a:lnSpc>
              <a:spcAft>
                <a:spcPct val="35000"/>
              </a:spcAft>
            </a:pPr>
            <a:r>
              <a:rPr lang="en-US" altLang="zh-CN" sz="1200" dirty="0" smtClean="0"/>
              <a:t>        &lt;/repository&gt; </a:t>
            </a:r>
          </a:p>
          <a:p>
            <a:pPr lvl="0" defTabSz="800100">
              <a:lnSpc>
                <a:spcPct val="90000"/>
              </a:lnSpc>
              <a:spcAft>
                <a:spcPct val="35000"/>
              </a:spcAft>
            </a:pPr>
            <a:r>
              <a:rPr lang="en-US" altLang="zh-CN" sz="1200" dirty="0" smtClean="0"/>
              <a:t>        &lt;repository&gt;</a:t>
            </a:r>
          </a:p>
          <a:p>
            <a:pPr lvl="0" defTabSz="800100">
              <a:lnSpc>
                <a:spcPct val="90000"/>
              </a:lnSpc>
              <a:spcAft>
                <a:spcPct val="35000"/>
              </a:spcAft>
            </a:pPr>
            <a:r>
              <a:rPr lang="en-US" altLang="zh-CN" sz="1200" dirty="0" smtClean="0"/>
              <a:t>          &lt;id&gt;</a:t>
            </a:r>
            <a:r>
              <a:rPr lang="en-US" altLang="zh-CN" sz="1200" dirty="0" err="1" smtClean="0"/>
              <a:t>huaweicloud</a:t>
            </a:r>
            <a:r>
              <a:rPr lang="en-US" altLang="zh-CN" sz="1200" dirty="0" smtClean="0"/>
              <a:t>&lt;/id&gt;</a:t>
            </a:r>
          </a:p>
          <a:p>
            <a:pPr lvl="0" defTabSz="800100">
              <a:lnSpc>
                <a:spcPct val="90000"/>
              </a:lnSpc>
              <a:spcAft>
                <a:spcPct val="35000"/>
              </a:spcAft>
            </a:pPr>
            <a:r>
              <a:rPr lang="en-US" altLang="zh-CN" sz="1200" dirty="0" smtClean="0"/>
              <a:t>          &lt;</a:t>
            </a:r>
            <a:r>
              <a:rPr lang="en-US" altLang="zh-CN" sz="1200" dirty="0" err="1" smtClean="0"/>
              <a:t>url</a:t>
            </a:r>
            <a:r>
              <a:rPr lang="en-US" altLang="zh-CN" sz="1200" dirty="0" smtClean="0"/>
              <a:t>&gt;</a:t>
            </a:r>
            <a:r>
              <a:rPr lang="en-US" altLang="zh-CN" sz="1200" b="1" dirty="0" smtClean="0"/>
              <a:t>https://mirrors.huaweicloud.com/repository/maven/</a:t>
            </a:r>
            <a:r>
              <a:rPr lang="en-US" altLang="zh-CN" sz="1200" dirty="0" smtClean="0"/>
              <a:t>&lt;/url&gt;</a:t>
            </a:r>
          </a:p>
          <a:p>
            <a:pPr lvl="0" defTabSz="800100">
              <a:lnSpc>
                <a:spcPct val="90000"/>
              </a:lnSpc>
              <a:spcAft>
                <a:spcPct val="35000"/>
              </a:spcAft>
            </a:pPr>
            <a:r>
              <a:rPr lang="en-US" altLang="zh-CN" sz="1200" dirty="0" smtClean="0"/>
              <a:t>          &lt;releases&gt;</a:t>
            </a:r>
          </a:p>
          <a:p>
            <a:pPr lvl="0" defTabSz="800100">
              <a:lnSpc>
                <a:spcPct val="90000"/>
              </a:lnSpc>
              <a:spcAft>
                <a:spcPct val="35000"/>
              </a:spcAft>
            </a:pPr>
            <a:r>
              <a:rPr lang="en-US" altLang="zh-CN" sz="1200" dirty="0" smtClean="0"/>
              <a:t>            &lt;enabled&gt;true&lt;/enabled&gt;</a:t>
            </a:r>
          </a:p>
          <a:p>
            <a:pPr lvl="0" defTabSz="800100">
              <a:lnSpc>
                <a:spcPct val="90000"/>
              </a:lnSpc>
              <a:spcAft>
                <a:spcPct val="35000"/>
              </a:spcAft>
            </a:pPr>
            <a:r>
              <a:rPr lang="en-US" altLang="zh-CN" sz="1200" dirty="0" smtClean="0"/>
              <a:t>          &lt;/releases&gt;</a:t>
            </a:r>
          </a:p>
          <a:p>
            <a:pPr lvl="0" defTabSz="800100">
              <a:lnSpc>
                <a:spcPct val="90000"/>
              </a:lnSpc>
              <a:spcAft>
                <a:spcPct val="35000"/>
              </a:spcAft>
            </a:pPr>
            <a:r>
              <a:rPr lang="en-US" altLang="zh-CN" sz="1200" dirty="0" smtClean="0"/>
              <a:t>        &lt;/repository&gt;</a:t>
            </a:r>
          </a:p>
          <a:p>
            <a:pPr lvl="0" defTabSz="800100">
              <a:lnSpc>
                <a:spcPct val="90000"/>
              </a:lnSpc>
              <a:spcAft>
                <a:spcPct val="35000"/>
              </a:spcAft>
            </a:pPr>
            <a:r>
              <a:rPr lang="en-US" altLang="zh-CN" sz="1200" dirty="0" smtClean="0"/>
              <a:t>      &lt;/repositories&gt;</a:t>
            </a:r>
          </a:p>
          <a:p>
            <a:pPr lvl="0" defTabSz="800100">
              <a:lnSpc>
                <a:spcPct val="90000"/>
              </a:lnSpc>
              <a:spcAft>
                <a:spcPct val="35000"/>
              </a:spcAft>
            </a:pPr>
            <a:r>
              <a:rPr lang="en-US" altLang="zh-CN" sz="1200" dirty="0" smtClean="0"/>
              <a:t>    &lt;/profile&gt;</a:t>
            </a:r>
            <a:endParaRPr lang="zh-CN" altLang="en-US" sz="1200" kern="1200" dirty="0" smtClean="0"/>
          </a:p>
          <a:p>
            <a:pPr marL="0" indent="0">
              <a:buNone/>
            </a:pPr>
            <a:endParaRPr lang="en-US" altLang="zh-CN" dirty="0" smtClean="0"/>
          </a:p>
        </p:txBody>
      </p:sp>
    </p:spTree>
    <p:extLst>
      <p:ext uri="{BB962C8B-B14F-4D97-AF65-F5344CB8AC3E}">
        <p14:creationId xmlns:p14="http://schemas.microsoft.com/office/powerpoint/2010/main" val="35107673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normAutofit fontScale="25000" lnSpcReduction="20000"/>
          </a:bodyPr>
          <a:lstStyle/>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如果配置了</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mirror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匹配的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repository</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会被替换。</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例如：</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&lt;mirror&gt;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&lt;id&gt;spring&lt;/id&gt;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&gt;https://repo.spring.io/plugins-release/&lt;/url&gt;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&gt;1central&lt;/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mirrorOf</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&lt;/mirror&gt;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&lt;repositories&gt;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&lt;id&gt;1central&lt;/id&gt;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&gt;https://mirrors.huaweicloud.com/repository/maven/kunpeng1/&lt;/url&gt;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&lt;id&gt;2central&lt;/id&gt;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&gt;https://mirrors.huaweicloud.com/repository/maven1/&lt;/url&gt;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&lt;id&gt;central&lt;/id&gt;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url</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&gt;https://repo.spring.io/plugins-release/&lt;/url&gt;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&lt;enabled&gt;true&lt;/enabled&gt;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&lt;/releases&gt;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&lt;/repository&gt;</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&lt;/repositories&gt;</a:t>
            </a:r>
          </a:p>
          <a:p>
            <a:pPr marL="0" indent="0">
              <a:buNone/>
            </a:pP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搜索顺序是（第一个是</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1central</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仓库被替换为</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https://repo.spring.io/plugins-release</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spring: https://repo.spring.io/plugins-release/org/slf4j/slf4j-api/1.7.5______________________________________________/slf4j-api-1.7.5______________________________________________.pom  </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2central: https://mirrors.huaweicloud.com/repository/maven1/org/slf4j/slf4j-api/1.7.5______________________________________________/slf4j-api-1.7.5______________________________________________.pom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datanucleus</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http://www.datanucleus.org/downloads/maven2/org/slf4j/slf4j-api/1.7.5______________________________________________/slf4j-api-1.7.5______________________________________________.pom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Downloading from central: https://repo.maven.apache.org/maven2/org/slf4j/slf4j-api/1.7.5______________________________________________/slf4j-api-1.7.5______________________________________________.pom</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[WARNING] The POM for org.slf4j:slf4j-api:jar:1.7.5______________________________________________ is missing, no dependency information available</a:t>
            </a:r>
            <a:endPar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851703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41230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627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pPr marL="0" indent="0">
              <a:buNone/>
            </a:pPr>
            <a:r>
              <a:rPr lang="en-US" altLang="zh-CN" dirty="0" err="1" smtClean="0"/>
              <a:t>Datanucleus</a:t>
            </a:r>
            <a:r>
              <a:rPr lang="zh-CN" altLang="en-US" dirty="0" smtClean="0"/>
              <a:t>为</a:t>
            </a:r>
            <a:r>
              <a:rPr lang="en-US" altLang="zh-CN" dirty="0" smtClean="0"/>
              <a:t>hive</a:t>
            </a:r>
            <a:r>
              <a:rPr lang="en-US" altLang="zh-CN" baseline="0" dirty="0" smtClean="0"/>
              <a:t> pom.xml</a:t>
            </a:r>
            <a:r>
              <a:rPr lang="zh-CN" altLang="en-US" baseline="0" dirty="0" smtClean="0"/>
              <a:t>配置的远程仓，</a:t>
            </a:r>
            <a:r>
              <a:rPr lang="en-US" altLang="zh-CN" baseline="0" dirty="0" smtClean="0"/>
              <a:t>central</a:t>
            </a:r>
            <a:r>
              <a:rPr lang="zh-CN" altLang="en-US" baseline="0" dirty="0" smtClean="0"/>
              <a:t>为</a:t>
            </a:r>
            <a:r>
              <a:rPr lang="en-US" altLang="zh-CN" baseline="0" dirty="0" smtClean="0"/>
              <a:t>maven</a:t>
            </a:r>
            <a:r>
              <a:rPr lang="zh-CN" altLang="en-US" baseline="0" dirty="0" smtClean="0"/>
              <a:t>默认远程仓。</a:t>
            </a:r>
            <a:endParaRPr lang="en-US" altLang="zh-CN" baseline="0" dirty="0" smtClean="0"/>
          </a:p>
          <a:p>
            <a:pPr marL="0" indent="0">
              <a:buNone/>
            </a:pPr>
            <a:endParaRPr lang="en-US" altLang="zh-CN" baseline="0" dirty="0" smtClean="0"/>
          </a:p>
          <a:p>
            <a:pPr marL="0" indent="0">
              <a:buNone/>
            </a:pPr>
            <a:r>
              <a:rPr lang="en-US" altLang="zh-CN" baseline="0" dirty="0" smtClean="0"/>
              <a:t>maven</a:t>
            </a:r>
            <a:r>
              <a:rPr lang="zh-CN" altLang="en-US" baseline="0" dirty="0" smtClean="0"/>
              <a:t>默认远程仓描述：</a:t>
            </a:r>
            <a:r>
              <a:rPr lang="en-US" altLang="zh-CN" baseline="0" dirty="0" smtClean="0"/>
              <a:t>http://maven.apache.org/ref/3.0.4/maven-model-builder/super-pom.html</a:t>
            </a:r>
          </a:p>
          <a:p>
            <a:pPr marL="0" indent="0">
              <a:buNone/>
            </a:pPr>
            <a:r>
              <a:rPr lang="zh-CN" altLang="en-US" baseline="0" dirty="0" smtClean="0"/>
              <a:t>此地址可以在</a:t>
            </a:r>
            <a:r>
              <a:rPr lang="zh-CN" altLang="zh-CN" sz="1200" kern="1200" dirty="0" smtClean="0">
                <a:solidFill>
                  <a:schemeClr val="tx1"/>
                </a:solidFill>
                <a:effectLst/>
                <a:latin typeface="微软雅黑" panose="020B0503020204020204" pitchFamily="34" charset="-122"/>
                <a:ea typeface="微软雅黑" panose="020B0503020204020204" pitchFamily="34" charset="-122"/>
                <a:cs typeface="+mn-cs"/>
              </a:rPr>
              <a:t>lib/maven-model-builder-</a:t>
            </a:r>
            <a:r>
              <a:rPr lang="en-US" altLang="zh-CN" sz="1200" kern="1200" dirty="0" smtClean="0">
                <a:solidFill>
                  <a:schemeClr val="tx1"/>
                </a:solidFill>
                <a:effectLst/>
                <a:latin typeface="微软雅黑" panose="020B0503020204020204" pitchFamily="34" charset="-122"/>
                <a:ea typeface="微软雅黑" panose="020B0503020204020204" pitchFamily="34" charset="-122"/>
                <a:cs typeface="+mn-cs"/>
              </a:rPr>
              <a:t>x</a:t>
            </a:r>
            <a:r>
              <a:rPr lang="zh-CN" altLang="zh-CN" sz="120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kern="1200" dirty="0" smtClean="0">
                <a:solidFill>
                  <a:schemeClr val="tx1"/>
                </a:solidFill>
                <a:effectLst/>
                <a:latin typeface="微软雅黑" panose="020B0503020204020204" pitchFamily="34" charset="-122"/>
                <a:ea typeface="微软雅黑" panose="020B0503020204020204" pitchFamily="34" charset="-122"/>
                <a:cs typeface="+mn-cs"/>
              </a:rPr>
              <a:t>x</a:t>
            </a:r>
            <a:r>
              <a:rPr lang="zh-CN" altLang="zh-CN" sz="120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kern="1200" dirty="0" smtClean="0">
                <a:solidFill>
                  <a:schemeClr val="tx1"/>
                </a:solidFill>
                <a:effectLst/>
                <a:latin typeface="微软雅黑" panose="020B0503020204020204" pitchFamily="34" charset="-122"/>
                <a:ea typeface="微软雅黑" panose="020B0503020204020204" pitchFamily="34" charset="-122"/>
                <a:cs typeface="+mn-cs"/>
              </a:rPr>
              <a:t>x</a:t>
            </a:r>
            <a:r>
              <a:rPr lang="zh-CN" altLang="zh-CN" sz="1200" kern="1200" dirty="0" smtClean="0">
                <a:solidFill>
                  <a:schemeClr val="tx1"/>
                </a:solidFill>
                <a:effectLst/>
                <a:latin typeface="微软雅黑" panose="020B0503020204020204" pitchFamily="34" charset="-122"/>
                <a:ea typeface="微软雅黑" panose="020B0503020204020204" pitchFamily="34" charset="-122"/>
                <a:cs typeface="+mn-cs"/>
              </a:rPr>
              <a:t>.jar</a:t>
            </a:r>
            <a:r>
              <a:rPr lang="zh-CN" altLang="en-US" sz="1200" kern="1200" dirty="0" smtClean="0">
                <a:solidFill>
                  <a:schemeClr val="tx1"/>
                </a:solidFill>
                <a:effectLst/>
                <a:latin typeface="微软雅黑" panose="020B0503020204020204" pitchFamily="34" charset="-122"/>
                <a:ea typeface="微软雅黑" panose="020B0503020204020204" pitchFamily="34" charset="-122"/>
                <a:cs typeface="+mn-cs"/>
              </a:rPr>
              <a:t>中查看</a:t>
            </a:r>
            <a:endParaRPr lang="zh-CN" altLang="zh-CN" sz="120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endParaRPr lang="en-US" altLang="zh-CN" baseline="0" dirty="0" smtClean="0"/>
          </a:p>
        </p:txBody>
      </p:sp>
    </p:spTree>
    <p:extLst>
      <p:ext uri="{BB962C8B-B14F-4D97-AF65-F5344CB8AC3E}">
        <p14:creationId xmlns:p14="http://schemas.microsoft.com/office/powerpoint/2010/main" val="8549737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79463" y="684213"/>
            <a:ext cx="5299075" cy="29813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5952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接下来我们就看下软件迁移的过程，软件迁移需要做哪些事情。</a:t>
            </a:r>
            <a:endParaRPr lang="zh-CN" altLang="en-US" dirty="0"/>
          </a:p>
        </p:txBody>
      </p:sp>
    </p:spTree>
    <p:extLst>
      <p:ext uri="{BB962C8B-B14F-4D97-AF65-F5344CB8AC3E}">
        <p14:creationId xmlns:p14="http://schemas.microsoft.com/office/powerpoint/2010/main" val="15913710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r>
              <a:rPr lang="zh-CN" altLang="en-US" dirty="0" smtClean="0"/>
              <a:t>首先抛出来了一个问题，在使用鲲鹏处理器时，为什么要做软件迁移？</a:t>
            </a:r>
            <a:endParaRPr lang="en-US" altLang="zh-CN" dirty="0" smtClean="0"/>
          </a:p>
          <a:p>
            <a:pPr marL="0" indent="0">
              <a:buNone/>
            </a:pPr>
            <a:r>
              <a:rPr lang="zh-CN" altLang="en-US" dirty="0" smtClean="0"/>
              <a:t>在讨论这个问题之前，让我们首先来看看计算的技术栈和程序执行的过程。</a:t>
            </a:r>
            <a:endParaRPr lang="en-US" altLang="zh-CN" dirty="0" smtClean="0"/>
          </a:p>
        </p:txBody>
      </p:sp>
    </p:spTree>
    <p:extLst>
      <p:ext uri="{BB962C8B-B14F-4D97-AF65-F5344CB8AC3E}">
        <p14:creationId xmlns:p14="http://schemas.microsoft.com/office/powerpoint/2010/main" val="4194505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sz="1200" dirty="0" smtClean="0"/>
              <a:t>具体参见：</a:t>
            </a:r>
            <a:r>
              <a:rPr lang="en-US" altLang="zh-CN" sz="1200" dirty="0" smtClean="0"/>
              <a:t>https://bbs.huaweicloud.com/forum/thread-40944-1-1.html</a:t>
            </a:r>
          </a:p>
          <a:p>
            <a:endParaRPr lang="en-US" altLang="zh-CN" sz="1200" dirty="0" smtClean="0"/>
          </a:p>
          <a:p>
            <a:pPr marL="0" indent="0">
              <a:buNone/>
            </a:pPr>
            <a:r>
              <a:rPr lang="en-US" altLang="zh-CN" sz="1200" dirty="0" smtClean="0"/>
              <a:t>[</a:t>
            </a:r>
            <a:r>
              <a:rPr lang="zh-CN" altLang="en-US" sz="1200" dirty="0" smtClean="0"/>
              <a:t>技术讨论</a:t>
            </a:r>
            <a:r>
              <a:rPr lang="en-US" altLang="zh-CN" sz="1200" dirty="0" smtClean="0"/>
              <a:t>] </a:t>
            </a:r>
            <a:r>
              <a:rPr lang="zh-CN" altLang="en-US" sz="1200" dirty="0" smtClean="0"/>
              <a:t>鲲鹏编译工作流总结 </a:t>
            </a:r>
          </a:p>
          <a:p>
            <a:pPr marL="0" indent="0">
              <a:buNone/>
            </a:pPr>
            <a:r>
              <a:rPr lang="en-US" altLang="zh-CN" sz="1200" dirty="0" smtClean="0"/>
              <a:t>1.    </a:t>
            </a:r>
            <a:r>
              <a:rPr lang="zh-CN" altLang="en-US" sz="1200" dirty="0" smtClean="0"/>
              <a:t>优先找已编译好的目标文件</a:t>
            </a:r>
          </a:p>
          <a:p>
            <a:pPr marL="0" indent="0">
              <a:buNone/>
            </a:pPr>
            <a:r>
              <a:rPr lang="zh-CN" altLang="en-US" sz="1200" dirty="0" smtClean="0"/>
              <a:t>    </a:t>
            </a:r>
            <a:r>
              <a:rPr lang="en-US" altLang="zh-CN" sz="1200" dirty="0" smtClean="0"/>
              <a:t>1</a:t>
            </a:r>
            <a:r>
              <a:rPr lang="zh-CN" altLang="en-US" sz="1200" dirty="0" smtClean="0"/>
              <a:t>）从操作系统本地源查找</a:t>
            </a:r>
          </a:p>
          <a:p>
            <a:pPr marL="0" indent="0">
              <a:buNone/>
            </a:pPr>
            <a:r>
              <a:rPr lang="zh-CN" altLang="en-US" sz="1200" dirty="0" smtClean="0"/>
              <a:t>    </a:t>
            </a:r>
            <a:r>
              <a:rPr lang="en-US" altLang="zh-CN" sz="1200" dirty="0" smtClean="0"/>
              <a:t>2</a:t>
            </a:r>
            <a:r>
              <a:rPr lang="zh-CN" altLang="en-US" sz="1200" dirty="0" smtClean="0"/>
              <a:t>）从操作系统远端源查找</a:t>
            </a:r>
          </a:p>
          <a:p>
            <a:pPr marL="0" indent="0">
              <a:buNone/>
            </a:pPr>
            <a:r>
              <a:rPr lang="zh-CN" altLang="en-US" sz="1200" dirty="0" smtClean="0"/>
              <a:t>        以</a:t>
            </a:r>
            <a:r>
              <a:rPr lang="en-US" altLang="zh-CN" sz="1200" dirty="0" err="1" smtClean="0"/>
              <a:t>CentOS</a:t>
            </a:r>
            <a:r>
              <a:rPr lang="zh-CN" altLang="en-US" sz="1200" dirty="0" smtClean="0"/>
              <a:t>为例</a:t>
            </a:r>
          </a:p>
          <a:p>
            <a:pPr marL="0" indent="0">
              <a:buNone/>
            </a:pPr>
            <a:r>
              <a:rPr lang="zh-CN" altLang="en-US" sz="1200" dirty="0" smtClean="0"/>
              <a:t>        </a:t>
            </a:r>
            <a:r>
              <a:rPr lang="en-US" altLang="zh-CN" sz="1200" dirty="0" smtClean="0"/>
              <a:t>1. </a:t>
            </a:r>
            <a:r>
              <a:rPr lang="zh-CN" altLang="en-US" sz="1200" dirty="0" smtClean="0"/>
              <a:t>从</a:t>
            </a:r>
            <a:r>
              <a:rPr lang="en-US" altLang="zh-CN" sz="1200" dirty="0" err="1" smtClean="0"/>
              <a:t>filelist</a:t>
            </a:r>
            <a:r>
              <a:rPr lang="zh-CN" altLang="en-US" sz="1200" dirty="0" smtClean="0"/>
              <a:t>中查找</a:t>
            </a:r>
            <a:r>
              <a:rPr lang="en-US" altLang="zh-CN" sz="1200" dirty="0" err="1" smtClean="0"/>
              <a:t>rmp</a:t>
            </a:r>
            <a:r>
              <a:rPr lang="zh-CN" altLang="en-US" sz="1200" dirty="0" smtClean="0"/>
              <a:t>包，路径：</a:t>
            </a:r>
            <a:r>
              <a:rPr lang="en-US" altLang="zh-CN" sz="1200" dirty="0" smtClean="0"/>
              <a:t>https://mirrors.huaweicloud.com/centos-altarch/filelist.gz </a:t>
            </a:r>
          </a:p>
          <a:p>
            <a:pPr marL="0" indent="0">
              <a:buNone/>
            </a:pPr>
            <a:r>
              <a:rPr lang="en-US" altLang="zh-CN" sz="1200" dirty="0" smtClean="0"/>
              <a:t>        2. </a:t>
            </a:r>
            <a:r>
              <a:rPr lang="zh-CN" altLang="en-US" sz="1200" dirty="0" smtClean="0"/>
              <a:t>从</a:t>
            </a:r>
            <a:r>
              <a:rPr lang="en-US" altLang="zh-CN" sz="1200" dirty="0" err="1" smtClean="0"/>
              <a:t>epel</a:t>
            </a:r>
            <a:r>
              <a:rPr lang="zh-CN" altLang="en-US" sz="1200" dirty="0" smtClean="0"/>
              <a:t>源中查找</a:t>
            </a:r>
            <a:r>
              <a:rPr lang="en-US" altLang="zh-CN" sz="1200" dirty="0" smtClean="0"/>
              <a:t>rpm</a:t>
            </a:r>
            <a:r>
              <a:rPr lang="zh-CN" altLang="en-US" sz="1200" dirty="0" smtClean="0"/>
              <a:t>包，路径：</a:t>
            </a:r>
            <a:r>
              <a:rPr lang="en-US" altLang="zh-CN" sz="1200" dirty="0" smtClean="0"/>
              <a:t>https://mirrors.huaweicloud.com/epel/fullfilelist</a:t>
            </a:r>
          </a:p>
          <a:p>
            <a:pPr marL="0" indent="0">
              <a:buNone/>
            </a:pPr>
            <a:r>
              <a:rPr lang="en-US" altLang="zh-CN" sz="1200" dirty="0" smtClean="0"/>
              <a:t> 3</a:t>
            </a:r>
            <a:r>
              <a:rPr lang="zh-CN" altLang="en-US" sz="1200" dirty="0" smtClean="0"/>
              <a:t>）从华为云镜像上查找，</a:t>
            </a:r>
          </a:p>
          <a:p>
            <a:pPr marL="0" indent="0">
              <a:buNone/>
            </a:pPr>
            <a:r>
              <a:rPr lang="zh-CN" altLang="en-US" sz="1200" dirty="0" smtClean="0"/>
              <a:t>        例如</a:t>
            </a:r>
            <a:r>
              <a:rPr lang="en-US" altLang="zh-CN" sz="1200" dirty="0" smtClean="0"/>
              <a:t>RPM</a:t>
            </a:r>
            <a:r>
              <a:rPr lang="zh-CN" altLang="en-US" sz="1200" dirty="0" smtClean="0"/>
              <a:t>包查找：</a:t>
            </a:r>
            <a:r>
              <a:rPr lang="en-US" altLang="zh-CN" sz="1200" dirty="0" smtClean="0"/>
              <a:t>https://mirrors.huaweicloud.com/kunpeng/  (</a:t>
            </a:r>
            <a:r>
              <a:rPr lang="zh-CN" altLang="en-US" sz="1200" dirty="0" smtClean="0"/>
              <a:t>打开</a:t>
            </a:r>
            <a:r>
              <a:rPr lang="en-US" altLang="zh-CN" sz="1200" dirty="0" smtClean="0"/>
              <a:t>https://mirrors.huaweicloud.com/kunpeng/yum/el/7/aarch64/repodata/repomd.xml</a:t>
            </a:r>
            <a:r>
              <a:rPr lang="zh-CN" altLang="en-US" sz="1200" dirty="0" smtClean="0"/>
              <a:t>，找到 *</a:t>
            </a:r>
            <a:r>
              <a:rPr lang="en-US" altLang="zh-CN" sz="1200" dirty="0" smtClean="0"/>
              <a:t>-primary.xml.gz </a:t>
            </a:r>
            <a:r>
              <a:rPr lang="zh-CN" altLang="en-US" sz="1200" dirty="0" smtClean="0"/>
              <a:t>文件路径，在此文件中搜索</a:t>
            </a:r>
            <a:r>
              <a:rPr lang="en-US" altLang="zh-CN" sz="1200" dirty="0" smtClean="0"/>
              <a:t>rpm</a:t>
            </a:r>
            <a:r>
              <a:rPr lang="zh-CN" altLang="en-US" sz="1200" dirty="0" smtClean="0"/>
              <a:t>包</a:t>
            </a:r>
            <a:r>
              <a:rPr lang="en-US" altLang="zh-CN" sz="1200" dirty="0" smtClean="0"/>
              <a:t>)</a:t>
            </a:r>
          </a:p>
          <a:p>
            <a:pPr marL="0" indent="0">
              <a:buNone/>
            </a:pPr>
            <a:r>
              <a:rPr lang="en-US" altLang="zh-CN" sz="1200" dirty="0" smtClean="0"/>
              <a:t>        Maven</a:t>
            </a:r>
            <a:r>
              <a:rPr lang="zh-CN" altLang="en-US" sz="1200" dirty="0" smtClean="0"/>
              <a:t>包查找：</a:t>
            </a:r>
            <a:r>
              <a:rPr lang="en-US" altLang="zh-CN" sz="1200" dirty="0" smtClean="0"/>
              <a:t>https://mirrors.huaweicloud.com/repository/maven/kunpeng/ </a:t>
            </a:r>
          </a:p>
          <a:p>
            <a:pPr marL="0" indent="0">
              <a:buNone/>
            </a:pPr>
            <a:endParaRPr lang="en-US" altLang="zh-CN" sz="1200" dirty="0" smtClean="0"/>
          </a:p>
          <a:p>
            <a:pPr marL="0" indent="0">
              <a:buNone/>
            </a:pPr>
            <a:r>
              <a:rPr lang="en-US" altLang="zh-CN" sz="1200" dirty="0" smtClean="0"/>
              <a:t>2.    </a:t>
            </a:r>
            <a:r>
              <a:rPr lang="zh-CN" altLang="en-US" sz="1200" dirty="0" smtClean="0"/>
              <a:t>其次找编译指导</a:t>
            </a:r>
          </a:p>
          <a:p>
            <a:pPr marL="0" indent="0">
              <a:buNone/>
            </a:pPr>
            <a:r>
              <a:rPr lang="zh-CN" altLang="en-US" sz="1200" dirty="0" smtClean="0"/>
              <a:t>     </a:t>
            </a:r>
            <a:r>
              <a:rPr lang="en-US" altLang="zh-CN" sz="1200" dirty="0" smtClean="0"/>
              <a:t>1</a:t>
            </a:r>
            <a:r>
              <a:rPr lang="zh-CN" altLang="en-US" sz="1200" dirty="0" smtClean="0"/>
              <a:t>）从鲲鹏小智上查找：</a:t>
            </a:r>
            <a:r>
              <a:rPr lang="en-US" altLang="zh-CN" sz="1200" dirty="0" smtClean="0"/>
              <a:t>http://ic-openlabs.huawei.com/chat/#/</a:t>
            </a:r>
          </a:p>
          <a:p>
            <a:pPr marL="0" indent="0">
              <a:buNone/>
            </a:pPr>
            <a:r>
              <a:rPr lang="en-US" altLang="zh-CN" sz="1200" dirty="0" smtClean="0"/>
              <a:t>     2</a:t>
            </a:r>
            <a:r>
              <a:rPr lang="zh-CN" altLang="en-US" sz="1200" dirty="0" smtClean="0"/>
              <a:t>）从鲲鹏社区上查找：</a:t>
            </a:r>
            <a:r>
              <a:rPr lang="en-US" altLang="zh-CN" sz="1200" dirty="0" smtClean="0"/>
              <a:t>https://www.huaweicloud.com/kunpeng/</a:t>
            </a:r>
          </a:p>
          <a:p>
            <a:pPr marL="0" indent="0">
              <a:buNone/>
            </a:pPr>
            <a:endParaRPr lang="en-US" altLang="zh-CN" sz="1200" dirty="0" smtClean="0"/>
          </a:p>
          <a:p>
            <a:pPr marL="0" indent="0">
              <a:buNone/>
            </a:pPr>
            <a:r>
              <a:rPr lang="en-US" altLang="zh-CN" sz="1200" dirty="0" smtClean="0"/>
              <a:t>3.    </a:t>
            </a:r>
            <a:r>
              <a:rPr lang="zh-CN" altLang="en-US" sz="1200" dirty="0" smtClean="0"/>
              <a:t>过程中问题和经验总结</a:t>
            </a:r>
          </a:p>
          <a:p>
            <a:pPr marL="0" indent="0">
              <a:buNone/>
            </a:pPr>
            <a:r>
              <a:rPr lang="zh-CN" altLang="en-US" sz="1200" dirty="0" smtClean="0"/>
              <a:t>    </a:t>
            </a:r>
            <a:r>
              <a:rPr lang="en-US" altLang="zh-CN" sz="1200" dirty="0" smtClean="0"/>
              <a:t>1</a:t>
            </a:r>
            <a:r>
              <a:rPr lang="zh-CN" altLang="en-US" sz="1200" dirty="0" smtClean="0"/>
              <a:t>）从鲲鹏小智上查找：</a:t>
            </a:r>
            <a:r>
              <a:rPr lang="en-US" altLang="zh-CN" sz="1200" dirty="0" smtClean="0"/>
              <a:t>http://ic-openlabs.huawei.com/chat/#/</a:t>
            </a:r>
          </a:p>
          <a:p>
            <a:pPr marL="0" indent="0">
              <a:buNone/>
            </a:pPr>
            <a:r>
              <a:rPr lang="en-US" altLang="zh-CN" sz="1200" dirty="0" smtClean="0"/>
              <a:t>    2</a:t>
            </a:r>
            <a:r>
              <a:rPr lang="zh-CN" altLang="en-US" sz="1200" dirty="0" smtClean="0"/>
              <a:t>）从鲲鹏社区上查找：</a:t>
            </a:r>
            <a:r>
              <a:rPr lang="en-US" altLang="zh-CN" sz="1200" dirty="0" smtClean="0"/>
              <a:t>https://www.huaweicloud.com/kunpeng/</a:t>
            </a:r>
            <a:endParaRPr lang="zh-CN" altLang="en-US" sz="1200" dirty="0"/>
          </a:p>
        </p:txBody>
      </p:sp>
    </p:spTree>
    <p:extLst>
      <p:ext uri="{BB962C8B-B14F-4D97-AF65-F5344CB8AC3E}">
        <p14:creationId xmlns:p14="http://schemas.microsoft.com/office/powerpoint/2010/main" val="29436898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26381894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t>接下来我们看一下同样的代码在</a:t>
            </a:r>
            <a:r>
              <a:rPr lang="en-US" altLang="zh-CN" sz="1200" dirty="0" smtClean="0"/>
              <a:t>x86</a:t>
            </a:r>
            <a:r>
              <a:rPr lang="zh-CN" altLang="en-US" sz="1200" dirty="0" smtClean="0"/>
              <a:t>上和鲲鹏上编译后的差异。</a:t>
            </a:r>
            <a:endParaRPr lang="en-US" altLang="zh-CN" sz="120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sz="1200" dirty="0" smtClean="0"/>
          </a:p>
          <a:p>
            <a:pPr marL="0" indent="0">
              <a:buNone/>
            </a:pPr>
            <a:r>
              <a:rPr lang="zh-CN" altLang="en-US" sz="1200" dirty="0" smtClean="0"/>
              <a:t>一行简单的</a:t>
            </a:r>
            <a:r>
              <a:rPr lang="en-US" altLang="zh-CN" sz="1200" dirty="0" smtClean="0"/>
              <a:t>C/C++</a:t>
            </a:r>
            <a:r>
              <a:rPr lang="zh-CN" altLang="en-US" sz="1200" dirty="0" smtClean="0"/>
              <a:t>代码，</a:t>
            </a:r>
            <a:r>
              <a:rPr lang="en-US" altLang="zh-CN" sz="1200" dirty="0" smtClean="0"/>
              <a:t>c=</a:t>
            </a:r>
            <a:r>
              <a:rPr lang="en-US" altLang="zh-CN" sz="1200" dirty="0" err="1" smtClean="0"/>
              <a:t>a+b</a:t>
            </a:r>
            <a:r>
              <a:rPr lang="zh-CN" altLang="en-US" sz="1200" dirty="0" smtClean="0"/>
              <a:t>，分别在</a:t>
            </a:r>
            <a:r>
              <a:rPr lang="en-US" altLang="zh-CN" sz="1200" dirty="0" smtClean="0"/>
              <a:t>x86</a:t>
            </a:r>
            <a:r>
              <a:rPr lang="zh-CN" altLang="en-US" sz="1200" dirty="0" smtClean="0"/>
              <a:t>处理器和鲲鹏处理器上编译后生成的指令有很大的不同。</a:t>
            </a:r>
            <a:endParaRPr lang="en-US" altLang="zh-CN" sz="1200" dirty="0" smtClean="0"/>
          </a:p>
          <a:p>
            <a:pPr marL="0" indent="0">
              <a:buNone/>
            </a:pPr>
            <a:endParaRPr lang="en-US" altLang="zh-CN" sz="1200" dirty="0" smtClean="0"/>
          </a:p>
          <a:p>
            <a:pPr marL="0" indent="0">
              <a:buNone/>
            </a:pPr>
            <a:r>
              <a:rPr lang="zh-CN" altLang="en-US" sz="1200" dirty="0" smtClean="0"/>
              <a:t>在</a:t>
            </a:r>
            <a:r>
              <a:rPr lang="en-US" altLang="zh-CN" sz="1200" dirty="0" smtClean="0"/>
              <a:t>x86</a:t>
            </a:r>
            <a:r>
              <a:rPr lang="zh-CN" altLang="en-US" sz="1200" dirty="0" smtClean="0"/>
              <a:t>上，使用的汇编指令是三条</a:t>
            </a:r>
            <a:r>
              <a:rPr lang="en-US" altLang="zh-CN" sz="1200" dirty="0" err="1" smtClean="0"/>
              <a:t>mov</a:t>
            </a:r>
            <a:r>
              <a:rPr lang="zh-CN" altLang="en-US" sz="1200" dirty="0" smtClean="0"/>
              <a:t>指令和一条</a:t>
            </a:r>
            <a:r>
              <a:rPr lang="en-US" altLang="zh-CN" sz="1200" dirty="0" smtClean="0"/>
              <a:t>add</a:t>
            </a:r>
            <a:r>
              <a:rPr lang="zh-CN" altLang="en-US" sz="1200" dirty="0" smtClean="0"/>
              <a:t>指令。而鲲鹏上使用的是两条</a:t>
            </a:r>
            <a:r>
              <a:rPr lang="en-US" altLang="zh-CN" sz="1200" dirty="0" err="1" smtClean="0"/>
              <a:t>ldr</a:t>
            </a:r>
            <a:r>
              <a:rPr lang="zh-CN" altLang="en-US" sz="1200" dirty="0" smtClean="0"/>
              <a:t>指令将数据加载到寄存器，一条</a:t>
            </a:r>
            <a:r>
              <a:rPr lang="en-US" altLang="zh-CN" sz="1200" dirty="0" smtClean="0"/>
              <a:t>add</a:t>
            </a:r>
            <a:r>
              <a:rPr lang="zh-CN" altLang="en-US" sz="1200" dirty="0" smtClean="0"/>
              <a:t>指令完成加法运算，最后再使用</a:t>
            </a:r>
            <a:r>
              <a:rPr lang="en-US" altLang="zh-CN" sz="1200" dirty="0" err="1" smtClean="0"/>
              <a:t>str</a:t>
            </a:r>
            <a:r>
              <a:rPr lang="zh-CN" altLang="en-US" sz="1200" dirty="0" smtClean="0"/>
              <a:t>指令将结果存储到内存中。</a:t>
            </a:r>
            <a:endParaRPr lang="en-US" altLang="zh-CN" sz="1200" dirty="0" smtClean="0"/>
          </a:p>
          <a:p>
            <a:pPr marL="0" indent="0">
              <a:buNone/>
            </a:pPr>
            <a:r>
              <a:rPr lang="zh-CN" altLang="en-US" sz="1200" dirty="0" smtClean="0"/>
              <a:t>另外，他们使用的</a:t>
            </a:r>
            <a:r>
              <a:rPr lang="en-US" altLang="zh-CN" sz="1200" dirty="0" smtClean="0"/>
              <a:t>CPU</a:t>
            </a:r>
            <a:r>
              <a:rPr lang="zh-CN" altLang="en-US" sz="1200" dirty="0" smtClean="0"/>
              <a:t>指令也是不一样的，</a:t>
            </a:r>
            <a:r>
              <a:rPr lang="en-US" altLang="zh-CN" sz="1200" dirty="0" smtClean="0"/>
              <a:t>x86</a:t>
            </a:r>
            <a:r>
              <a:rPr lang="zh-CN" altLang="en-US" sz="1200" dirty="0" smtClean="0"/>
              <a:t>的指令是变长的，有</a:t>
            </a:r>
            <a:r>
              <a:rPr lang="en-US" altLang="zh-CN" sz="1200" dirty="0" smtClean="0"/>
              <a:t>24</a:t>
            </a:r>
            <a:r>
              <a:rPr lang="zh-CN" altLang="en-US" sz="1200" dirty="0" smtClean="0"/>
              <a:t>位的，也有</a:t>
            </a:r>
            <a:r>
              <a:rPr lang="en-US" altLang="zh-CN" sz="1200" dirty="0" smtClean="0"/>
              <a:t>16</a:t>
            </a:r>
            <a:r>
              <a:rPr lang="zh-CN" altLang="en-US" sz="1200" dirty="0" smtClean="0"/>
              <a:t>位的，而鲲鹏上的指令是定长，</a:t>
            </a:r>
            <a:r>
              <a:rPr lang="en-US" altLang="zh-CN" sz="1200" dirty="0" smtClean="0"/>
              <a:t>32</a:t>
            </a:r>
            <a:r>
              <a:rPr lang="zh-CN" altLang="en-US" sz="1200" dirty="0" smtClean="0"/>
              <a:t>位的。同时，他们使用的寄存器也是不一样的。</a:t>
            </a:r>
            <a:endParaRPr lang="en-US" altLang="zh-CN" sz="1200" dirty="0" smtClean="0"/>
          </a:p>
          <a:p>
            <a:pPr marL="0" indent="0">
              <a:buNone/>
            </a:pPr>
            <a:endParaRPr lang="en-US" altLang="zh-CN" sz="1200" dirty="0" smtClean="0"/>
          </a:p>
          <a:p>
            <a:pPr marL="0" indent="0">
              <a:buNone/>
            </a:pPr>
            <a:r>
              <a:rPr lang="zh-CN" altLang="en-US" sz="1200" dirty="0" smtClean="0"/>
              <a:t>所以</a:t>
            </a:r>
            <a:r>
              <a:rPr lang="en-US" altLang="zh-CN" sz="1200" dirty="0" smtClean="0"/>
              <a:t>CPU</a:t>
            </a:r>
            <a:r>
              <a:rPr lang="zh-CN" altLang="en-US" sz="1200" dirty="0" smtClean="0"/>
              <a:t>处理器所使用的指令集的差异，决定了</a:t>
            </a:r>
            <a:r>
              <a:rPr lang="en-US" altLang="zh-CN" sz="1200" dirty="0" smtClean="0"/>
              <a:t>x86</a:t>
            </a:r>
            <a:r>
              <a:rPr lang="zh-CN" altLang="en-US" sz="1200" dirty="0" smtClean="0"/>
              <a:t>上编译后的程序无法直接在鲲鹏上运行，这就是我们使用鲲鹏处理器后，需要做软件迁移的原因了。</a:t>
            </a:r>
            <a:endParaRPr lang="zh-CN" altLang="en-US" sz="1200" dirty="0"/>
          </a:p>
        </p:txBody>
      </p:sp>
    </p:spTree>
    <p:extLst>
      <p:ext uri="{BB962C8B-B14F-4D97-AF65-F5344CB8AC3E}">
        <p14:creationId xmlns:p14="http://schemas.microsoft.com/office/powerpoint/2010/main" val="26184060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t>接下来我们看一下同样的代码在</a:t>
            </a:r>
            <a:r>
              <a:rPr lang="en-US" altLang="zh-CN" sz="1200" dirty="0" smtClean="0"/>
              <a:t>x86</a:t>
            </a:r>
            <a:r>
              <a:rPr lang="zh-CN" altLang="en-US" sz="1200" dirty="0" smtClean="0"/>
              <a:t>上和鲲鹏上编译后的差异。</a:t>
            </a:r>
            <a:endParaRPr lang="en-US" altLang="zh-CN" sz="120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en-US" altLang="zh-CN" sz="1200" dirty="0" smtClean="0"/>
          </a:p>
          <a:p>
            <a:pPr marL="0" indent="0">
              <a:buNone/>
            </a:pPr>
            <a:r>
              <a:rPr lang="zh-CN" altLang="en-US" sz="1200" dirty="0" smtClean="0"/>
              <a:t>一行简单的</a:t>
            </a:r>
            <a:r>
              <a:rPr lang="en-US" altLang="zh-CN" sz="1200" dirty="0" smtClean="0"/>
              <a:t>C/C++</a:t>
            </a:r>
            <a:r>
              <a:rPr lang="zh-CN" altLang="en-US" sz="1200" dirty="0" smtClean="0"/>
              <a:t>代码，</a:t>
            </a:r>
            <a:r>
              <a:rPr lang="en-US" altLang="zh-CN" sz="1200" dirty="0" smtClean="0"/>
              <a:t>c=</a:t>
            </a:r>
            <a:r>
              <a:rPr lang="en-US" altLang="zh-CN" sz="1200" dirty="0" err="1" smtClean="0"/>
              <a:t>a+b</a:t>
            </a:r>
            <a:r>
              <a:rPr lang="zh-CN" altLang="en-US" sz="1200" dirty="0" smtClean="0"/>
              <a:t>，分别在</a:t>
            </a:r>
            <a:r>
              <a:rPr lang="en-US" altLang="zh-CN" sz="1200" dirty="0" smtClean="0"/>
              <a:t>x86</a:t>
            </a:r>
            <a:r>
              <a:rPr lang="zh-CN" altLang="en-US" sz="1200" dirty="0" smtClean="0"/>
              <a:t>处理器和鲲鹏处理器上编译后生成的指令有很大的不同。</a:t>
            </a:r>
            <a:endParaRPr lang="en-US" altLang="zh-CN" sz="1200" dirty="0" smtClean="0"/>
          </a:p>
          <a:p>
            <a:pPr marL="0" indent="0">
              <a:buNone/>
            </a:pPr>
            <a:endParaRPr lang="en-US" altLang="zh-CN" sz="1200" dirty="0" smtClean="0"/>
          </a:p>
          <a:p>
            <a:pPr marL="0" indent="0">
              <a:buNone/>
            </a:pPr>
            <a:r>
              <a:rPr lang="zh-CN" altLang="en-US" sz="1200" dirty="0" smtClean="0"/>
              <a:t>在</a:t>
            </a:r>
            <a:r>
              <a:rPr lang="en-US" altLang="zh-CN" sz="1200" dirty="0" smtClean="0"/>
              <a:t>x86</a:t>
            </a:r>
            <a:r>
              <a:rPr lang="zh-CN" altLang="en-US" sz="1200" dirty="0" smtClean="0"/>
              <a:t>上，使用的汇编指令是三条</a:t>
            </a:r>
            <a:r>
              <a:rPr lang="en-US" altLang="zh-CN" sz="1200" dirty="0" err="1" smtClean="0"/>
              <a:t>mov</a:t>
            </a:r>
            <a:r>
              <a:rPr lang="zh-CN" altLang="en-US" sz="1200" dirty="0" smtClean="0"/>
              <a:t>指令和一条</a:t>
            </a:r>
            <a:r>
              <a:rPr lang="en-US" altLang="zh-CN" sz="1200" dirty="0" smtClean="0"/>
              <a:t>add</a:t>
            </a:r>
            <a:r>
              <a:rPr lang="zh-CN" altLang="en-US" sz="1200" dirty="0" smtClean="0"/>
              <a:t>指令。而鲲鹏上使用的是两条</a:t>
            </a:r>
            <a:r>
              <a:rPr lang="en-US" altLang="zh-CN" sz="1200" dirty="0" err="1" smtClean="0"/>
              <a:t>ldr</a:t>
            </a:r>
            <a:r>
              <a:rPr lang="zh-CN" altLang="en-US" sz="1200" dirty="0" smtClean="0"/>
              <a:t>指令将数据加载到寄存器，一条</a:t>
            </a:r>
            <a:r>
              <a:rPr lang="en-US" altLang="zh-CN" sz="1200" dirty="0" smtClean="0"/>
              <a:t>add</a:t>
            </a:r>
            <a:r>
              <a:rPr lang="zh-CN" altLang="en-US" sz="1200" dirty="0" smtClean="0"/>
              <a:t>指令完成加法运算，最后再使用</a:t>
            </a:r>
            <a:r>
              <a:rPr lang="en-US" altLang="zh-CN" sz="1200" dirty="0" err="1" smtClean="0"/>
              <a:t>str</a:t>
            </a:r>
            <a:r>
              <a:rPr lang="zh-CN" altLang="en-US" sz="1200" dirty="0" smtClean="0"/>
              <a:t>指令将结果存储到内存中。</a:t>
            </a:r>
            <a:endParaRPr lang="en-US" altLang="zh-CN" sz="1200" dirty="0" smtClean="0"/>
          </a:p>
          <a:p>
            <a:pPr marL="0" indent="0">
              <a:buNone/>
            </a:pPr>
            <a:r>
              <a:rPr lang="zh-CN" altLang="en-US" sz="1200" dirty="0" smtClean="0"/>
              <a:t>另外，他们使用的</a:t>
            </a:r>
            <a:r>
              <a:rPr lang="en-US" altLang="zh-CN" sz="1200" dirty="0" smtClean="0"/>
              <a:t>CPU</a:t>
            </a:r>
            <a:r>
              <a:rPr lang="zh-CN" altLang="en-US" sz="1200" dirty="0" smtClean="0"/>
              <a:t>指令也是不一样的，</a:t>
            </a:r>
            <a:r>
              <a:rPr lang="en-US" altLang="zh-CN" sz="1200" dirty="0" smtClean="0"/>
              <a:t>x86</a:t>
            </a:r>
            <a:r>
              <a:rPr lang="zh-CN" altLang="en-US" sz="1200" dirty="0" smtClean="0"/>
              <a:t>的指令是变长的，有</a:t>
            </a:r>
            <a:r>
              <a:rPr lang="en-US" altLang="zh-CN" sz="1200" dirty="0" smtClean="0"/>
              <a:t>24</a:t>
            </a:r>
            <a:r>
              <a:rPr lang="zh-CN" altLang="en-US" sz="1200" dirty="0" smtClean="0"/>
              <a:t>位的，也有</a:t>
            </a:r>
            <a:r>
              <a:rPr lang="en-US" altLang="zh-CN" sz="1200" dirty="0" smtClean="0"/>
              <a:t>16</a:t>
            </a:r>
            <a:r>
              <a:rPr lang="zh-CN" altLang="en-US" sz="1200" dirty="0" smtClean="0"/>
              <a:t>位的，而鲲鹏上的指令是定长，</a:t>
            </a:r>
            <a:r>
              <a:rPr lang="en-US" altLang="zh-CN" sz="1200" dirty="0" smtClean="0"/>
              <a:t>32</a:t>
            </a:r>
            <a:r>
              <a:rPr lang="zh-CN" altLang="en-US" sz="1200" dirty="0" smtClean="0"/>
              <a:t>位的。同时，他们使用的寄存器也是不一样的。</a:t>
            </a:r>
            <a:endParaRPr lang="en-US" altLang="zh-CN" sz="1200" dirty="0" smtClean="0"/>
          </a:p>
          <a:p>
            <a:pPr marL="0" indent="0">
              <a:buNone/>
            </a:pPr>
            <a:endParaRPr lang="en-US" altLang="zh-CN" sz="1200" dirty="0" smtClean="0"/>
          </a:p>
          <a:p>
            <a:pPr marL="0" indent="0">
              <a:buNone/>
            </a:pPr>
            <a:r>
              <a:rPr lang="zh-CN" altLang="en-US" sz="1200" dirty="0" smtClean="0"/>
              <a:t>所以</a:t>
            </a:r>
            <a:r>
              <a:rPr lang="en-US" altLang="zh-CN" sz="1200" dirty="0" smtClean="0"/>
              <a:t>CPU</a:t>
            </a:r>
            <a:r>
              <a:rPr lang="zh-CN" altLang="en-US" sz="1200" dirty="0" smtClean="0"/>
              <a:t>处理器所使用的指令集的差异，决定了</a:t>
            </a:r>
            <a:r>
              <a:rPr lang="en-US" altLang="zh-CN" sz="1200" dirty="0" smtClean="0"/>
              <a:t>x86</a:t>
            </a:r>
            <a:r>
              <a:rPr lang="zh-CN" altLang="en-US" sz="1200" dirty="0" smtClean="0"/>
              <a:t>上编译后的程序无法直接在鲲鹏上运行，这就是我们使用鲲鹏处理器后，需要做软件迁移的原因了。</a:t>
            </a:r>
            <a:endParaRPr lang="zh-CN" altLang="en-US" sz="1200" dirty="0"/>
          </a:p>
        </p:txBody>
      </p:sp>
    </p:spTree>
    <p:extLst>
      <p:ext uri="{BB962C8B-B14F-4D97-AF65-F5344CB8AC3E}">
        <p14:creationId xmlns:p14="http://schemas.microsoft.com/office/powerpoint/2010/main" val="3259614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sz="1200" dirty="0" smtClean="0"/>
              <a:t>具体参见：</a:t>
            </a:r>
            <a:r>
              <a:rPr lang="en-US" altLang="zh-CN" sz="1200" dirty="0" smtClean="0"/>
              <a:t>https://bbs.huaweicloud.com/forum/thread-40944-1-1.html</a:t>
            </a:r>
          </a:p>
          <a:p>
            <a:endParaRPr lang="en-US" altLang="zh-CN" sz="1200" dirty="0" smtClean="0"/>
          </a:p>
          <a:p>
            <a:pPr marL="0" indent="0">
              <a:buNone/>
            </a:pPr>
            <a:r>
              <a:rPr lang="en-US" altLang="zh-CN" sz="1200" dirty="0" smtClean="0"/>
              <a:t>[</a:t>
            </a:r>
            <a:r>
              <a:rPr lang="zh-CN" altLang="en-US" sz="1200" dirty="0" smtClean="0"/>
              <a:t>技术讨论</a:t>
            </a:r>
            <a:r>
              <a:rPr lang="en-US" altLang="zh-CN" sz="1200" dirty="0" smtClean="0"/>
              <a:t>] </a:t>
            </a:r>
            <a:r>
              <a:rPr lang="zh-CN" altLang="en-US" sz="1200" dirty="0" smtClean="0"/>
              <a:t>鲲鹏编译工作流总结 </a:t>
            </a:r>
          </a:p>
          <a:p>
            <a:pPr marL="0" indent="0">
              <a:buNone/>
            </a:pPr>
            <a:r>
              <a:rPr lang="en-US" altLang="zh-CN" sz="1200" dirty="0" smtClean="0"/>
              <a:t>1.    </a:t>
            </a:r>
            <a:r>
              <a:rPr lang="zh-CN" altLang="en-US" sz="1200" dirty="0" smtClean="0"/>
              <a:t>优先找已编译好的目标文件</a:t>
            </a:r>
          </a:p>
          <a:p>
            <a:pPr marL="0" indent="0">
              <a:buNone/>
            </a:pPr>
            <a:r>
              <a:rPr lang="zh-CN" altLang="en-US" sz="1200" dirty="0" smtClean="0"/>
              <a:t>    </a:t>
            </a:r>
            <a:r>
              <a:rPr lang="en-US" altLang="zh-CN" sz="1200" dirty="0" smtClean="0"/>
              <a:t>1</a:t>
            </a:r>
            <a:r>
              <a:rPr lang="zh-CN" altLang="en-US" sz="1200" dirty="0" smtClean="0"/>
              <a:t>）从操作系统本地源查找</a:t>
            </a:r>
          </a:p>
          <a:p>
            <a:pPr marL="0" indent="0">
              <a:buNone/>
            </a:pPr>
            <a:r>
              <a:rPr lang="zh-CN" altLang="en-US" sz="1200" dirty="0" smtClean="0"/>
              <a:t>    </a:t>
            </a:r>
            <a:r>
              <a:rPr lang="en-US" altLang="zh-CN" sz="1200" dirty="0" smtClean="0"/>
              <a:t>2</a:t>
            </a:r>
            <a:r>
              <a:rPr lang="zh-CN" altLang="en-US" sz="1200" dirty="0" smtClean="0"/>
              <a:t>）从操作系统远端源查找</a:t>
            </a:r>
          </a:p>
          <a:p>
            <a:pPr marL="0" indent="0">
              <a:buNone/>
            </a:pPr>
            <a:r>
              <a:rPr lang="zh-CN" altLang="en-US" sz="1200" dirty="0" smtClean="0"/>
              <a:t>        以</a:t>
            </a:r>
            <a:r>
              <a:rPr lang="en-US" altLang="zh-CN" sz="1200" dirty="0" err="1" smtClean="0"/>
              <a:t>CentOS</a:t>
            </a:r>
            <a:r>
              <a:rPr lang="zh-CN" altLang="en-US" sz="1200" dirty="0" smtClean="0"/>
              <a:t>为例</a:t>
            </a:r>
          </a:p>
          <a:p>
            <a:pPr marL="0" indent="0">
              <a:buNone/>
            </a:pPr>
            <a:r>
              <a:rPr lang="zh-CN" altLang="en-US" sz="1200" dirty="0" smtClean="0"/>
              <a:t>        </a:t>
            </a:r>
            <a:r>
              <a:rPr lang="en-US" altLang="zh-CN" sz="1200" dirty="0" smtClean="0"/>
              <a:t>1. </a:t>
            </a:r>
            <a:r>
              <a:rPr lang="zh-CN" altLang="en-US" sz="1200" dirty="0" smtClean="0"/>
              <a:t>从</a:t>
            </a:r>
            <a:r>
              <a:rPr lang="en-US" altLang="zh-CN" sz="1200" dirty="0" err="1" smtClean="0"/>
              <a:t>filelist</a:t>
            </a:r>
            <a:r>
              <a:rPr lang="zh-CN" altLang="en-US" sz="1200" dirty="0" smtClean="0"/>
              <a:t>中查找</a:t>
            </a:r>
            <a:r>
              <a:rPr lang="en-US" altLang="zh-CN" sz="1200" dirty="0" err="1" smtClean="0"/>
              <a:t>rmp</a:t>
            </a:r>
            <a:r>
              <a:rPr lang="zh-CN" altLang="en-US" sz="1200" dirty="0" smtClean="0"/>
              <a:t>包，路径：</a:t>
            </a:r>
            <a:r>
              <a:rPr lang="en-US" altLang="zh-CN" sz="1200" dirty="0" smtClean="0"/>
              <a:t>https://mirrors.huaweicloud.com/centos-altarch/filelist.gz </a:t>
            </a:r>
          </a:p>
          <a:p>
            <a:pPr marL="0" indent="0">
              <a:buNone/>
            </a:pPr>
            <a:r>
              <a:rPr lang="en-US" altLang="zh-CN" sz="1200" dirty="0" smtClean="0"/>
              <a:t>        2. </a:t>
            </a:r>
            <a:r>
              <a:rPr lang="zh-CN" altLang="en-US" sz="1200" dirty="0" smtClean="0"/>
              <a:t>从</a:t>
            </a:r>
            <a:r>
              <a:rPr lang="en-US" altLang="zh-CN" sz="1200" dirty="0" err="1" smtClean="0"/>
              <a:t>epel</a:t>
            </a:r>
            <a:r>
              <a:rPr lang="zh-CN" altLang="en-US" sz="1200" dirty="0" smtClean="0"/>
              <a:t>源中查找</a:t>
            </a:r>
            <a:r>
              <a:rPr lang="en-US" altLang="zh-CN" sz="1200" dirty="0" smtClean="0"/>
              <a:t>rpm</a:t>
            </a:r>
            <a:r>
              <a:rPr lang="zh-CN" altLang="en-US" sz="1200" dirty="0" smtClean="0"/>
              <a:t>包，路径：</a:t>
            </a:r>
            <a:r>
              <a:rPr lang="en-US" altLang="zh-CN" sz="1200" dirty="0" smtClean="0"/>
              <a:t>https://mirrors.huaweicloud.com/epel/fullfilelist</a:t>
            </a:r>
          </a:p>
          <a:p>
            <a:pPr marL="0" indent="0">
              <a:buNone/>
            </a:pPr>
            <a:r>
              <a:rPr lang="en-US" altLang="zh-CN" sz="1200" dirty="0" smtClean="0"/>
              <a:t> 3</a:t>
            </a:r>
            <a:r>
              <a:rPr lang="zh-CN" altLang="en-US" sz="1200" dirty="0" smtClean="0"/>
              <a:t>）从华为云镜像上查找，</a:t>
            </a:r>
          </a:p>
          <a:p>
            <a:pPr marL="0" indent="0">
              <a:buNone/>
            </a:pPr>
            <a:r>
              <a:rPr lang="zh-CN" altLang="en-US" sz="1200" dirty="0" smtClean="0"/>
              <a:t>        例如</a:t>
            </a:r>
            <a:r>
              <a:rPr lang="en-US" altLang="zh-CN" sz="1200" dirty="0" smtClean="0"/>
              <a:t>RPM</a:t>
            </a:r>
            <a:r>
              <a:rPr lang="zh-CN" altLang="en-US" sz="1200" dirty="0" smtClean="0"/>
              <a:t>包查找：</a:t>
            </a:r>
            <a:r>
              <a:rPr lang="en-US" altLang="zh-CN" sz="1200" dirty="0" smtClean="0"/>
              <a:t>https://mirrors.huaweicloud.com/kunpeng/  (</a:t>
            </a:r>
            <a:r>
              <a:rPr lang="zh-CN" altLang="en-US" sz="1200" dirty="0" smtClean="0"/>
              <a:t>打开</a:t>
            </a:r>
            <a:r>
              <a:rPr lang="en-US" altLang="zh-CN" sz="1200" dirty="0" smtClean="0"/>
              <a:t>https://mirrors.huaweicloud.com/kunpeng/yum/el/7/aarch64/repodata/repomd.xml</a:t>
            </a:r>
            <a:r>
              <a:rPr lang="zh-CN" altLang="en-US" sz="1200" dirty="0" smtClean="0"/>
              <a:t>，找到 *</a:t>
            </a:r>
            <a:r>
              <a:rPr lang="en-US" altLang="zh-CN" sz="1200" dirty="0" smtClean="0"/>
              <a:t>-primary.xml.gz </a:t>
            </a:r>
            <a:r>
              <a:rPr lang="zh-CN" altLang="en-US" sz="1200" dirty="0" smtClean="0"/>
              <a:t>文件路径，在此文件中搜索</a:t>
            </a:r>
            <a:r>
              <a:rPr lang="en-US" altLang="zh-CN" sz="1200" dirty="0" smtClean="0"/>
              <a:t>rpm</a:t>
            </a:r>
            <a:r>
              <a:rPr lang="zh-CN" altLang="en-US" sz="1200" dirty="0" smtClean="0"/>
              <a:t>包</a:t>
            </a:r>
            <a:r>
              <a:rPr lang="en-US" altLang="zh-CN" sz="1200" dirty="0" smtClean="0"/>
              <a:t>)</a:t>
            </a:r>
          </a:p>
          <a:p>
            <a:pPr marL="0" indent="0">
              <a:buNone/>
            </a:pPr>
            <a:r>
              <a:rPr lang="en-US" altLang="zh-CN" sz="1200" dirty="0" smtClean="0"/>
              <a:t>        Maven</a:t>
            </a:r>
            <a:r>
              <a:rPr lang="zh-CN" altLang="en-US" sz="1200" dirty="0" smtClean="0"/>
              <a:t>包查找：</a:t>
            </a:r>
            <a:r>
              <a:rPr lang="en-US" altLang="zh-CN" sz="1200" dirty="0" smtClean="0"/>
              <a:t>https://mirrors.huaweicloud.com/repository/maven/kunpeng/ </a:t>
            </a:r>
          </a:p>
          <a:p>
            <a:pPr marL="0" indent="0">
              <a:buNone/>
            </a:pPr>
            <a:endParaRPr lang="en-US" altLang="zh-CN" sz="1200" dirty="0" smtClean="0"/>
          </a:p>
          <a:p>
            <a:pPr marL="0" indent="0">
              <a:buNone/>
            </a:pPr>
            <a:r>
              <a:rPr lang="en-US" altLang="zh-CN" sz="1200" dirty="0" smtClean="0"/>
              <a:t>2.    </a:t>
            </a:r>
            <a:r>
              <a:rPr lang="zh-CN" altLang="en-US" sz="1200" dirty="0" smtClean="0"/>
              <a:t>其次找编译指导</a:t>
            </a:r>
          </a:p>
          <a:p>
            <a:pPr marL="0" indent="0">
              <a:buNone/>
            </a:pPr>
            <a:r>
              <a:rPr lang="zh-CN" altLang="en-US" sz="1200" dirty="0" smtClean="0"/>
              <a:t>     </a:t>
            </a:r>
            <a:r>
              <a:rPr lang="en-US" altLang="zh-CN" sz="1200" dirty="0" smtClean="0"/>
              <a:t>1</a:t>
            </a:r>
            <a:r>
              <a:rPr lang="zh-CN" altLang="en-US" sz="1200" dirty="0" smtClean="0"/>
              <a:t>）从鲲鹏小智上查找：</a:t>
            </a:r>
            <a:r>
              <a:rPr lang="en-US" altLang="zh-CN" sz="1200" dirty="0" smtClean="0"/>
              <a:t>http://ic-openlabs.huawei.com/chat/#/</a:t>
            </a:r>
          </a:p>
          <a:p>
            <a:pPr marL="0" indent="0">
              <a:buNone/>
            </a:pPr>
            <a:r>
              <a:rPr lang="en-US" altLang="zh-CN" sz="1200" dirty="0" smtClean="0"/>
              <a:t>     2</a:t>
            </a:r>
            <a:r>
              <a:rPr lang="zh-CN" altLang="en-US" sz="1200" dirty="0" smtClean="0"/>
              <a:t>）从鲲鹏社区上查找：</a:t>
            </a:r>
            <a:r>
              <a:rPr lang="en-US" altLang="zh-CN" sz="1200" dirty="0" smtClean="0"/>
              <a:t>https://www.huaweicloud.com/kunpeng/</a:t>
            </a:r>
          </a:p>
          <a:p>
            <a:pPr marL="0" indent="0">
              <a:buNone/>
            </a:pPr>
            <a:endParaRPr lang="en-US" altLang="zh-CN" sz="1200" dirty="0" smtClean="0"/>
          </a:p>
          <a:p>
            <a:pPr marL="0" indent="0">
              <a:buNone/>
            </a:pPr>
            <a:r>
              <a:rPr lang="en-US" altLang="zh-CN" sz="1200" dirty="0" smtClean="0"/>
              <a:t>3.    </a:t>
            </a:r>
            <a:r>
              <a:rPr lang="zh-CN" altLang="en-US" sz="1200" dirty="0" smtClean="0"/>
              <a:t>过程中问题和经验总结</a:t>
            </a:r>
          </a:p>
          <a:p>
            <a:pPr marL="0" indent="0">
              <a:buNone/>
            </a:pPr>
            <a:r>
              <a:rPr lang="zh-CN" altLang="en-US" sz="1200" dirty="0" smtClean="0"/>
              <a:t>    </a:t>
            </a:r>
            <a:r>
              <a:rPr lang="en-US" altLang="zh-CN" sz="1200" dirty="0" smtClean="0"/>
              <a:t>1</a:t>
            </a:r>
            <a:r>
              <a:rPr lang="zh-CN" altLang="en-US" sz="1200" dirty="0" smtClean="0"/>
              <a:t>）从鲲鹏小智上查找：</a:t>
            </a:r>
            <a:r>
              <a:rPr lang="en-US" altLang="zh-CN" sz="1200" dirty="0" smtClean="0"/>
              <a:t>http://ic-openlabs.huawei.com/chat/#/</a:t>
            </a:r>
          </a:p>
          <a:p>
            <a:pPr marL="0" indent="0">
              <a:buNone/>
            </a:pPr>
            <a:r>
              <a:rPr lang="en-US" altLang="zh-CN" sz="1200" dirty="0" smtClean="0"/>
              <a:t>    2</a:t>
            </a:r>
            <a:r>
              <a:rPr lang="zh-CN" altLang="en-US" sz="1200" dirty="0" smtClean="0"/>
              <a:t>）从鲲鹏社区上查找：</a:t>
            </a:r>
            <a:r>
              <a:rPr lang="en-US" altLang="zh-CN" sz="1200" dirty="0" smtClean="0"/>
              <a:t>https://www.huaweicloud.com/kunpeng/</a:t>
            </a:r>
            <a:endParaRPr lang="zh-CN" altLang="en-US" sz="1200" dirty="0" smtClean="0"/>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2307921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13408734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23919832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solidFill>
                  <a:srgbClr val="1D1D1A"/>
                </a:solidFill>
                <a:latin typeface="微软雅黑" panose="020B0503020204020204" pitchFamily="34" charset="-122"/>
                <a:ea typeface="微软雅黑" panose="020B0503020204020204" pitchFamily="34" charset="-122"/>
              </a:rPr>
              <a:t>工具会自动从鲲鹏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仓下载依赖文件，对于鲲鹏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仓上没有的依赖文件（</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查看</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en-US" altLang="zh-CN" sz="1200" dirty="0" smtClean="0">
                <a:solidFill>
                  <a:srgbClr val="1D1D1A"/>
                </a:solidFill>
                <a:latin typeface="微软雅黑" panose="020B0503020204020204" pitchFamily="34" charset="-122"/>
                <a:ea typeface="微软雅黑" panose="020B0503020204020204" pitchFamily="34" charset="-122"/>
              </a:rPr>
              <a:t>/rpms/xx.txt </a:t>
            </a:r>
            <a:r>
              <a:rPr lang="zh-CN" altLang="en-US" sz="1200" dirty="0" smtClean="0">
                <a:solidFill>
                  <a:srgbClr val="1D1D1A"/>
                </a:solidFill>
                <a:latin typeface="微软雅黑" panose="020B0503020204020204" pitchFamily="34" charset="-122"/>
                <a:ea typeface="微软雅黑" panose="020B0503020204020204" pitchFamily="34" charset="-122"/>
              </a:rPr>
              <a:t>），需要手动编译完放到</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/data</a:t>
            </a:r>
            <a:r>
              <a:rPr lang="zh-CN" altLang="en-US" sz="1200" dirty="0" smtClean="0">
                <a:solidFill>
                  <a:srgbClr val="1D1D1A"/>
                </a:solidFill>
                <a:latin typeface="微软雅黑" panose="020B0503020204020204" pitchFamily="34" charset="-122"/>
                <a:ea typeface="微软雅黑" panose="020B0503020204020204" pitchFamily="34" charset="-122"/>
              </a:rPr>
              <a:t>下，再执行“构建软件包</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动作，直到构建成功</a:t>
            </a:r>
            <a:r>
              <a:rPr lang="en-US" altLang="zh-CN" sz="1200" dirty="0" smtClean="0">
                <a:solidFill>
                  <a:srgbClr val="1D1D1A"/>
                </a:solidFill>
                <a:latin typeface="微软雅黑" panose="020B0503020204020204" pitchFamily="34" charset="-122"/>
                <a:ea typeface="微软雅黑" panose="020B0503020204020204" pitchFamily="34" charset="-122"/>
              </a:rPr>
              <a:t> </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3369365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solidFill>
                  <a:srgbClr val="1D1D1A"/>
                </a:solidFill>
                <a:latin typeface="微软雅黑" panose="020B0503020204020204" pitchFamily="34" charset="-122"/>
                <a:ea typeface="微软雅黑" panose="020B0503020204020204" pitchFamily="34" charset="-122"/>
              </a:rPr>
              <a:t>工具会自动从鲲鹏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仓下载依赖文件，对于鲲鹏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仓上没有的依赖文件（</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查看</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en-US" altLang="zh-CN" sz="1200" dirty="0" smtClean="0">
                <a:solidFill>
                  <a:srgbClr val="1D1D1A"/>
                </a:solidFill>
                <a:latin typeface="微软雅黑" panose="020B0503020204020204" pitchFamily="34" charset="-122"/>
                <a:ea typeface="微软雅黑" panose="020B0503020204020204" pitchFamily="34" charset="-122"/>
              </a:rPr>
              <a:t>/rpms/xx.txt </a:t>
            </a:r>
            <a:r>
              <a:rPr lang="zh-CN" altLang="en-US" sz="1200" dirty="0" smtClean="0">
                <a:solidFill>
                  <a:srgbClr val="1D1D1A"/>
                </a:solidFill>
                <a:latin typeface="微软雅黑" panose="020B0503020204020204" pitchFamily="34" charset="-122"/>
                <a:ea typeface="微软雅黑" panose="020B0503020204020204" pitchFamily="34" charset="-122"/>
              </a:rPr>
              <a:t>），需要手动编译完放到</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/data</a:t>
            </a:r>
            <a:r>
              <a:rPr lang="zh-CN" altLang="en-US" sz="1200" dirty="0" smtClean="0">
                <a:solidFill>
                  <a:srgbClr val="1D1D1A"/>
                </a:solidFill>
                <a:latin typeface="微软雅黑" panose="020B0503020204020204" pitchFamily="34" charset="-122"/>
                <a:ea typeface="微软雅黑" panose="020B0503020204020204" pitchFamily="34" charset="-122"/>
              </a:rPr>
              <a:t>下，再执行“构建软件包</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动作，直到构建成功</a:t>
            </a:r>
            <a:r>
              <a:rPr lang="en-US" altLang="zh-CN" sz="1200" dirty="0" smtClean="0">
                <a:solidFill>
                  <a:srgbClr val="1D1D1A"/>
                </a:solidFill>
                <a:latin typeface="微软雅黑" panose="020B0503020204020204" pitchFamily="34" charset="-122"/>
                <a:ea typeface="微软雅黑" panose="020B0503020204020204" pitchFamily="34" charset="-122"/>
              </a:rPr>
              <a:t> </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166436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这是我们经过一系列项目后总结出来的迁移的五个步骤。</a:t>
            </a:r>
            <a:endParaRPr lang="en-US" altLang="zh-CN" dirty="0" smtClean="0"/>
          </a:p>
          <a:p>
            <a:r>
              <a:rPr lang="zh-CN" altLang="en-US" dirty="0" smtClean="0"/>
              <a:t>首先是准备阶段，需要准备开发环境用于迁移，然后收集当前系统的软件栈信息。</a:t>
            </a:r>
            <a:endParaRPr lang="en-US" altLang="zh-CN" dirty="0" smtClean="0"/>
          </a:p>
          <a:p>
            <a:r>
              <a:rPr lang="zh-CN" altLang="en-US" dirty="0" smtClean="0"/>
              <a:t>接下来就是分析阶段，需要打开软件栈，从上到下分析一遍，分析哪些组件需要迁移，迁移难度，评估技术方案。</a:t>
            </a:r>
            <a:endParaRPr lang="en-US" altLang="zh-CN" dirty="0" smtClean="0"/>
          </a:p>
          <a:p>
            <a:r>
              <a:rPr lang="zh-CN" altLang="en-US" dirty="0" smtClean="0"/>
              <a:t>分析完成后，就要开始着手干活了，代码编译，功能验证</a:t>
            </a:r>
            <a:endParaRPr lang="en-US" altLang="zh-CN" dirty="0" smtClean="0"/>
          </a:p>
          <a:p>
            <a:r>
              <a:rPr lang="zh-CN" altLang="en-US" dirty="0" smtClean="0"/>
              <a:t>基本功能验证</a:t>
            </a:r>
            <a:r>
              <a:rPr lang="en-US" altLang="zh-CN" dirty="0" smtClean="0"/>
              <a:t>OK</a:t>
            </a:r>
            <a:r>
              <a:rPr lang="zh-CN" altLang="en-US" dirty="0" smtClean="0"/>
              <a:t>后，接下来就要考虑性能了，参考原来的系统，制定性能目标，进行测试和调优</a:t>
            </a:r>
            <a:endParaRPr lang="en-US" altLang="zh-CN" dirty="0" smtClean="0"/>
          </a:p>
          <a:p>
            <a:r>
              <a:rPr lang="zh-CN" altLang="en-US" dirty="0" smtClean="0"/>
              <a:t>最后就是各种压力测试，长稳测试，保证迁移后的质量，然后商用或者通过我们的鲲鹏展翅认证</a:t>
            </a:r>
            <a:endParaRPr lang="en-US" altLang="zh-CN" dirty="0" smtClean="0"/>
          </a:p>
          <a:p>
            <a:pPr marL="0" indent="0">
              <a:buNone/>
            </a:pPr>
            <a:r>
              <a:rPr lang="zh-CN" altLang="en-US" dirty="0" smtClean="0"/>
              <a:t>接下来我们就打开每个步骤详细讲解一下。</a:t>
            </a:r>
            <a:endParaRPr lang="en-US" altLang="zh-CN" dirty="0" smtClean="0"/>
          </a:p>
          <a:p>
            <a:endParaRPr lang="en-US" altLang="zh-CN" dirty="0" smtClean="0"/>
          </a:p>
          <a:p>
            <a:r>
              <a:rPr lang="zh-CN" altLang="en-US" dirty="0" smtClean="0"/>
              <a:t>接下来我会展开每个步骤进行讲解整个过程。</a:t>
            </a:r>
            <a:endParaRPr lang="en-US" altLang="zh-CN" dirty="0" smtClean="0"/>
          </a:p>
        </p:txBody>
      </p:sp>
    </p:spTree>
    <p:extLst>
      <p:ext uri="{BB962C8B-B14F-4D97-AF65-F5344CB8AC3E}">
        <p14:creationId xmlns:p14="http://schemas.microsoft.com/office/powerpoint/2010/main" val="3758284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solidFill>
                  <a:srgbClr val="1D1D1A"/>
                </a:solidFill>
                <a:latin typeface="微软雅黑" panose="020B0503020204020204" pitchFamily="34" charset="-122"/>
                <a:ea typeface="微软雅黑" panose="020B0503020204020204" pitchFamily="34" charset="-122"/>
              </a:rPr>
              <a:t>工具会自动从鲲鹏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仓下载依赖文件，对于鲲鹏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仓上没有的依赖文件（</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查看</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en-US" altLang="zh-CN" sz="1200" dirty="0" smtClean="0">
                <a:solidFill>
                  <a:srgbClr val="1D1D1A"/>
                </a:solidFill>
                <a:latin typeface="微软雅黑" panose="020B0503020204020204" pitchFamily="34" charset="-122"/>
                <a:ea typeface="微软雅黑" panose="020B0503020204020204" pitchFamily="34" charset="-122"/>
              </a:rPr>
              <a:t>/rpms/xx.txt </a:t>
            </a:r>
            <a:r>
              <a:rPr lang="zh-CN" altLang="en-US" sz="1200" dirty="0" smtClean="0">
                <a:solidFill>
                  <a:srgbClr val="1D1D1A"/>
                </a:solidFill>
                <a:latin typeface="微软雅黑" panose="020B0503020204020204" pitchFamily="34" charset="-122"/>
                <a:ea typeface="微软雅黑" panose="020B0503020204020204" pitchFamily="34" charset="-122"/>
              </a:rPr>
              <a:t>），需要手动编译完放到</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/data</a:t>
            </a:r>
            <a:r>
              <a:rPr lang="zh-CN" altLang="en-US" sz="1200" dirty="0" smtClean="0">
                <a:solidFill>
                  <a:srgbClr val="1D1D1A"/>
                </a:solidFill>
                <a:latin typeface="微软雅黑" panose="020B0503020204020204" pitchFamily="34" charset="-122"/>
                <a:ea typeface="微软雅黑" panose="020B0503020204020204" pitchFamily="34" charset="-122"/>
              </a:rPr>
              <a:t>下，再执行“构建软件包</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动作，直到构建成功</a:t>
            </a:r>
            <a:r>
              <a:rPr lang="en-US" altLang="zh-CN" sz="1200" dirty="0" smtClean="0">
                <a:solidFill>
                  <a:srgbClr val="1D1D1A"/>
                </a:solidFill>
                <a:latin typeface="微软雅黑" panose="020B0503020204020204" pitchFamily="34" charset="-122"/>
                <a:ea typeface="微软雅黑" panose="020B0503020204020204" pitchFamily="34" charset="-122"/>
              </a:rPr>
              <a:t> </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29270752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solidFill>
                  <a:srgbClr val="1D1D1A"/>
                </a:solidFill>
                <a:latin typeface="微软雅黑" panose="020B0503020204020204" pitchFamily="34" charset="-122"/>
                <a:ea typeface="微软雅黑" panose="020B0503020204020204" pitchFamily="34" charset="-122"/>
              </a:rPr>
              <a:t>工具会自动从鲲鹏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仓下载依赖文件，对于鲲鹏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仓上没有的依赖文件（</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查看</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en-US" altLang="zh-CN" sz="1200" dirty="0" smtClean="0">
                <a:solidFill>
                  <a:srgbClr val="1D1D1A"/>
                </a:solidFill>
                <a:latin typeface="微软雅黑" panose="020B0503020204020204" pitchFamily="34" charset="-122"/>
                <a:ea typeface="微软雅黑" panose="020B0503020204020204" pitchFamily="34" charset="-122"/>
              </a:rPr>
              <a:t>/rpms/xx.txt </a:t>
            </a:r>
            <a:r>
              <a:rPr lang="zh-CN" altLang="en-US" sz="1200" dirty="0" smtClean="0">
                <a:solidFill>
                  <a:srgbClr val="1D1D1A"/>
                </a:solidFill>
                <a:latin typeface="微软雅黑" panose="020B0503020204020204" pitchFamily="34" charset="-122"/>
                <a:ea typeface="微软雅黑" panose="020B0503020204020204" pitchFamily="34" charset="-122"/>
              </a:rPr>
              <a:t>），需要手动编译完放到</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/data</a:t>
            </a:r>
            <a:r>
              <a:rPr lang="zh-CN" altLang="en-US" sz="1200" dirty="0" smtClean="0">
                <a:solidFill>
                  <a:srgbClr val="1D1D1A"/>
                </a:solidFill>
                <a:latin typeface="微软雅黑" panose="020B0503020204020204" pitchFamily="34" charset="-122"/>
                <a:ea typeface="微软雅黑" panose="020B0503020204020204" pitchFamily="34" charset="-122"/>
              </a:rPr>
              <a:t>下，再执行“构建软件包</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动作，直到构建成功</a:t>
            </a:r>
            <a:r>
              <a:rPr lang="en-US" altLang="zh-CN" sz="1200" dirty="0" smtClean="0">
                <a:solidFill>
                  <a:srgbClr val="1D1D1A"/>
                </a:solidFill>
                <a:latin typeface="微软雅黑" panose="020B0503020204020204" pitchFamily="34" charset="-122"/>
                <a:ea typeface="微软雅黑" panose="020B0503020204020204" pitchFamily="34" charset="-122"/>
              </a:rPr>
              <a:t> </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5098179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t>前面手动操作引入</a:t>
            </a:r>
            <a:r>
              <a:rPr lang="en-US" altLang="zh-CN" sz="1200" dirty="0" smtClean="0"/>
              <a:t>porting</a:t>
            </a:r>
            <a:r>
              <a:rPr lang="en-US" altLang="zh-CN" sz="1200" baseline="0" dirty="0" smtClean="0"/>
              <a:t> advisor</a:t>
            </a:r>
            <a:r>
              <a:rPr lang="zh-CN" altLang="en-US" sz="1200" baseline="0" dirty="0" smtClean="0"/>
              <a:t>工具，快速构建</a:t>
            </a:r>
            <a:endParaRPr lang="zh-CN" altLang="en-US" sz="1200" dirty="0"/>
          </a:p>
        </p:txBody>
      </p:sp>
    </p:spTree>
    <p:extLst>
      <p:ext uri="{BB962C8B-B14F-4D97-AF65-F5344CB8AC3E}">
        <p14:creationId xmlns:p14="http://schemas.microsoft.com/office/powerpoint/2010/main" val="9135107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22552173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18735824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37455214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zh-CN" altLang="en-US" sz="1200" dirty="0" smtClean="0">
                <a:solidFill>
                  <a:srgbClr val="1D1D1A"/>
                </a:solidFill>
                <a:latin typeface="微软雅黑" panose="020B0503020204020204" pitchFamily="34" charset="-122"/>
                <a:ea typeface="微软雅黑" panose="020B0503020204020204" pitchFamily="34" charset="-122"/>
              </a:rPr>
              <a:t>工具会自动从鲲鹏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仓下载依赖文件，对于鲲鹏</a:t>
            </a:r>
            <a:r>
              <a:rPr lang="en-US" altLang="zh-CN" sz="1200" dirty="0" smtClean="0">
                <a:solidFill>
                  <a:srgbClr val="1D1D1A"/>
                </a:solidFill>
                <a:latin typeface="微软雅黑" panose="020B0503020204020204" pitchFamily="34" charset="-122"/>
                <a:ea typeface="微软雅黑" panose="020B0503020204020204" pitchFamily="34" charset="-122"/>
              </a:rPr>
              <a:t>Maven</a:t>
            </a:r>
            <a:r>
              <a:rPr lang="zh-CN" altLang="en-US" sz="1200" dirty="0" smtClean="0">
                <a:solidFill>
                  <a:srgbClr val="1D1D1A"/>
                </a:solidFill>
                <a:latin typeface="微软雅黑" panose="020B0503020204020204" pitchFamily="34" charset="-122"/>
                <a:ea typeface="微软雅黑" panose="020B0503020204020204" pitchFamily="34" charset="-122"/>
              </a:rPr>
              <a:t>仓上没有的依赖文件（</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查看</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en-US" altLang="zh-CN" sz="1200" dirty="0" smtClean="0">
                <a:solidFill>
                  <a:srgbClr val="1D1D1A"/>
                </a:solidFill>
                <a:latin typeface="微软雅黑" panose="020B0503020204020204" pitchFamily="34" charset="-122"/>
                <a:ea typeface="微软雅黑" panose="020B0503020204020204" pitchFamily="34" charset="-122"/>
              </a:rPr>
              <a:t>/rpms/xx.txt </a:t>
            </a:r>
            <a:r>
              <a:rPr lang="zh-CN" altLang="en-US" sz="1200" dirty="0" smtClean="0">
                <a:solidFill>
                  <a:srgbClr val="1D1D1A"/>
                </a:solidFill>
                <a:latin typeface="微软雅黑" panose="020B0503020204020204" pitchFamily="34" charset="-122"/>
                <a:ea typeface="微软雅黑" panose="020B0503020204020204" pitchFamily="34" charset="-122"/>
              </a:rPr>
              <a:t>），需要手动编译完放到</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/data</a:t>
            </a:r>
            <a:r>
              <a:rPr lang="zh-CN" altLang="en-US" sz="1200" dirty="0" smtClean="0">
                <a:solidFill>
                  <a:srgbClr val="1D1D1A"/>
                </a:solidFill>
                <a:latin typeface="微软雅黑" panose="020B0503020204020204" pitchFamily="34" charset="-122"/>
                <a:ea typeface="微软雅黑" panose="020B0503020204020204" pitchFamily="34" charset="-122"/>
              </a:rPr>
              <a:t>下，再执行“构建软件包</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动作，直到构建成功</a:t>
            </a:r>
            <a:r>
              <a:rPr lang="en-US" altLang="zh-CN" sz="1200" dirty="0" smtClean="0">
                <a:solidFill>
                  <a:srgbClr val="1D1D1A"/>
                </a:solidFill>
                <a:latin typeface="微软雅黑" panose="020B0503020204020204" pitchFamily="34" charset="-122"/>
                <a:ea typeface="微软雅黑" panose="020B0503020204020204" pitchFamily="34" charset="-122"/>
              </a:rPr>
              <a:t> </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34884775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en-US" altLang="zh-CN" sz="1200" b="1" kern="1200" dirty="0" smtClean="0">
                <a:solidFill>
                  <a:schemeClr val="tx1">
                    <a:lumMod val="75000"/>
                    <a:lumOff val="25000"/>
                  </a:schemeClr>
                </a:solidFill>
                <a:latin typeface="+mn-ea"/>
                <a:ea typeface="微软雅黑" panose="020B0503020204020204" pitchFamily="34" charset="-122"/>
                <a:cs typeface="+mn-cs"/>
              </a:rPr>
              <a:t>1. </a:t>
            </a:r>
            <a:r>
              <a:rPr lang="zh-CN" altLang="en-US" sz="1200" b="1" kern="1200" dirty="0" smtClean="0">
                <a:solidFill>
                  <a:schemeClr val="tx1">
                    <a:lumMod val="75000"/>
                    <a:lumOff val="25000"/>
                  </a:schemeClr>
                </a:solidFill>
                <a:latin typeface="+mn-ea"/>
                <a:ea typeface="微软雅黑" panose="020B0503020204020204" pitchFamily="34" charset="-122"/>
                <a:cs typeface="+mn-cs"/>
              </a:rPr>
              <a:t>下载</a:t>
            </a:r>
            <a:r>
              <a:rPr lang="en-US" altLang="zh-CN" sz="1200" b="1" kern="1200" dirty="0" smtClean="0">
                <a:solidFill>
                  <a:schemeClr val="tx1">
                    <a:lumMod val="75000"/>
                    <a:lumOff val="25000"/>
                  </a:schemeClr>
                </a:solidFill>
                <a:latin typeface="+mn-ea"/>
                <a:ea typeface="微软雅黑" panose="020B0503020204020204" pitchFamily="34" charset="-122"/>
                <a:cs typeface="+mn-cs"/>
              </a:rPr>
              <a:t>X86</a:t>
            </a:r>
            <a:r>
              <a:rPr lang="zh-CN" altLang="en-US" sz="1200" b="1" kern="1200" dirty="0" smtClean="0">
                <a:solidFill>
                  <a:schemeClr val="tx1">
                    <a:lumMod val="75000"/>
                    <a:lumOff val="25000"/>
                  </a:schemeClr>
                </a:solidFill>
                <a:latin typeface="+mn-ea"/>
                <a:ea typeface="微软雅黑" panose="020B0503020204020204" pitchFamily="34" charset="-122"/>
                <a:cs typeface="+mn-cs"/>
              </a:rPr>
              <a:t>软件包 </a:t>
            </a: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#cd /opt/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portadv</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portadmin</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wget</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"http://s3.amazonaws.com/dev.hortonworks.com/HDP/centos7/3.x/BUILDS/3.1.0.0-78/</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knox</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/knox_3_1_0_0_78-1.0.0.3.1.0.0-78.noarch.rpm“</a:t>
            </a: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en-US" altLang="zh-CN" sz="1200" b="1" kern="1200" dirty="0" smtClean="0">
                <a:solidFill>
                  <a:schemeClr val="tx1">
                    <a:lumMod val="75000"/>
                    <a:lumOff val="25000"/>
                  </a:schemeClr>
                </a:solidFill>
                <a:latin typeface="+mn-ea"/>
                <a:ea typeface="微软雅黑" panose="020B0503020204020204" pitchFamily="34" charset="-122"/>
                <a:cs typeface="+mn-cs"/>
              </a:rPr>
              <a:t>2. </a:t>
            </a:r>
            <a:r>
              <a:rPr lang="zh-CN" altLang="en-US" sz="1200" b="1" kern="1200" dirty="0" smtClean="0">
                <a:solidFill>
                  <a:schemeClr val="tx1">
                    <a:lumMod val="75000"/>
                    <a:lumOff val="25000"/>
                  </a:schemeClr>
                </a:solidFill>
                <a:latin typeface="+mn-ea"/>
                <a:ea typeface="微软雅黑" panose="020B0503020204020204" pitchFamily="34" charset="-122"/>
                <a:cs typeface="+mn-cs"/>
              </a:rPr>
              <a:t>重构 </a:t>
            </a: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porting-advisor</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软件分析构建中心输入</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knox_3_1_0_0_78-1.0.0.3.1.0.0-78.noarch.rpm</a:t>
            </a:r>
          </a:p>
          <a:p>
            <a:pPr marL="0" indent="0">
              <a:buNone/>
            </a:pPr>
            <a:r>
              <a:rPr lang="zh-CN" altLang="en-US" sz="1200" dirty="0" smtClean="0">
                <a:solidFill>
                  <a:srgbClr val="1D1D1A"/>
                </a:solidFill>
                <a:latin typeface="微软雅黑" panose="020B0503020204020204" pitchFamily="34" charset="-122"/>
                <a:ea typeface="微软雅黑" panose="020B0503020204020204" pitchFamily="34" charset="-122"/>
              </a:rPr>
              <a:t>    点击“构建软件包</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zh-CN" altLang="en-US" sz="1200" dirty="0" smtClean="0">
                <a:solidFill>
                  <a:srgbClr val="1D1D1A"/>
                </a:solidFill>
                <a:latin typeface="微软雅黑" panose="020B0503020204020204" pitchFamily="34" charset="-122"/>
                <a:ea typeface="微软雅黑" panose="020B0503020204020204" pitchFamily="34" charset="-122"/>
              </a:rPr>
              <a:t>，根据反馈的提示处理，直到构建成功</a:t>
            </a:r>
            <a:endParaRPr lang="en-US" altLang="zh-CN" sz="1200" dirty="0" smtClean="0">
              <a:solidFill>
                <a:srgbClr val="1D1D1A"/>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r>
              <a:rPr lang="en-US" altLang="zh-CN" sz="1200" b="1" kern="1200" dirty="0" smtClean="0">
                <a:solidFill>
                  <a:schemeClr val="tx1">
                    <a:lumMod val="75000"/>
                    <a:lumOff val="25000"/>
                  </a:schemeClr>
                </a:solidFill>
                <a:latin typeface="+mn-ea"/>
                <a:ea typeface="微软雅黑" panose="020B0503020204020204" pitchFamily="34" charset="-122"/>
                <a:cs typeface="+mn-cs"/>
              </a:rPr>
              <a:t>3. </a:t>
            </a:r>
            <a:r>
              <a:rPr lang="zh-CN" altLang="en-US" sz="1200" b="1" kern="1200" dirty="0" smtClean="0">
                <a:solidFill>
                  <a:schemeClr val="tx1">
                    <a:lumMod val="75000"/>
                    <a:lumOff val="25000"/>
                  </a:schemeClr>
                </a:solidFill>
                <a:latin typeface="+mn-ea"/>
                <a:ea typeface="微软雅黑" panose="020B0503020204020204" pitchFamily="34" charset="-122"/>
                <a:cs typeface="+mn-cs"/>
              </a:rPr>
              <a:t>日志 </a:t>
            </a:r>
          </a:p>
          <a:p>
            <a:pPr marL="0" indent="0">
              <a:buNone/>
            </a:pP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    工具具体的处理流程可以从</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/opt/</a:t>
            </a:r>
            <a:r>
              <a:rPr lang="en-US" altLang="zh-CN" sz="1200" b="0" i="0" kern="1200" dirty="0" err="1" smtClean="0">
                <a:solidFill>
                  <a:schemeClr val="tx1"/>
                </a:solidFill>
                <a:effectLst/>
                <a:latin typeface="微软雅黑" panose="020B0503020204020204" pitchFamily="34" charset="-122"/>
                <a:ea typeface="微软雅黑" panose="020B0503020204020204" pitchFamily="34" charset="-122"/>
                <a:cs typeface="+mn-cs"/>
              </a:rPr>
              <a:t>portadv</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/logs/porting.log</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查看</a:t>
            </a:r>
            <a:endParaRPr lang="en-US" altLang="zh-CN" sz="1200" dirty="0" smtClean="0">
              <a:solidFill>
                <a:srgbClr val="1D1D1A"/>
              </a:solidFill>
              <a:latin typeface="微软雅黑" panose="020B0503020204020204" pitchFamily="34" charset="-122"/>
              <a:ea typeface="微软雅黑" panose="020B0503020204020204" pitchFamily="34" charset="-122"/>
            </a:endParaRPr>
          </a:p>
          <a:p>
            <a:pPr marL="0" indent="0">
              <a:buNone/>
            </a:pPr>
            <a:r>
              <a:rPr lang="en-US" altLang="zh-CN" sz="1200" b="0" i="0" kern="1200" baseline="0" dirty="0" smtClean="0">
                <a:solidFill>
                  <a:srgbClr val="1D1D1A"/>
                </a:solidFill>
                <a:effectLst/>
                <a:latin typeface="微软雅黑" panose="020B0503020204020204" pitchFamily="34" charset="-122"/>
                <a:ea typeface="微软雅黑" panose="020B0503020204020204" pitchFamily="34" charset="-122"/>
                <a:cs typeface="+mn-cs"/>
              </a:rPr>
              <a:t>    </a:t>
            </a:r>
            <a:endPar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indent="0">
              <a:buNone/>
            </a:pP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41603368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6558540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25000"/>
              </a:lnSpc>
              <a:spcBef>
                <a:spcPct val="0"/>
              </a:spcBef>
              <a:spcAft>
                <a:spcPts val="600"/>
              </a:spcAft>
              <a:buClrTx/>
              <a:buSzPct val="60000"/>
              <a:buFont typeface="Wingdings" pitchFamily="2" charset="2"/>
              <a:buNone/>
              <a:tabLst/>
              <a:defRPr/>
            </a:pPr>
            <a:endParaRPr lang="zh-CN" altLang="en-US" sz="1200" dirty="0"/>
          </a:p>
        </p:txBody>
      </p:sp>
    </p:spTree>
    <p:extLst>
      <p:ext uri="{BB962C8B-B14F-4D97-AF65-F5344CB8AC3E}">
        <p14:creationId xmlns:p14="http://schemas.microsoft.com/office/powerpoint/2010/main" val="146067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3577508034"/>
              </p:ext>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585112825"/>
              </p:ext>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algn="l" defTabSz="1001624" rtl="0" eaLnBrk="0" fontAlgn="t" hangingPunct="0">
              <a:spcBef>
                <a:spcPct val="0"/>
              </a:spcBef>
              <a:spcAft>
                <a:spcPct val="0"/>
              </a:spcAft>
            </a:pPr>
            <a:r>
              <a:rPr lang="zh-CN" altLang="en-US" sz="3500" b="1" kern="1200" dirty="0">
                <a:solidFill>
                  <a:schemeClr val="tx1">
                    <a:lumMod val="75000"/>
                    <a:lumOff val="25000"/>
                  </a:schemeClr>
                </a:solidFill>
                <a:latin typeface="+mn-lt"/>
                <a:ea typeface="+mn-ea"/>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i="0" dirty="0">
                <a:solidFill>
                  <a:schemeClr val="bg2">
                    <a:lumMod val="50000"/>
                  </a:schemeClr>
                </a:solidFill>
                <a:latin typeface="+mn-lt"/>
                <a:ea typeface="+mn-ea"/>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mn-ea"/>
                <a:ea typeface="+mn-ea"/>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146235338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a16="http://schemas.microsoft.com/office/drawing/2014/main" xmlns=""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rgbClr val="FFFFFF"/>
                  </a:solidFill>
                  <a:effectLst>
                    <a:outerShdw blurRad="38100" dist="38100" dir="2700000" algn="tl">
                      <a:srgbClr val="000000">
                        <a:alpha val="43137"/>
                      </a:srgbClr>
                    </a:outerShdw>
                  </a:effectLst>
                  <a:latin typeface="微软雅黑"/>
                  <a:ea typeface="微软雅黑"/>
                  <a:cs typeface="Arial" panose="020B0604020202020204" pitchFamily="34" charset="0"/>
                  <a:sym typeface="FrutigerNext LT Regular" pitchFamily="34" charset="0"/>
                </a:rPr>
                <a:t>www.huawei.com</a:t>
              </a:r>
            </a:p>
          </p:txBody>
        </p:sp>
        <p:sp>
          <p:nvSpPr>
            <p:cNvPr id="6" name="Text Box 8">
              <a:extLst>
                <a:ext uri="{FF2B5EF4-FFF2-40B4-BE49-F238E27FC236}">
                  <a16:creationId xmlns:a16="http://schemas.microsoft.com/office/drawing/2014/main" xmlns=""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rPr>
                <a:t>谢 谢</a:t>
              </a:r>
              <a:endParaRPr lang="zh-CN" altLang="zh-CN" sz="5400" dirty="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endParaRPr>
            </a:p>
          </p:txBody>
        </p:sp>
      </p:grpSp>
    </p:spTree>
    <p:extLst>
      <p:ext uri="{BB962C8B-B14F-4D97-AF65-F5344CB8AC3E}">
        <p14:creationId xmlns:p14="http://schemas.microsoft.com/office/powerpoint/2010/main" val="406087245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defTabSz="1001624" eaLnBrk="0" hangingPunct="0"/>
            <a:r>
              <a:rPr lang="zh-CN" altLang="en-US" sz="3500" b="1" dirty="0">
                <a:solidFill>
                  <a:srgbClr val="000000">
                    <a:lumMod val="75000"/>
                    <a:lumOff val="25000"/>
                  </a:srgbClr>
                </a:solidFill>
                <a:latin typeface="微软雅黑"/>
                <a:ea typeface="微软雅黑"/>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dirty="0">
                <a:solidFill>
                  <a:srgbClr val="CCCCCC">
                    <a:lumMod val="50000"/>
                  </a:srgbClr>
                </a:solidFill>
                <a:latin typeface="微软雅黑"/>
                <a:ea typeface="微软雅黑"/>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4135430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60"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75738" y="474335"/>
            <a:ext cx="1364878" cy="435179"/>
          </a:xfrm>
          <a:prstGeom prst="rect">
            <a:avLst/>
          </a:prstGeom>
        </p:spPr>
      </p:pic>
    </p:spTree>
    <p:extLst>
      <p:ext uri="{BB962C8B-B14F-4D97-AF65-F5344CB8AC3E}">
        <p14:creationId xmlns:p14="http://schemas.microsoft.com/office/powerpoint/2010/main" val="162346232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前言</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2537186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目标</a:t>
            </a:r>
            <a:endParaRPr lang="en-US" altLang="zh-CN" sz="3500" b="1" dirty="0">
              <a:solidFill>
                <a:srgbClr val="000000">
                  <a:lumMod val="75000"/>
                  <a:lumOff val="25000"/>
                </a:srgbClr>
              </a:solidFill>
              <a:latin typeface="微软雅黑"/>
              <a:ea typeface="微软雅黑"/>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380078726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目录</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240543109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本节概述和学习目标</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670539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5125154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Tree>
    <p:extLst>
      <p:ext uri="{BB962C8B-B14F-4D97-AF65-F5344CB8AC3E}">
        <p14:creationId xmlns:p14="http://schemas.microsoft.com/office/powerpoint/2010/main" val="17156790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mn-ea"/>
                <a:ea typeface="+mn-ea"/>
                <a:cs typeface="Arial" pitchFamily="34" charset="0"/>
              </a:rPr>
              <a:t>本节小结</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482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409297798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404339835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本节小结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14762759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本章总结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995873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1944279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98144847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rgbClr val="FFFFFF"/>
                  </a:solidFill>
                  <a:effectLst>
                    <a:outerShdw blurRad="38100" dist="38100" dir="2700000" algn="tl">
                      <a:srgbClr val="000000">
                        <a:alpha val="43137"/>
                      </a:srgbClr>
                    </a:outerShdw>
                  </a:effectLst>
                  <a:latin typeface="微软雅黑"/>
                  <a:ea typeface="微软雅黑"/>
                  <a:cs typeface="Arial" panose="020B0604020202020204" pitchFamily="34" charset="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rPr>
                <a:t>谢 谢</a:t>
              </a:r>
              <a:endParaRPr lang="zh-CN" altLang="zh-CN" sz="5400" dirty="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endParaRPr>
            </a:p>
          </p:txBody>
        </p:sp>
      </p:grpSp>
    </p:spTree>
    <p:extLst>
      <p:ext uri="{BB962C8B-B14F-4D97-AF65-F5344CB8AC3E}">
        <p14:creationId xmlns:p14="http://schemas.microsoft.com/office/powerpoint/2010/main" val="298790454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defTabSz="1001624" eaLnBrk="0" hangingPunct="0"/>
            <a:r>
              <a:rPr lang="zh-CN" altLang="en-US" sz="3500" b="1" dirty="0">
                <a:solidFill>
                  <a:srgbClr val="000000">
                    <a:lumMod val="75000"/>
                    <a:lumOff val="25000"/>
                  </a:srgbClr>
                </a:solidFill>
                <a:latin typeface="微软雅黑"/>
                <a:ea typeface="微软雅黑"/>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dirty="0">
                <a:solidFill>
                  <a:srgbClr val="CCCCCC">
                    <a:lumMod val="50000"/>
                  </a:srgbClr>
                </a:solidFill>
                <a:latin typeface="微软雅黑"/>
                <a:ea typeface="微软雅黑"/>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15736034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60"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75738" y="474335"/>
            <a:ext cx="1364878" cy="435179"/>
          </a:xfrm>
          <a:prstGeom prst="rect">
            <a:avLst/>
          </a:prstGeom>
        </p:spPr>
      </p:pic>
    </p:spTree>
    <p:extLst>
      <p:ext uri="{BB962C8B-B14F-4D97-AF65-F5344CB8AC3E}">
        <p14:creationId xmlns:p14="http://schemas.microsoft.com/office/powerpoint/2010/main" val="352307472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mn-ea"/>
                <a:ea typeface="+mn-ea"/>
                <a:cs typeface="Arial" pitchFamily="34" charset="0"/>
              </a:rPr>
              <a:t>本章总结</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前言</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3033332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目标</a:t>
            </a:r>
            <a:endParaRPr lang="en-US" altLang="zh-CN" sz="3500" b="1" dirty="0">
              <a:solidFill>
                <a:srgbClr val="000000">
                  <a:lumMod val="75000"/>
                  <a:lumOff val="25000"/>
                </a:srgbClr>
              </a:solidFill>
              <a:latin typeface="微软雅黑"/>
              <a:ea typeface="微软雅黑"/>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407230095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目录</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1121439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本节概述和学习目标</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20358059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38832194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Tree>
    <p:extLst>
      <p:ext uri="{BB962C8B-B14F-4D97-AF65-F5344CB8AC3E}">
        <p14:creationId xmlns:p14="http://schemas.microsoft.com/office/powerpoint/2010/main" val="948840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49928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12557997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8648957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本节小结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8773702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mn-ea"/>
                <a:ea typeface="+mn-ea"/>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本章总结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98165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131659687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56221394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rgbClr val="FFFFFF"/>
                  </a:solidFill>
                  <a:effectLst>
                    <a:outerShdw blurRad="38100" dist="38100" dir="2700000" algn="tl">
                      <a:srgbClr val="000000">
                        <a:alpha val="43137"/>
                      </a:srgbClr>
                    </a:outerShdw>
                  </a:effectLst>
                  <a:latin typeface="微软雅黑"/>
                  <a:ea typeface="微软雅黑"/>
                  <a:cs typeface="Arial" panose="020B0604020202020204" pitchFamily="34" charset="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rPr>
                <a:t>谢 谢</a:t>
              </a:r>
              <a:endParaRPr lang="zh-CN" altLang="zh-CN" sz="5400" dirty="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endParaRPr>
            </a:p>
          </p:txBody>
        </p:sp>
      </p:grpSp>
    </p:spTree>
    <p:extLst>
      <p:ext uri="{BB962C8B-B14F-4D97-AF65-F5344CB8AC3E}">
        <p14:creationId xmlns:p14="http://schemas.microsoft.com/office/powerpoint/2010/main" val="264974601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defTabSz="1001624" eaLnBrk="0" hangingPunct="0"/>
            <a:r>
              <a:rPr lang="zh-CN" altLang="en-US" sz="3500" b="1" dirty="0">
                <a:solidFill>
                  <a:srgbClr val="000000">
                    <a:lumMod val="75000"/>
                    <a:lumOff val="25000"/>
                  </a:srgbClr>
                </a:solidFill>
                <a:latin typeface="微软雅黑"/>
                <a:ea typeface="微软雅黑"/>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dirty="0">
                <a:solidFill>
                  <a:srgbClr val="CCCCCC">
                    <a:lumMod val="50000"/>
                  </a:srgbClr>
                </a:solidFill>
                <a:latin typeface="微软雅黑"/>
                <a:ea typeface="微软雅黑"/>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3918513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4939"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49333" y="474335"/>
            <a:ext cx="1364878" cy="435179"/>
          </a:xfrm>
          <a:prstGeom prst="rect">
            <a:avLst/>
          </a:prstGeom>
        </p:spPr>
      </p:pic>
    </p:spTree>
    <p:extLst>
      <p:ext uri="{BB962C8B-B14F-4D97-AF65-F5344CB8AC3E}">
        <p14:creationId xmlns:p14="http://schemas.microsoft.com/office/powerpoint/2010/main" val="391191149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grpSp>
        <p:nvGrpSpPr>
          <p:cNvPr id="17" name="组合 16"/>
          <p:cNvGrpSpPr/>
          <p:nvPr userDrawn="1"/>
        </p:nvGrpSpPr>
        <p:grpSpPr>
          <a:xfrm>
            <a:off x="0" y="474074"/>
            <a:ext cx="1052924" cy="508968"/>
            <a:chOff x="0" y="474074"/>
            <a:chExt cx="1052924" cy="508968"/>
          </a:xfrm>
        </p:grpSpPr>
        <p:sp>
          <p:nvSpPr>
            <p:cNvPr id="20"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1"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grpSp>
        <p:nvGrpSpPr>
          <p:cNvPr id="11" name="组合 10"/>
          <p:cNvGrpSpPr/>
          <p:nvPr userDrawn="1"/>
        </p:nvGrpSpPr>
        <p:grpSpPr>
          <a:xfrm>
            <a:off x="286624" y="560761"/>
            <a:ext cx="474802" cy="347289"/>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41524664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7" name="组合 16"/>
          <p:cNvGrpSpPr/>
          <p:nvPr userDrawn="1"/>
        </p:nvGrpSpPr>
        <p:grpSpPr>
          <a:xfrm>
            <a:off x="0" y="474074"/>
            <a:ext cx="1052924" cy="508968"/>
            <a:chOff x="0" y="474074"/>
            <a:chExt cx="1052924" cy="508968"/>
          </a:xfrm>
        </p:grpSpPr>
        <p:sp>
          <p:nvSpPr>
            <p:cNvPr id="20"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1"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grpSp>
        <p:nvGrpSpPr>
          <p:cNvPr id="10" name="组合 9"/>
          <p:cNvGrpSpPr/>
          <p:nvPr userDrawn="1"/>
        </p:nvGrpSpPr>
        <p:grpSpPr>
          <a:xfrm>
            <a:off x="317014" y="542811"/>
            <a:ext cx="346831" cy="346506"/>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011830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grpSp>
        <p:nvGrpSpPr>
          <p:cNvPr id="28" name="组合 27"/>
          <p:cNvGrpSpPr/>
          <p:nvPr userDrawn="1"/>
        </p:nvGrpSpPr>
        <p:grpSpPr>
          <a:xfrm>
            <a:off x="0" y="474074"/>
            <a:ext cx="1052924" cy="508968"/>
            <a:chOff x="0" y="474074"/>
            <a:chExt cx="1052924" cy="508968"/>
          </a:xfrm>
        </p:grpSpPr>
        <p:sp>
          <p:nvSpPr>
            <p:cNvPr id="31"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32"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grpSp>
        <p:nvGrpSpPr>
          <p:cNvPr id="10" name="组合 9"/>
          <p:cNvGrpSpPr/>
          <p:nvPr userDrawn="1"/>
        </p:nvGrpSpPr>
        <p:grpSpPr>
          <a:xfrm>
            <a:off x="308615" y="569901"/>
            <a:ext cx="277173" cy="329790"/>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42698840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本节概述和学习目标</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22104297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mn-ea"/>
                <a:ea typeface="+mn-ea"/>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2836122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6"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7046981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353018742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289033598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本节小结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1721435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本章总结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212481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02777338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08653080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rgbClr val="FFFFFF"/>
                  </a:solidFill>
                  <a:effectLst>
                    <a:outerShdw blurRad="38100" dist="38100" dir="2700000" algn="tl">
                      <a:srgbClr val="000000">
                        <a:alpha val="43137"/>
                      </a:srgbClr>
                    </a:outerShdw>
                  </a:effectLst>
                  <a:latin typeface="微软雅黑"/>
                  <a:ea typeface="微软雅黑"/>
                  <a:cs typeface="Arial" panose="020B0604020202020204" pitchFamily="34" charset="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rPr>
                <a:t>谢 谢</a:t>
              </a:r>
              <a:endParaRPr lang="zh-CN" altLang="zh-CN" sz="5400" dirty="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endParaRPr>
            </a:p>
          </p:txBody>
        </p:sp>
      </p:grpSp>
    </p:spTree>
    <p:extLst>
      <p:ext uri="{BB962C8B-B14F-4D97-AF65-F5344CB8AC3E}">
        <p14:creationId xmlns:p14="http://schemas.microsoft.com/office/powerpoint/2010/main" val="404710216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_2#总标题">
    <p:spTree>
      <p:nvGrpSpPr>
        <p:cNvPr id="1" name=""/>
        <p:cNvGrpSpPr/>
        <p:nvPr/>
      </p:nvGrpSpPr>
      <p:grpSpPr>
        <a:xfrm>
          <a:off x="0" y="0"/>
          <a:ext cx="0" cy="0"/>
          <a:chOff x="0" y="0"/>
          <a:chExt cx="0" cy="0"/>
        </a:xfrm>
      </p:grpSpPr>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p:nvPr>
        </p:nvSpPr>
        <p:spPr>
          <a:xfrm>
            <a:off x="1031295" y="4957156"/>
            <a:ext cx="10441567" cy="831600"/>
          </a:xfr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zh-CN" altLang="en-US" dirty="0"/>
              <a:t>单击此处编辑母版标题</a:t>
            </a:r>
            <a:r>
              <a:rPr lang="zh-CN" altLang="en-US" dirty="0" smtClean="0"/>
              <a:t>样式</a:t>
            </a:r>
            <a:endParaRPr lang="zh-CN" altLang="en-US" dirty="0"/>
          </a:p>
        </p:txBody>
      </p:sp>
      <p:sp>
        <p:nvSpPr>
          <p:cNvPr id="7"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260474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itchFamily="34" charset="0"/>
              </a:rPr>
              <a:t>版权所有</a:t>
            </a:r>
            <a:r>
              <a:rPr lang="en-US" altLang="zh-CN" sz="1200" dirty="0">
                <a:solidFill>
                  <a:srgbClr val="000000"/>
                </a:solidFill>
                <a:latin typeface="微软雅黑"/>
                <a:ea typeface="微软雅黑"/>
                <a:cs typeface="Arial" pitchFamily="34" charset="0"/>
              </a:rPr>
              <a:t>© </a:t>
            </a:r>
            <a:r>
              <a:rPr lang="en-US" altLang="zh-CN" sz="1200" dirty="0" smtClean="0">
                <a:solidFill>
                  <a:srgbClr val="000000"/>
                </a:solidFill>
                <a:latin typeface="微软雅黑"/>
                <a:ea typeface="微软雅黑"/>
                <a:cs typeface="Arial" pitchFamily="34" charset="0"/>
              </a:rPr>
              <a:t>2020 </a:t>
            </a:r>
            <a:r>
              <a:rPr lang="zh-CN" altLang="en-US" sz="1200" dirty="0">
                <a:solidFill>
                  <a:srgbClr val="000000"/>
                </a:solidFill>
                <a:latin typeface="微软雅黑"/>
                <a:ea typeface="微软雅黑"/>
                <a:cs typeface="Arial" pitchFamily="34" charset="0"/>
              </a:rPr>
              <a:t>华为技术有限公司</a:t>
            </a: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118897995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chemeClr val="bg1"/>
                  </a:solidFill>
                  <a:effectLst>
                    <a:outerShdw blurRad="38100" dist="38100" dir="2700000" algn="tl">
                      <a:srgbClr val="000000">
                        <a:alpha val="43137"/>
                      </a:srgbClr>
                    </a:outerShdw>
                  </a:effectLst>
                  <a:latin typeface="+mn-ea"/>
                  <a:ea typeface="+mn-ea"/>
                  <a:cs typeface="Arial" panose="020B0604020202020204" pitchFamily="34" charset="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chemeClr val="bg1"/>
                  </a:solidFill>
                  <a:effectLst>
                    <a:outerShdw blurRad="38100" dist="38100" dir="2700000" algn="tl">
                      <a:srgbClr val="000000">
                        <a:alpha val="43137"/>
                      </a:srgbClr>
                    </a:outerShdw>
                  </a:effectLst>
                  <a:latin typeface="+mn-ea"/>
                  <a:ea typeface="+mn-ea"/>
                  <a:sym typeface="FrutigerNext LT Regular" pitchFamily="34" charset="0"/>
                </a:rPr>
                <a:t>谢 谢</a:t>
              </a:r>
              <a:endParaRPr lang="zh-CN" altLang="zh-CN" sz="5400" dirty="0">
                <a:solidFill>
                  <a:schemeClr val="bg1"/>
                </a:solidFill>
                <a:effectLst>
                  <a:outerShdw blurRad="38100" dist="38100" dir="2700000" algn="tl">
                    <a:srgbClr val="000000">
                      <a:alpha val="43137"/>
                    </a:srgbClr>
                  </a:outerShdw>
                </a:effectLst>
                <a:latin typeface="+mn-ea"/>
                <a:ea typeface="+mn-ea"/>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274393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351316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298018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4251406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4939"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49333" y="474335"/>
            <a:ext cx="1364878" cy="435179"/>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575863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932747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6884438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784090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209535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576553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3294655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528906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164454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811135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grpSp>
        <p:nvGrpSpPr>
          <p:cNvPr id="17" name="组合 16"/>
          <p:cNvGrpSpPr/>
          <p:nvPr userDrawn="1"/>
        </p:nvGrpSpPr>
        <p:grpSpPr>
          <a:xfrm>
            <a:off x="0" y="474074"/>
            <a:ext cx="1052924" cy="508968"/>
            <a:chOff x="0" y="474074"/>
            <a:chExt cx="1052924" cy="508968"/>
          </a:xfrm>
        </p:grpSpPr>
        <p:sp>
          <p:nvSpPr>
            <p:cNvPr id="20"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21"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11" name="组合 10"/>
          <p:cNvGrpSpPr/>
          <p:nvPr userDrawn="1"/>
        </p:nvGrpSpPr>
        <p:grpSpPr>
          <a:xfrm>
            <a:off x="286624" y="560761"/>
            <a:ext cx="474802" cy="347289"/>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39091473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756054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2797388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12563991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Tree>
    <p:extLst>
      <p:ext uri="{BB962C8B-B14F-4D97-AF65-F5344CB8AC3E}">
        <p14:creationId xmlns:p14="http://schemas.microsoft.com/office/powerpoint/2010/main" val="477519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12#本章总结">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1590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86268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4188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8929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55520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7" name="组合 16"/>
          <p:cNvGrpSpPr/>
          <p:nvPr userDrawn="1"/>
        </p:nvGrpSpPr>
        <p:grpSpPr>
          <a:xfrm>
            <a:off x="0" y="474074"/>
            <a:ext cx="1052924" cy="508968"/>
            <a:chOff x="0" y="474074"/>
            <a:chExt cx="1052924" cy="508968"/>
          </a:xfrm>
        </p:grpSpPr>
        <p:sp>
          <p:nvSpPr>
            <p:cNvPr id="20"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21"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10" name="组合 9"/>
          <p:cNvGrpSpPr/>
          <p:nvPr userDrawn="1"/>
        </p:nvGrpSpPr>
        <p:grpSpPr>
          <a:xfrm>
            <a:off x="317014" y="542811"/>
            <a:ext cx="346831" cy="346506"/>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xmlns="" val="20000"/>
                    </a:ext>
                  </a:extLst>
                </a:gridCol>
                <a:gridCol w="1968219">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235199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defTabSz="1001624" eaLnBrk="0" hangingPunct="0"/>
            <a:r>
              <a:rPr lang="zh-CN" altLang="en-US" sz="3500" b="1" dirty="0">
                <a:solidFill>
                  <a:srgbClr val="000000">
                    <a:lumMod val="75000"/>
                    <a:lumOff val="25000"/>
                  </a:srgbClr>
                </a:solidFill>
                <a:latin typeface="微软雅黑"/>
                <a:ea typeface="微软雅黑"/>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dirty="0">
                <a:solidFill>
                  <a:srgbClr val="CCCCCC">
                    <a:lumMod val="50000"/>
                  </a:srgbClr>
                </a:solidFill>
                <a:latin typeface="微软雅黑"/>
                <a:ea typeface="微软雅黑"/>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380448114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60"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75738" y="474335"/>
            <a:ext cx="1364878" cy="435179"/>
          </a:xfrm>
          <a:prstGeom prst="rect">
            <a:avLst/>
          </a:prstGeom>
        </p:spPr>
      </p:pic>
    </p:spTree>
    <p:extLst>
      <p:ext uri="{BB962C8B-B14F-4D97-AF65-F5344CB8AC3E}">
        <p14:creationId xmlns:p14="http://schemas.microsoft.com/office/powerpoint/2010/main" val="365656150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前言</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12755729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目标</a:t>
            </a:r>
            <a:endParaRPr lang="en-US" altLang="zh-CN" sz="3500" b="1" dirty="0">
              <a:solidFill>
                <a:srgbClr val="000000">
                  <a:lumMod val="75000"/>
                  <a:lumOff val="25000"/>
                </a:srgbClr>
              </a:solidFill>
              <a:latin typeface="微软雅黑"/>
              <a:ea typeface="微软雅黑"/>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28106376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目录</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2768589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本节概述和学习目标</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18963026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38965516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Tree>
    <p:extLst>
      <p:ext uri="{BB962C8B-B14F-4D97-AF65-F5344CB8AC3E}">
        <p14:creationId xmlns:p14="http://schemas.microsoft.com/office/powerpoint/2010/main" val="7981002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12156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19062413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grpSp>
        <p:nvGrpSpPr>
          <p:cNvPr id="28" name="组合 27"/>
          <p:cNvGrpSpPr/>
          <p:nvPr userDrawn="1"/>
        </p:nvGrpSpPr>
        <p:grpSpPr>
          <a:xfrm>
            <a:off x="0" y="474074"/>
            <a:ext cx="1052924" cy="508968"/>
            <a:chOff x="0" y="474074"/>
            <a:chExt cx="1052924" cy="508968"/>
          </a:xfrm>
        </p:grpSpPr>
        <p:sp>
          <p:nvSpPr>
            <p:cNvPr id="31"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2"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10" name="组合 9"/>
          <p:cNvGrpSpPr/>
          <p:nvPr userDrawn="1"/>
        </p:nvGrpSpPr>
        <p:grpSpPr>
          <a:xfrm>
            <a:off x="308615" y="569901"/>
            <a:ext cx="277173" cy="329790"/>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27082099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本节小结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5829590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本章总结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38763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6137432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24851505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rgbClr val="FFFFFF"/>
                  </a:solidFill>
                  <a:effectLst>
                    <a:outerShdw blurRad="38100" dist="38100" dir="2700000" algn="tl">
                      <a:srgbClr val="000000">
                        <a:alpha val="43137"/>
                      </a:srgbClr>
                    </a:outerShdw>
                  </a:effectLst>
                  <a:latin typeface="微软雅黑"/>
                  <a:ea typeface="微软雅黑"/>
                  <a:cs typeface="Arial" panose="020B0604020202020204" pitchFamily="34" charset="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rPr>
                <a:t>谢 谢</a:t>
              </a:r>
              <a:endParaRPr lang="zh-CN" altLang="zh-CN" sz="5400" dirty="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endParaRPr>
            </a:p>
          </p:txBody>
        </p:sp>
      </p:grpSp>
    </p:spTree>
    <p:extLst>
      <p:ext uri="{BB962C8B-B14F-4D97-AF65-F5344CB8AC3E}">
        <p14:creationId xmlns:p14="http://schemas.microsoft.com/office/powerpoint/2010/main" val="4457527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464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6726" y="1231615"/>
            <a:ext cx="9699703" cy="639354"/>
          </a:xfrm>
          <a:prstGeom prst="rect">
            <a:avLst/>
          </a:prstGeom>
        </p:spPr>
        <p:txBody>
          <a:bodyPr/>
          <a:lstStyle>
            <a:lvl1pPr>
              <a:defRPr/>
            </a:lvl1pPr>
          </a:lstStyle>
          <a:p>
            <a:r>
              <a:rPr lang="zh-CN" altLang="en-US" dirty="0" smtClean="0"/>
              <a:t>目录</a:t>
            </a:r>
            <a:endParaRPr lang="zh-CN" altLang="en-US" dirty="0"/>
          </a:p>
        </p:txBody>
      </p:sp>
      <p:sp>
        <p:nvSpPr>
          <p:cNvPr id="3" name="内容占位符 2"/>
          <p:cNvSpPr>
            <a:spLocks noGrp="1"/>
          </p:cNvSpPr>
          <p:nvPr>
            <p:ph idx="1"/>
          </p:nvPr>
        </p:nvSpPr>
        <p:spPr>
          <a:xfrm>
            <a:off x="1416699" y="2083433"/>
            <a:ext cx="9358603" cy="3793272"/>
          </a:xfrm>
          <a:prstGeom prst="rect">
            <a:avLst/>
          </a:prstGeom>
        </p:spPr>
        <p:txBody>
          <a:bodyPr/>
          <a:lstStyle>
            <a:lvl1pPr>
              <a:defRPr>
                <a:solidFill>
                  <a:schemeClr val="tx1"/>
                </a:solidFill>
              </a:defRPr>
            </a:lvl1pPr>
          </a:lstStyle>
          <a:p>
            <a:pPr lvl="0"/>
            <a:r>
              <a:rPr lang="zh-CN" altLang="en-US" dirty="0" smtClean="0"/>
              <a:t>单击此处编辑母版文本样式</a:t>
            </a:r>
            <a:endParaRPr lang="en-US" altLang="zh-CN" dirty="0" smtClean="0"/>
          </a:p>
          <a:p>
            <a:pPr lvl="0"/>
            <a:endParaRPr lang="zh-CN" altLang="en-US" dirty="0" smtClean="0"/>
          </a:p>
        </p:txBody>
      </p:sp>
    </p:spTree>
    <p:extLst>
      <p:ext uri="{BB962C8B-B14F-4D97-AF65-F5344CB8AC3E}">
        <p14:creationId xmlns:p14="http://schemas.microsoft.com/office/powerpoint/2010/main" val="32213634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162" y="2129932"/>
            <a:ext cx="10363676" cy="1471272"/>
          </a:xfrm>
          <a:prstGeom prst="rect">
            <a:avLst/>
          </a:prstGeom>
        </p:spPr>
        <p:txBody>
          <a:bodyPr>
            <a:normAutofit/>
          </a:bodyPr>
          <a:lstStyle>
            <a:lvl1pPr algn="ctr">
              <a:defRPr sz="3999">
                <a:latin typeface="微软雅黑" pitchFamily="34" charset="-122"/>
                <a:ea typeface="微软雅黑" pitchFamily="34" charset="-122"/>
              </a:defRPr>
            </a:lvl1pPr>
          </a:lstStyle>
          <a:p>
            <a:r>
              <a:rPr lang="zh-CN" altLang="en-US" dirty="0" smtClean="0"/>
              <a:t>微软雅黑 </a:t>
            </a:r>
            <a:r>
              <a:rPr lang="en-US" altLang="zh-CN" dirty="0" smtClean="0"/>
              <a:t>40pt </a:t>
            </a:r>
            <a:r>
              <a:rPr lang="zh-CN" altLang="en-US" dirty="0" smtClean="0"/>
              <a:t>，居中，最多两行</a:t>
            </a:r>
            <a:endParaRPr lang="zh-CN" altLang="en-US" dirty="0"/>
          </a:p>
        </p:txBody>
      </p:sp>
    </p:spTree>
    <p:extLst>
      <p:ext uri="{BB962C8B-B14F-4D97-AF65-F5344CB8AC3E}">
        <p14:creationId xmlns:p14="http://schemas.microsoft.com/office/powerpoint/2010/main" val="1258109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6"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grpSp>
    </p:spTree>
    <p:extLst>
      <p:ext uri="{BB962C8B-B14F-4D97-AF65-F5344CB8AC3E}">
        <p14:creationId xmlns:p14="http://schemas.microsoft.com/office/powerpoint/2010/main" val="238155800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mn-ea"/>
                <a:ea typeface="+mn-ea"/>
                <a:cs typeface="Arial" pitchFamily="34" charset="0"/>
              </a:rPr>
              <a:t>本节概述和学习目标</a:t>
            </a:r>
            <a:endParaRPr lang="zh-CN" altLang="en-US" sz="3500" b="1"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6726" y="1231615"/>
            <a:ext cx="9699703" cy="639354"/>
          </a:xfrm>
          <a:prstGeom prst="rect">
            <a:avLst/>
          </a:prstGeom>
        </p:spPr>
        <p:txBody>
          <a:bodyPr/>
          <a:lstStyle>
            <a:lvl1pPr>
              <a:defRPr/>
            </a:lvl1pPr>
          </a:lstStyle>
          <a:p>
            <a:r>
              <a:rPr lang="zh-CN" altLang="en-US" dirty="0" smtClean="0"/>
              <a:t>目录</a:t>
            </a:r>
            <a:endParaRPr lang="zh-CN" altLang="en-US" dirty="0"/>
          </a:p>
        </p:txBody>
      </p:sp>
      <p:sp>
        <p:nvSpPr>
          <p:cNvPr id="3" name="内容占位符 2"/>
          <p:cNvSpPr>
            <a:spLocks noGrp="1"/>
          </p:cNvSpPr>
          <p:nvPr>
            <p:ph idx="1"/>
          </p:nvPr>
        </p:nvSpPr>
        <p:spPr>
          <a:xfrm>
            <a:off x="1416699" y="2083433"/>
            <a:ext cx="9358603" cy="3793272"/>
          </a:xfrm>
          <a:prstGeom prst="rect">
            <a:avLst/>
          </a:prstGeom>
        </p:spPr>
        <p:txBody>
          <a:bodyPr/>
          <a:lstStyle>
            <a:lvl1pPr>
              <a:defRPr>
                <a:solidFill>
                  <a:schemeClr val="tx1"/>
                </a:solidFill>
              </a:defRPr>
            </a:lvl1pPr>
          </a:lstStyle>
          <a:p>
            <a:pPr lvl="0"/>
            <a:r>
              <a:rPr lang="zh-CN" altLang="en-US" dirty="0" smtClean="0"/>
              <a:t>单击此处编辑母版文本样式</a:t>
            </a:r>
            <a:endParaRPr lang="en-US" altLang="zh-CN" dirty="0" smtClean="0"/>
          </a:p>
          <a:p>
            <a:pPr lvl="0"/>
            <a:endParaRPr lang="zh-CN" altLang="en-US" dirty="0" smtClean="0"/>
          </a:p>
        </p:txBody>
      </p:sp>
    </p:spTree>
    <p:extLst>
      <p:ext uri="{BB962C8B-B14F-4D97-AF65-F5344CB8AC3E}">
        <p14:creationId xmlns:p14="http://schemas.microsoft.com/office/powerpoint/2010/main" val="13116655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9681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09469" y="468675"/>
            <a:ext cx="11373063" cy="10422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442" y="1599829"/>
            <a:ext cx="10973117" cy="4526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04448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09469" y="468675"/>
            <a:ext cx="11373063" cy="10422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441" y="1599829"/>
            <a:ext cx="5410379" cy="4526502"/>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181" y="1599829"/>
            <a:ext cx="5410378" cy="4526502"/>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16119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lIns="91458" tIns="45729" rIns="91458" bIns="45729"/>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80"/>
            <a:ext cx="1665402" cy="639559"/>
          </a:xfrm>
          <a:prstGeom prst="rect">
            <a:avLst/>
          </a:prstGeom>
          <a:noFill/>
          <a:ln w="9525">
            <a:noFill/>
            <a:miter lim="800000"/>
            <a:headEnd/>
            <a:tailEnd/>
          </a:ln>
        </p:spPr>
        <p:txBody>
          <a:bodyPr wrap="square" lIns="99974" tIns="49984" rIns="99974" bIns="49984" rtlCol="0">
            <a:spAutoFit/>
          </a:bodyPr>
          <a:lstStyle/>
          <a:p>
            <a:pPr defTabSz="1001523" eaLnBrk="0" fontAlgn="auto" hangingPunct="0">
              <a:spcBef>
                <a:spcPts val="0"/>
              </a:spcBef>
              <a:spcAft>
                <a:spcPts val="0"/>
              </a:spcAft>
            </a:pPr>
            <a:r>
              <a:rPr lang="zh-CN" altLang="en-US" sz="3499" b="1" dirty="0" smtClean="0">
                <a:solidFill>
                  <a:srgbClr val="000000">
                    <a:lumMod val="75000"/>
                    <a:lumOff val="25000"/>
                  </a:srgbClr>
                </a:solidFill>
                <a:latin typeface="Microsoft YaHei"/>
                <a:ea typeface="Microsoft YaHei"/>
                <a:cs typeface="Arial" pitchFamily="34" charset="0"/>
              </a:rPr>
              <a:t>前言</a:t>
            </a:r>
            <a:endParaRPr lang="zh-CN" altLang="en-US" sz="3499" b="1" dirty="0">
              <a:solidFill>
                <a:srgbClr val="000000">
                  <a:lumMod val="75000"/>
                  <a:lumOff val="25000"/>
                </a:srgbClr>
              </a:solidFill>
              <a:latin typeface="Microsoft YaHei"/>
              <a:ea typeface="Microsoft YaHei"/>
              <a:cs typeface="Arial" pitchFamily="34" charset="0"/>
            </a:endParaRPr>
          </a:p>
        </p:txBody>
      </p:sp>
      <p:sp>
        <p:nvSpPr>
          <p:cNvPr id="9" name="Freeform 9"/>
          <p:cNvSpPr>
            <a:spLocks/>
          </p:cNvSpPr>
          <p:nvPr userDrawn="1"/>
        </p:nvSpPr>
        <p:spPr bwMode="auto">
          <a:xfrm>
            <a:off x="3114"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0" name="Freeform 11"/>
          <p:cNvSpPr>
            <a:spLocks/>
          </p:cNvSpPr>
          <p:nvPr userDrawn="1"/>
        </p:nvSpPr>
        <p:spPr bwMode="auto">
          <a:xfrm>
            <a:off x="124618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18" name="Freeform 6"/>
          <p:cNvSpPr>
            <a:spLocks/>
          </p:cNvSpPr>
          <p:nvPr userDrawn="1"/>
        </p:nvSpPr>
        <p:spPr bwMode="auto">
          <a:xfrm>
            <a:off x="3213040"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9" name="Freeform 11"/>
          <p:cNvSpPr>
            <a:spLocks/>
          </p:cNvSpPr>
          <p:nvPr userDrawn="1"/>
        </p:nvSpPr>
        <p:spPr bwMode="auto">
          <a:xfrm>
            <a:off x="310766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Tree>
    <p:extLst>
      <p:ext uri="{BB962C8B-B14F-4D97-AF65-F5344CB8AC3E}">
        <p14:creationId xmlns:p14="http://schemas.microsoft.com/office/powerpoint/2010/main" val="661754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lIns="91458" tIns="45729" rIns="91458" bIns="45729"/>
          <a:lstStyle>
            <a:lvl1pPr marL="301594" marR="0" indent="-301594" algn="just" defTabSz="801607"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594" marR="0" lvl="0" indent="-301594" algn="l" defTabSz="801607"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199"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80"/>
            <a:ext cx="1665402" cy="639559"/>
          </a:xfrm>
          <a:prstGeom prst="rect">
            <a:avLst/>
          </a:prstGeom>
          <a:noFill/>
          <a:ln w="9525">
            <a:noFill/>
            <a:miter lim="800000"/>
            <a:headEnd/>
            <a:tailEnd/>
          </a:ln>
        </p:spPr>
        <p:txBody>
          <a:bodyPr wrap="square" lIns="99974" tIns="49984" rIns="99974" bIns="49984" rtlCol="0">
            <a:spAutoFit/>
          </a:bodyPr>
          <a:lstStyle/>
          <a:p>
            <a:pPr defTabSz="1001523" eaLnBrk="0" fontAlgn="auto" hangingPunct="0">
              <a:spcBef>
                <a:spcPts val="0"/>
              </a:spcBef>
              <a:spcAft>
                <a:spcPts val="0"/>
              </a:spcAft>
            </a:pPr>
            <a:r>
              <a:rPr lang="zh-CN" altLang="en-US" sz="3499" b="1" dirty="0">
                <a:solidFill>
                  <a:srgbClr val="000000">
                    <a:lumMod val="75000"/>
                    <a:lumOff val="25000"/>
                  </a:srgbClr>
                </a:solidFill>
                <a:latin typeface="Microsoft YaHei"/>
                <a:ea typeface="Microsoft YaHei"/>
                <a:cs typeface="Arial" pitchFamily="34" charset="0"/>
              </a:rPr>
              <a:t>目标</a:t>
            </a:r>
            <a:endParaRPr lang="en-US" altLang="zh-CN" sz="3499" b="1" dirty="0">
              <a:solidFill>
                <a:srgbClr val="000000">
                  <a:lumMod val="75000"/>
                  <a:lumOff val="25000"/>
                </a:srgbClr>
              </a:solidFill>
              <a:latin typeface="Microsoft YaHei"/>
              <a:ea typeface="Microsoft YaHei"/>
              <a:cs typeface="Arial" pitchFamily="34" charset="0"/>
            </a:endParaRPr>
          </a:p>
        </p:txBody>
      </p:sp>
      <p:sp>
        <p:nvSpPr>
          <p:cNvPr id="8" name="Freeform 9"/>
          <p:cNvSpPr>
            <a:spLocks/>
          </p:cNvSpPr>
          <p:nvPr userDrawn="1"/>
        </p:nvSpPr>
        <p:spPr bwMode="auto">
          <a:xfrm>
            <a:off x="3114"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9" name="Freeform 11"/>
          <p:cNvSpPr>
            <a:spLocks/>
          </p:cNvSpPr>
          <p:nvPr userDrawn="1"/>
        </p:nvSpPr>
        <p:spPr bwMode="auto">
          <a:xfrm>
            <a:off x="124618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18" name="Freeform 6"/>
          <p:cNvSpPr>
            <a:spLocks/>
          </p:cNvSpPr>
          <p:nvPr userDrawn="1"/>
        </p:nvSpPr>
        <p:spPr bwMode="auto">
          <a:xfrm>
            <a:off x="3213040"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9" name="Freeform 11"/>
          <p:cNvSpPr>
            <a:spLocks/>
          </p:cNvSpPr>
          <p:nvPr userDrawn="1"/>
        </p:nvSpPr>
        <p:spPr bwMode="auto">
          <a:xfrm>
            <a:off x="310766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Tree>
    <p:extLst>
      <p:ext uri="{BB962C8B-B14F-4D97-AF65-F5344CB8AC3E}">
        <p14:creationId xmlns:p14="http://schemas.microsoft.com/office/powerpoint/2010/main" val="1957832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a:prstGeom prst="rect">
            <a:avLst/>
          </a:prstGeom>
        </p:spPr>
        <p:txBody>
          <a:bodyPr lIns="91458" tIns="45729" rIns="91458" bIns="45729"/>
          <a:lstStyle>
            <a:lvl1pPr marL="457063" marR="0" indent="-457063" algn="just" defTabSz="801607"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80"/>
            <a:ext cx="1665402" cy="639559"/>
          </a:xfrm>
          <a:prstGeom prst="rect">
            <a:avLst/>
          </a:prstGeom>
          <a:noFill/>
          <a:ln w="9525">
            <a:noFill/>
            <a:miter lim="800000"/>
            <a:headEnd/>
            <a:tailEnd/>
          </a:ln>
        </p:spPr>
        <p:txBody>
          <a:bodyPr wrap="square" lIns="99974" tIns="49984" rIns="99974" bIns="49984" rtlCol="0">
            <a:spAutoFit/>
          </a:bodyPr>
          <a:lstStyle/>
          <a:p>
            <a:pPr defTabSz="1001523" eaLnBrk="0" fontAlgn="auto" hangingPunct="0">
              <a:spcBef>
                <a:spcPts val="0"/>
              </a:spcBef>
              <a:spcAft>
                <a:spcPts val="0"/>
              </a:spcAft>
            </a:pPr>
            <a:r>
              <a:rPr lang="zh-CN" altLang="en-US" sz="3499" b="1" dirty="0" smtClean="0">
                <a:solidFill>
                  <a:srgbClr val="000000">
                    <a:lumMod val="75000"/>
                    <a:lumOff val="25000"/>
                  </a:srgbClr>
                </a:solidFill>
                <a:latin typeface="Microsoft YaHei"/>
                <a:ea typeface="Microsoft YaHei"/>
                <a:cs typeface="Arial" pitchFamily="34" charset="0"/>
              </a:rPr>
              <a:t>目录</a:t>
            </a:r>
            <a:endParaRPr lang="zh-CN" altLang="en-US" sz="3499" b="1" dirty="0">
              <a:solidFill>
                <a:srgbClr val="000000">
                  <a:lumMod val="75000"/>
                  <a:lumOff val="25000"/>
                </a:srgbClr>
              </a:solidFill>
              <a:latin typeface="Microsoft YaHei"/>
              <a:ea typeface="Microsoft YaHei"/>
              <a:cs typeface="Arial" pitchFamily="34" charset="0"/>
            </a:endParaRPr>
          </a:p>
        </p:txBody>
      </p:sp>
      <p:sp>
        <p:nvSpPr>
          <p:cNvPr id="7" name="Freeform 9"/>
          <p:cNvSpPr>
            <a:spLocks/>
          </p:cNvSpPr>
          <p:nvPr userDrawn="1"/>
        </p:nvSpPr>
        <p:spPr bwMode="auto">
          <a:xfrm>
            <a:off x="3114"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9" name="Freeform 11"/>
          <p:cNvSpPr>
            <a:spLocks/>
          </p:cNvSpPr>
          <p:nvPr userDrawn="1"/>
        </p:nvSpPr>
        <p:spPr bwMode="auto">
          <a:xfrm>
            <a:off x="124618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nvGrpSpPr>
          <p:cNvPr id="10" name="组合 9"/>
          <p:cNvGrpSpPr/>
          <p:nvPr userDrawn="1"/>
        </p:nvGrpSpPr>
        <p:grpSpPr>
          <a:xfrm>
            <a:off x="587389" y="515380"/>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29" name="Freeform 6"/>
          <p:cNvSpPr>
            <a:spLocks/>
          </p:cNvSpPr>
          <p:nvPr userDrawn="1"/>
        </p:nvSpPr>
        <p:spPr bwMode="auto">
          <a:xfrm>
            <a:off x="3213040"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0" name="Freeform 11"/>
          <p:cNvSpPr>
            <a:spLocks/>
          </p:cNvSpPr>
          <p:nvPr userDrawn="1"/>
        </p:nvSpPr>
        <p:spPr bwMode="auto">
          <a:xfrm>
            <a:off x="310766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Tree>
    <p:extLst>
      <p:ext uri="{BB962C8B-B14F-4D97-AF65-F5344CB8AC3E}">
        <p14:creationId xmlns:p14="http://schemas.microsoft.com/office/powerpoint/2010/main" val="2556501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a:prstGeom prst="rect">
            <a:avLst/>
          </a:prstGeom>
        </p:spPr>
        <p:txBody>
          <a:bodyPr lIns="100820" tIns="50410" rIns="100820" bIns="50410" anchor="t" anchorCtr="0"/>
          <a:lstStyle>
            <a:lvl1pPr>
              <a:defRPr b="1">
                <a:latin typeface="+mn-ea"/>
                <a:ea typeface="+mn-ea"/>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4"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4" name="Freeform 11"/>
          <p:cNvSpPr>
            <a:spLocks/>
          </p:cNvSpPr>
          <p:nvPr userDrawn="1"/>
        </p:nvSpPr>
        <p:spPr bwMode="auto">
          <a:xfrm>
            <a:off x="124618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8" name="文本占位符 6"/>
          <p:cNvSpPr>
            <a:spLocks noGrp="1"/>
          </p:cNvSpPr>
          <p:nvPr>
            <p:ph type="body" sz="quarter" idx="10" hasCustomPrompt="1"/>
          </p:nvPr>
        </p:nvSpPr>
        <p:spPr>
          <a:xfrm>
            <a:off x="912285" y="1233488"/>
            <a:ext cx="10560048" cy="4680000"/>
          </a:xfrm>
          <a:prstGeom prst="rect">
            <a:avLst/>
          </a:prstGeom>
        </p:spPr>
        <p:txBody>
          <a:bodyPr lIns="91458" tIns="45729" rIns="91458" bIns="45729"/>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4320561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1" y="408780"/>
            <a:ext cx="2016224" cy="639559"/>
          </a:xfrm>
          <a:prstGeom prst="rect">
            <a:avLst/>
          </a:prstGeom>
          <a:noFill/>
          <a:ln w="9525">
            <a:noFill/>
            <a:miter lim="800000"/>
            <a:headEnd/>
            <a:tailEnd/>
          </a:ln>
        </p:spPr>
        <p:txBody>
          <a:bodyPr wrap="square" lIns="99974" tIns="49984" rIns="99974" bIns="49984" rtlCol="0">
            <a:spAutoFit/>
          </a:bodyPr>
          <a:lstStyle/>
          <a:p>
            <a:pPr defTabSz="1001523" eaLnBrk="0" fontAlgn="auto" hangingPunct="0">
              <a:spcBef>
                <a:spcPts val="0"/>
              </a:spcBef>
              <a:spcAft>
                <a:spcPts val="0"/>
              </a:spcAft>
            </a:pPr>
            <a:r>
              <a:rPr lang="zh-CN" altLang="en-US" sz="3499" b="1" dirty="0" smtClean="0">
                <a:solidFill>
                  <a:srgbClr val="000000">
                    <a:lumMod val="75000"/>
                    <a:lumOff val="25000"/>
                  </a:srgbClr>
                </a:solidFill>
                <a:latin typeface="Microsoft YaHei"/>
                <a:ea typeface="Microsoft YaHei"/>
                <a:cs typeface="Arial" pitchFamily="34" charset="0"/>
              </a:rPr>
              <a:t>本章总结</a:t>
            </a:r>
            <a:endParaRPr lang="zh-CN" altLang="en-US" sz="3499" b="1" dirty="0">
              <a:solidFill>
                <a:srgbClr val="000000">
                  <a:lumMod val="75000"/>
                  <a:lumOff val="25000"/>
                </a:srgbClr>
              </a:solidFill>
              <a:latin typeface="Microsoft YaHei"/>
              <a:ea typeface="Microsoft YaHei"/>
              <a:cs typeface="Arial" pitchFamily="34" charset="0"/>
            </a:endParaRPr>
          </a:p>
        </p:txBody>
      </p:sp>
      <p:sp>
        <p:nvSpPr>
          <p:cNvPr id="9" name="Freeform 9"/>
          <p:cNvSpPr>
            <a:spLocks/>
          </p:cNvSpPr>
          <p:nvPr userDrawn="1"/>
        </p:nvSpPr>
        <p:spPr bwMode="auto">
          <a:xfrm>
            <a:off x="3114"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0" name="Freeform 11"/>
          <p:cNvSpPr>
            <a:spLocks/>
          </p:cNvSpPr>
          <p:nvPr userDrawn="1"/>
        </p:nvSpPr>
        <p:spPr bwMode="auto">
          <a:xfrm>
            <a:off x="124618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nvGrpSpPr>
          <p:cNvPr id="11" name="组合 10"/>
          <p:cNvGrpSpPr/>
          <p:nvPr userDrawn="1"/>
        </p:nvGrpSpPr>
        <p:grpSpPr>
          <a:xfrm>
            <a:off x="515380" y="490849"/>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14" name="文本占位符 6"/>
          <p:cNvSpPr>
            <a:spLocks noGrp="1"/>
          </p:cNvSpPr>
          <p:nvPr>
            <p:ph type="body" sz="quarter" idx="11"/>
          </p:nvPr>
        </p:nvSpPr>
        <p:spPr>
          <a:xfrm>
            <a:off x="911425" y="1232756"/>
            <a:ext cx="10560049" cy="4680000"/>
          </a:xfrm>
          <a:prstGeom prst="rect">
            <a:avLst/>
          </a:prstGeom>
        </p:spPr>
        <p:txBody>
          <a:bodyPr lIns="91458" tIns="45729" rIns="91458" bIns="45729"/>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4909222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6" y="1233487"/>
            <a:ext cx="10560049" cy="4680000"/>
          </a:xfrm>
          <a:prstGeom prst="rect">
            <a:avLst/>
          </a:prstGeom>
        </p:spPr>
        <p:txBody>
          <a:bodyPr lIns="91458" tIns="45729" rIns="91458" bIns="45729"/>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80"/>
            <a:ext cx="5040560" cy="639559"/>
          </a:xfrm>
          <a:prstGeom prst="rect">
            <a:avLst/>
          </a:prstGeom>
          <a:noFill/>
          <a:ln w="9525">
            <a:noFill/>
            <a:miter lim="800000"/>
            <a:headEnd/>
            <a:tailEnd/>
          </a:ln>
        </p:spPr>
        <p:txBody>
          <a:bodyPr wrap="square" lIns="99974" tIns="49984" rIns="99974" bIns="49984" rtlCol="0">
            <a:spAutoFit/>
          </a:bodyPr>
          <a:lstStyle/>
          <a:p>
            <a:pPr defTabSz="1001523" eaLnBrk="0" fontAlgn="auto" hangingPunct="0">
              <a:spcBef>
                <a:spcPts val="0"/>
              </a:spcBef>
              <a:spcAft>
                <a:spcPts val="0"/>
              </a:spcAft>
            </a:pPr>
            <a:r>
              <a:rPr lang="zh-CN" altLang="en-US" sz="3499" b="1" dirty="0">
                <a:solidFill>
                  <a:srgbClr val="000000">
                    <a:lumMod val="75000"/>
                    <a:lumOff val="25000"/>
                  </a:srgbClr>
                </a:solidFill>
                <a:latin typeface="Microsoft YaHei"/>
                <a:ea typeface="Microsoft YaHei"/>
                <a:cs typeface="Arial" pitchFamily="34" charset="0"/>
              </a:rPr>
              <a:t>更多信息</a:t>
            </a:r>
          </a:p>
        </p:txBody>
      </p:sp>
      <p:sp>
        <p:nvSpPr>
          <p:cNvPr id="6" name="Freeform 9"/>
          <p:cNvSpPr>
            <a:spLocks/>
          </p:cNvSpPr>
          <p:nvPr userDrawn="1"/>
        </p:nvSpPr>
        <p:spPr bwMode="auto">
          <a:xfrm>
            <a:off x="3114"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0" name="Freeform 11"/>
          <p:cNvSpPr>
            <a:spLocks/>
          </p:cNvSpPr>
          <p:nvPr userDrawn="1"/>
        </p:nvSpPr>
        <p:spPr bwMode="auto">
          <a:xfrm>
            <a:off x="124618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nvGrpSpPr>
          <p:cNvPr id="11" name="组合 10"/>
          <p:cNvGrpSpPr/>
          <p:nvPr userDrawn="1"/>
        </p:nvGrpSpPr>
        <p:grpSpPr>
          <a:xfrm>
            <a:off x="479376" y="480269"/>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Tree>
    <p:extLst>
      <p:ext uri="{BB962C8B-B14F-4D97-AF65-F5344CB8AC3E}">
        <p14:creationId xmlns:p14="http://schemas.microsoft.com/office/powerpoint/2010/main" val="3131268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Tree>
    <p:extLst>
      <p:ext uri="{BB962C8B-B14F-4D97-AF65-F5344CB8AC3E}">
        <p14:creationId xmlns:p14="http://schemas.microsoft.com/office/powerpoint/2010/main" val="2081568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nvPr>
        </p:nvGraphicFramePr>
        <p:xfrm>
          <a:off x="1007533" y="1254489"/>
          <a:ext cx="10464801" cy="1082675"/>
        </p:xfrm>
        <a:graphic>
          <a:graphicData uri="http://schemas.openxmlformats.org/drawingml/2006/table">
            <a:tbl>
              <a:tblPr/>
              <a:tblGrid>
                <a:gridCol w="3120249">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8" name="Group 21"/>
          <p:cNvGraphicFramePr>
            <a:graphicFrameLocks noGrp="1"/>
          </p:cNvGraphicFramePr>
          <p:nvPr userDrawn="1">
            <p:extLst/>
          </p:nvPr>
        </p:nvGraphicFramePr>
        <p:xfrm>
          <a:off x="1007533" y="2776901"/>
          <a:ext cx="10464800" cy="3038475"/>
        </p:xfrm>
        <a:graphic>
          <a:graphicData uri="http://schemas.openxmlformats.org/drawingml/2006/table">
            <a:tbl>
              <a:tblPr/>
              <a:tblGrid>
                <a:gridCol w="3120248">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defTabSz="1001624" eaLnBrk="0" hangingPunct="0"/>
            <a:r>
              <a:rPr lang="zh-CN" altLang="en-US" sz="3500" b="1" dirty="0">
                <a:solidFill>
                  <a:srgbClr val="000000">
                    <a:lumMod val="75000"/>
                    <a:lumOff val="25000"/>
                  </a:srgbClr>
                </a:solidFill>
                <a:latin typeface="微软雅黑"/>
                <a:ea typeface="微软雅黑"/>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dirty="0">
                <a:solidFill>
                  <a:srgbClr val="CCCCCC">
                    <a:lumMod val="50000"/>
                  </a:srgbClr>
                </a:solidFill>
                <a:latin typeface="微软雅黑"/>
                <a:ea typeface="微软雅黑"/>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23906320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60"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75738" y="474335"/>
            <a:ext cx="1364878" cy="435179"/>
          </a:xfrm>
          <a:prstGeom prst="rect">
            <a:avLst/>
          </a:prstGeom>
        </p:spPr>
      </p:pic>
    </p:spTree>
    <p:extLst>
      <p:ext uri="{BB962C8B-B14F-4D97-AF65-F5344CB8AC3E}">
        <p14:creationId xmlns:p14="http://schemas.microsoft.com/office/powerpoint/2010/main" val="142455362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前言</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3303624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目标</a:t>
            </a:r>
            <a:endParaRPr lang="en-US" altLang="zh-CN" sz="3500" b="1" dirty="0">
              <a:solidFill>
                <a:srgbClr val="000000">
                  <a:lumMod val="75000"/>
                  <a:lumOff val="25000"/>
                </a:srgbClr>
              </a:solidFill>
              <a:latin typeface="微软雅黑"/>
              <a:ea typeface="微软雅黑"/>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1144234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目录</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192865565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本节概述和学习目标</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0278845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35698619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Tree>
    <p:extLst>
      <p:ext uri="{BB962C8B-B14F-4D97-AF65-F5344CB8AC3E}">
        <p14:creationId xmlns:p14="http://schemas.microsoft.com/office/powerpoint/2010/main" val="15147763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73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1985656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6"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91685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34608183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本节小结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0973454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本章总结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463033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8586531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学习推荐</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63679332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1664"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grpSp>
        <p:nvGrpSpPr>
          <p:cNvPr id="4" name="组合 3"/>
          <p:cNvGrpSpPr/>
          <p:nvPr userDrawn="1"/>
        </p:nvGrpSpPr>
        <p:grpSpPr>
          <a:xfrm>
            <a:off x="4234241" y="2642208"/>
            <a:ext cx="3971726" cy="1573584"/>
            <a:chOff x="4826327" y="2503488"/>
            <a:chExt cx="3971726" cy="1573584"/>
          </a:xfrm>
        </p:grpSpPr>
        <p:sp>
          <p:nvSpPr>
            <p:cNvPr id="5" name="Text Box 9">
              <a:extLst>
                <a:ext uri="{FF2B5EF4-FFF2-40B4-BE49-F238E27FC236}">
                  <a16:creationId xmlns:a16="http://schemas.microsoft.com/office/drawing/2014/main" xmlns="" id="{9D36E720-0E25-41AB-8346-B547D8B86001}"/>
                </a:ext>
              </a:extLst>
            </p:cNvPr>
            <p:cNvSpPr txBox="1">
              <a:spLocks noChangeArrowheads="1"/>
            </p:cNvSpPr>
            <p:nvPr/>
          </p:nvSpPr>
          <p:spPr bwMode="auto">
            <a:xfrm>
              <a:off x="4826327" y="3443951"/>
              <a:ext cx="3971726" cy="633121"/>
            </a:xfrm>
            <a:prstGeom prst="rect">
              <a:avLst/>
            </a:prstGeom>
            <a:noFill/>
            <a:ln w="9525">
              <a:noFill/>
              <a:miter lim="800000"/>
              <a:headEnd/>
              <a:tailEnd/>
            </a:ln>
          </p:spPr>
          <p:txBody>
            <a:bodyPr wrap="none" lIns="78358" tIns="39179" rIns="78358" bIns="39179">
              <a:spAutoFit/>
            </a:bodyPr>
            <a:lstStyle/>
            <a:p>
              <a:pPr defTabSz="784225" eaLnBrk="0" hangingPunct="0">
                <a:buSzPct val="100000"/>
                <a:defRPr/>
              </a:pPr>
              <a:r>
                <a:rPr lang="zh-CN" altLang="zh-CN" sz="3600" dirty="0">
                  <a:solidFill>
                    <a:srgbClr val="FFFFFF"/>
                  </a:solidFill>
                  <a:effectLst>
                    <a:outerShdw blurRad="38100" dist="38100" dir="2700000" algn="tl">
                      <a:srgbClr val="000000">
                        <a:alpha val="43137"/>
                      </a:srgbClr>
                    </a:outerShdw>
                  </a:effectLst>
                  <a:latin typeface="微软雅黑"/>
                  <a:ea typeface="微软雅黑"/>
                  <a:cs typeface="Arial" panose="020B0604020202020204" pitchFamily="34" charset="0"/>
                  <a:sym typeface="FrutigerNext LT Regular" pitchFamily="34" charset="0"/>
                </a:rPr>
                <a:t>www.huawei.com</a:t>
              </a:r>
            </a:p>
          </p:txBody>
        </p:sp>
        <p:sp>
          <p:nvSpPr>
            <p:cNvPr id="6" name="Text Box 8">
              <a:extLst>
                <a:ext uri="{FF2B5EF4-FFF2-40B4-BE49-F238E27FC236}">
                  <a16:creationId xmlns:a16="http://schemas.microsoft.com/office/drawing/2014/main" xmlns="" id="{11ED55EC-FD16-4B98-B04D-4605D3C0D784}"/>
                </a:ext>
              </a:extLst>
            </p:cNvPr>
            <p:cNvSpPr txBox="1">
              <a:spLocks noChangeArrowheads="1"/>
            </p:cNvSpPr>
            <p:nvPr/>
          </p:nvSpPr>
          <p:spPr bwMode="auto">
            <a:xfrm>
              <a:off x="5820286" y="2503488"/>
              <a:ext cx="1735601" cy="910120"/>
            </a:xfrm>
            <a:prstGeom prst="rect">
              <a:avLst/>
            </a:prstGeom>
            <a:noFill/>
            <a:ln w="9525">
              <a:noFill/>
              <a:miter lim="800000"/>
              <a:headEnd/>
              <a:tailEnd/>
            </a:ln>
          </p:spPr>
          <p:txBody>
            <a:bodyPr wrap="none" lIns="78358" tIns="39179" rIns="78358" bIns="39179">
              <a:spAutoFit/>
            </a:bodyPr>
            <a:lstStyle/>
            <a:p>
              <a:pPr defTabSz="784225" eaLnBrk="0" fontAlgn="base" hangingPunct="0">
                <a:buSzPct val="100000"/>
                <a:defRPr/>
              </a:pPr>
              <a:r>
                <a:rPr lang="zh-CN" altLang="en-US" sz="5400" dirty="0" smtClean="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rPr>
                <a:t>谢 谢</a:t>
              </a:r>
              <a:endParaRPr lang="zh-CN" altLang="zh-CN" sz="5400" dirty="0">
                <a:solidFill>
                  <a:srgbClr val="FFFFFF"/>
                </a:solidFill>
                <a:effectLst>
                  <a:outerShdw blurRad="38100" dist="38100" dir="2700000" algn="tl">
                    <a:srgbClr val="000000">
                      <a:alpha val="43137"/>
                    </a:srgbClr>
                  </a:outerShdw>
                </a:effectLst>
                <a:latin typeface="微软雅黑"/>
                <a:ea typeface="微软雅黑"/>
                <a:sym typeface="FrutigerNext LT Regular" pitchFamily="34" charset="0"/>
              </a:endParaRPr>
            </a:p>
          </p:txBody>
        </p:sp>
      </p:grpSp>
    </p:spTree>
    <p:extLst>
      <p:ext uri="{BB962C8B-B14F-4D97-AF65-F5344CB8AC3E}">
        <p14:creationId xmlns:p14="http://schemas.microsoft.com/office/powerpoint/2010/main" val="284456959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nvPr>
        </p:nvGraphicFramePr>
        <p:xfrm>
          <a:off x="1007533" y="1254489"/>
          <a:ext cx="10464801" cy="1082675"/>
        </p:xfrm>
        <a:graphic>
          <a:graphicData uri="http://schemas.openxmlformats.org/drawingml/2006/table">
            <a:tbl>
              <a:tblPr/>
              <a:tblGrid>
                <a:gridCol w="3120249">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8" name="Group 21"/>
          <p:cNvGraphicFramePr>
            <a:graphicFrameLocks noGrp="1"/>
          </p:cNvGraphicFramePr>
          <p:nvPr userDrawn="1">
            <p:extLst/>
          </p:nvPr>
        </p:nvGraphicFramePr>
        <p:xfrm>
          <a:off x="1007533" y="2776901"/>
          <a:ext cx="10464800" cy="3038475"/>
        </p:xfrm>
        <a:graphic>
          <a:graphicData uri="http://schemas.openxmlformats.org/drawingml/2006/table">
            <a:tbl>
              <a:tblPr/>
              <a:tblGrid>
                <a:gridCol w="3120248">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新开发</a:t>
            </a:r>
          </a:p>
        </p:txBody>
      </p:sp>
      <p:sp>
        <p:nvSpPr>
          <p:cNvPr id="63" name="Rectangle 2"/>
          <p:cNvSpPr>
            <a:spLocks noChangeArrowheads="1"/>
          </p:cNvSpPr>
          <p:nvPr userDrawn="1"/>
        </p:nvSpPr>
        <p:spPr bwMode="auto">
          <a:xfrm>
            <a:off x="952501" y="368660"/>
            <a:ext cx="2803239" cy="479425"/>
          </a:xfrm>
          <a:prstGeom prst="rect">
            <a:avLst/>
          </a:prstGeom>
          <a:noFill/>
          <a:ln w="9525">
            <a:noFill/>
            <a:miter lim="800000"/>
            <a:headEnd/>
            <a:tailEnd/>
          </a:ln>
        </p:spPr>
        <p:txBody>
          <a:bodyPr lIns="78258" tIns="39127" rIns="78258" bIns="39127" anchor="ctr"/>
          <a:lstStyle/>
          <a:p>
            <a:pPr defTabSz="1001624" eaLnBrk="0" hangingPunct="0"/>
            <a:r>
              <a:rPr lang="zh-CN" altLang="en-US" sz="3500" b="1" dirty="0">
                <a:solidFill>
                  <a:srgbClr val="000000">
                    <a:lumMod val="75000"/>
                    <a:lumOff val="25000"/>
                  </a:srgbClr>
                </a:solidFill>
                <a:latin typeface="微软雅黑"/>
                <a:ea typeface="微软雅黑"/>
                <a:cs typeface="Arial" panose="020B0604020202020204" pitchFamily="34" charset="0"/>
              </a:rPr>
              <a:t>修订记录</a:t>
            </a:r>
          </a:p>
        </p:txBody>
      </p:sp>
      <p:sp>
        <p:nvSpPr>
          <p:cNvPr id="64" name="Text Box 58"/>
          <p:cNvSpPr txBox="1">
            <a:spLocks noChangeArrowheads="1"/>
          </p:cNvSpPr>
          <p:nvPr userDrawn="1"/>
        </p:nvSpPr>
        <p:spPr bwMode="auto">
          <a:xfrm>
            <a:off x="8904312" y="296652"/>
            <a:ext cx="2772308" cy="701675"/>
          </a:xfrm>
          <a:prstGeom prst="rect">
            <a:avLst/>
          </a:prstGeom>
          <a:noFill/>
          <a:ln w="9525" algn="ctr">
            <a:noFill/>
            <a:miter lim="800000"/>
            <a:headEnd/>
            <a:tailEnd/>
          </a:ln>
        </p:spPr>
        <p:txBody>
          <a:bodyPr wrap="square">
            <a:spAutoFit/>
          </a:bodyPr>
          <a:lstStyle/>
          <a:p>
            <a:pPr>
              <a:spcBef>
                <a:spcPct val="50000"/>
              </a:spcBef>
            </a:pPr>
            <a:r>
              <a:rPr lang="zh-CN" altLang="en-US" sz="4000" dirty="0">
                <a:solidFill>
                  <a:srgbClr val="CCCCCC">
                    <a:lumMod val="50000"/>
                  </a:srgbClr>
                </a:solidFill>
                <a:latin typeface="微软雅黑"/>
                <a:ea typeface="微软雅黑"/>
                <a:cs typeface="Arial" panose="020B0604020202020204" pitchFamily="34" charset="0"/>
              </a:rPr>
              <a:t>本页不打印</a:t>
            </a: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116616731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027" y="6310114"/>
            <a:ext cx="1808790" cy="252977"/>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971" y="364213"/>
            <a:ext cx="568567" cy="582898"/>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60" y="6169362"/>
            <a:ext cx="2610997" cy="526588"/>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75738" y="474335"/>
            <a:ext cx="1364878" cy="435179"/>
          </a:xfrm>
          <a:prstGeom prst="rect">
            <a:avLst/>
          </a:prstGeom>
        </p:spPr>
      </p:pic>
    </p:spTree>
    <p:extLst>
      <p:ext uri="{BB962C8B-B14F-4D97-AF65-F5344CB8AC3E}">
        <p14:creationId xmlns:p14="http://schemas.microsoft.com/office/powerpoint/2010/main" val="223163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前言</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3728303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目标</a:t>
            </a:r>
            <a:endParaRPr lang="en-US" altLang="zh-CN" sz="3500" b="1" dirty="0">
              <a:solidFill>
                <a:srgbClr val="000000">
                  <a:lumMod val="75000"/>
                  <a:lumOff val="25000"/>
                </a:srgbClr>
              </a:solidFill>
              <a:latin typeface="微软雅黑"/>
              <a:ea typeface="微软雅黑"/>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1219583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目录</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107293325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本节概述和学习目标</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982375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9" name="Freeform 9"/>
          <p:cNvSpPr>
            <a:spLocks/>
          </p:cNvSpPr>
          <p:nvPr userDrawn="1"/>
        </p:nvSpPr>
        <p:spPr bwMode="auto">
          <a:xfrm>
            <a:off x="0" y="296368"/>
            <a:ext cx="1181759" cy="864380"/>
          </a:xfrm>
          <a:custGeom>
            <a:avLst/>
            <a:gdLst/>
            <a:ahLst/>
            <a:cxnLst/>
            <a:rect l="l" t="t" r="r" b="b"/>
            <a:pathLst>
              <a:path w="1181759" h="864380">
                <a:moveTo>
                  <a:pt x="0" y="0"/>
                </a:moveTo>
                <a:lnTo>
                  <a:pt x="1005547" y="0"/>
                </a:lnTo>
                <a:lnTo>
                  <a:pt x="1181759" y="434820"/>
                </a:lnTo>
                <a:lnTo>
                  <a:pt x="1005547" y="864380"/>
                </a:lnTo>
                <a:lnTo>
                  <a:pt x="0" y="86438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grpSp>
        <p:nvGrpSpPr>
          <p:cNvPr id="5" name="组合 4"/>
          <p:cNvGrpSpPr/>
          <p:nvPr userDrawn="1"/>
        </p:nvGrpSpPr>
        <p:grpSpPr>
          <a:xfrm>
            <a:off x="363509"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
        <p:nvSpPr>
          <p:cNvPr id="10" name="Freeform 11"/>
          <p:cNvSpPr>
            <a:spLocks/>
          </p:cNvSpPr>
          <p:nvPr userDrawn="1"/>
        </p:nvSpPr>
        <p:spPr bwMode="auto">
          <a:xfrm>
            <a:off x="10484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29803205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grpSp>
        <p:nvGrpSpPr>
          <p:cNvPr id="13" name="组合 12"/>
          <p:cNvGrpSpPr/>
          <p:nvPr userDrawn="1"/>
        </p:nvGrpSpPr>
        <p:grpSpPr>
          <a:xfrm>
            <a:off x="0" y="474074"/>
            <a:ext cx="1052924" cy="508968"/>
            <a:chOff x="0" y="474074"/>
            <a:chExt cx="1052924" cy="508968"/>
          </a:xfrm>
        </p:grpSpPr>
        <p:sp>
          <p:nvSpPr>
            <p:cNvPr id="1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Tree>
    <p:extLst>
      <p:ext uri="{BB962C8B-B14F-4D97-AF65-F5344CB8AC3E}">
        <p14:creationId xmlns:p14="http://schemas.microsoft.com/office/powerpoint/2010/main" val="246344482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8#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5386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5" name="组合 4"/>
          <p:cNvGrpSpPr/>
          <p:nvPr userDrawn="1"/>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8" name="Freeform 12"/>
            <p:cNvSpPr>
              <a:spLocks noEditPoints="1"/>
            </p:cNvSpPr>
            <p:nvPr/>
          </p:nvSpPr>
          <p:spPr bwMode="auto">
            <a:xfrm>
              <a:off x="340076" y="532585"/>
              <a:ext cx="391328" cy="391948"/>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18656272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Tree>
    <p:extLst>
      <p:ext uri="{BB962C8B-B14F-4D97-AF65-F5344CB8AC3E}">
        <p14:creationId xmlns:p14="http://schemas.microsoft.com/office/powerpoint/2010/main" val="91392817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本节小结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2693072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rgbClr val="000000">
                    <a:lumMod val="75000"/>
                    <a:lumOff val="25000"/>
                  </a:srgbClr>
                </a:solidFill>
                <a:latin typeface="微软雅黑"/>
                <a:ea typeface="微软雅黑"/>
                <a:cs typeface="Arial" pitchFamily="34" charset="0"/>
              </a:rPr>
              <a:t>本章总结</a:t>
            </a:r>
            <a:endParaRPr lang="zh-CN" altLang="en-US" sz="3500" b="1" dirty="0">
              <a:solidFill>
                <a:srgbClr val="000000">
                  <a:lumMod val="75000"/>
                  <a:lumOff val="25000"/>
                </a:srgbClr>
              </a:solidFill>
              <a:latin typeface="微软雅黑"/>
              <a:ea typeface="微软雅黑"/>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6594270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rgbClr val="000000">
                    <a:lumMod val="75000"/>
                    <a:lumOff val="25000"/>
                  </a:srgbClr>
                </a:solidFill>
                <a:latin typeface="微软雅黑"/>
                <a:ea typeface="微软雅黑"/>
                <a:cs typeface="Arial" pitchFamily="34" charset="0"/>
              </a:rPr>
              <a:t>更多信息</a:t>
            </a: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Tree>
    <p:extLst>
      <p:ext uri="{BB962C8B-B14F-4D97-AF65-F5344CB8AC3E}">
        <p14:creationId xmlns:p14="http://schemas.microsoft.com/office/powerpoint/2010/main" val="30263511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image" Target="../media/image3.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2.jpg"/><Relationship Id="rId5" Type="http://schemas.openxmlformats.org/officeDocument/2006/relationships/theme" Target="../theme/theme3.xml"/><Relationship Id="rId10" Type="http://schemas.openxmlformats.org/officeDocument/2006/relationships/image" Target="../media/image6.png"/><Relationship Id="rId4" Type="http://schemas.openxmlformats.org/officeDocument/2006/relationships/slideLayout" Target="../slideLayouts/slideLayout59.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4.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5.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1.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6.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7.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image" Target="../media/image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theme" Target="../theme/theme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theme" Target="../theme/theme9.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baseline="0" dirty="0">
                <a:latin typeface="+mn-lt"/>
                <a:ea typeface="黑体" panose="02010609060101010101" pitchFamily="49" charset="-122"/>
                <a:cs typeface="Arial" pitchFamily="34" charset="0"/>
              </a:rPr>
              <a:t>第</a:t>
            </a:r>
            <a:fld id="{2F2CF7F5-F178-4429-B6CA-28062DF31937}" type="slidenum">
              <a:rPr lang="en-US" altLang="zh-CN" sz="1200" smtClean="0">
                <a:latin typeface="+mn-lt"/>
                <a:ea typeface="黑体" panose="02010609060101010101" pitchFamily="49" charset="-122"/>
                <a:cs typeface="Arial" pitchFamily="34" charset="0"/>
              </a:rPr>
              <a:pPr defTabSz="801668" eaLnBrk="0" fontAlgn="base" hangingPunct="0">
                <a:defRPr/>
              </a:pPr>
              <a:t>‹#›</a:t>
            </a:fld>
            <a:r>
              <a:rPr lang="zh-CN" altLang="en-US" sz="1200" dirty="0">
                <a:latin typeface="+mn-lt"/>
                <a:ea typeface="黑体" panose="02010609060101010101" pitchFamily="49" charset="-122"/>
                <a:cs typeface="Arial" pitchFamily="34" charset="0"/>
              </a:rPr>
              <a:t>页</a:t>
            </a:r>
            <a:endParaRPr lang="en-US" altLang="zh-CN" sz="1200" dirty="0">
              <a:latin typeface="+mn-lt"/>
              <a:ea typeface="黑体" panose="02010609060101010101" pitchFamily="49" charset="-122"/>
              <a:cs typeface="Arial" pitchFamily="34" charset="0"/>
            </a:endParaRPr>
          </a:p>
        </p:txBody>
      </p:sp>
      <p:sp>
        <p:nvSpPr>
          <p:cNvPr id="13"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2559859"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baseline="0" dirty="0">
                <a:latin typeface="+mn-lt"/>
                <a:ea typeface="+mn-ea"/>
                <a:cs typeface="Arial" panose="020B0604020202020204" pitchFamily="34" charset="0"/>
              </a:rPr>
              <a:t>版权所有</a:t>
            </a:r>
            <a:r>
              <a:rPr lang="en-US" altLang="zh-CN" sz="1200" baseline="0" dirty="0">
                <a:latin typeface="+mn-lt"/>
                <a:ea typeface="+mn-ea"/>
                <a:cs typeface="Arial" panose="020B0604020202020204" pitchFamily="34" charset="0"/>
              </a:rPr>
              <a:t>© </a:t>
            </a:r>
            <a:r>
              <a:rPr lang="en-US" altLang="zh-CN" sz="1200" baseline="0" dirty="0" smtClean="0">
                <a:latin typeface="+mn-lt"/>
                <a:ea typeface="+mn-ea"/>
                <a:cs typeface="Arial" panose="020B0604020202020204" pitchFamily="34" charset="0"/>
              </a:rPr>
              <a:t>2020</a:t>
            </a:r>
            <a:r>
              <a:rPr lang="zh-CN" altLang="en-US" sz="1200" baseline="0" dirty="0" smtClean="0">
                <a:latin typeface="+mn-lt"/>
                <a:ea typeface="+mn-ea"/>
                <a:cs typeface="Arial" panose="020B0604020202020204" pitchFamily="34" charset="0"/>
              </a:rPr>
              <a:t>华</a:t>
            </a:r>
            <a:r>
              <a:rPr lang="zh-CN" altLang="en-US" sz="1200" baseline="0" dirty="0">
                <a:latin typeface="+mn-lt"/>
                <a:ea typeface="+mn-ea"/>
                <a:cs typeface="Arial" panose="020B0604020202020204" pitchFamily="34" charset="0"/>
              </a:rPr>
              <a:t>为技术有限公司</a:t>
            </a:r>
          </a:p>
        </p:txBody>
      </p:sp>
      <p:pic>
        <p:nvPicPr>
          <p:cNvPr id="8" name="图片 7"/>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74" r:id="rId7"/>
    <p:sldLayoutId id="2147483873" r:id="rId8"/>
    <p:sldLayoutId id="2147483863" r:id="rId9"/>
    <p:sldLayoutId id="2147483862" r:id="rId10"/>
    <p:sldLayoutId id="2147483851" r:id="rId11"/>
    <p:sldLayoutId id="2147483852" r:id="rId12"/>
    <p:sldLayoutId id="2147483850" r:id="rId13"/>
    <p:sldLayoutId id="2147483861" r:id="rId14"/>
    <p:sldLayoutId id="214748386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 id="2147483899" r:id="rId38"/>
    <p:sldLayoutId id="2147483900" r:id="rId39"/>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微软雅黑"/>
                <a:ea typeface="黑体" panose="02010609060101010101" pitchFamily="49" charset="-122"/>
                <a:cs typeface="Arial" pitchFamily="34" charset="0"/>
              </a:rPr>
              <a:pPr defTabSz="801668" eaLnBrk="0" fontAlgn="base" hangingPunct="0">
                <a:defRPr/>
              </a:pPr>
              <a:t>‹#›</a:t>
            </a:fld>
            <a:r>
              <a:rPr lang="zh-CN" altLang="en-US" sz="1200" dirty="0">
                <a:solidFill>
                  <a:srgbClr val="000000"/>
                </a:solidFill>
                <a:latin typeface="微软雅黑"/>
                <a:ea typeface="黑体" panose="02010609060101010101" pitchFamily="49" charset="-122"/>
                <a:cs typeface="Arial" pitchFamily="34" charset="0"/>
              </a:rPr>
              <a:t>页</a:t>
            </a:r>
            <a:endParaRPr lang="en-US" altLang="zh-CN" sz="1200" dirty="0">
              <a:solidFill>
                <a:srgbClr val="000000"/>
              </a:solidFill>
              <a:latin typeface="微软雅黑"/>
              <a:ea typeface="黑体" panose="02010609060101010101" pitchFamily="49" charset="-122"/>
              <a:cs typeface="Arial" pitchFamily="34" charset="0"/>
            </a:endParaRPr>
          </a:p>
        </p:txBody>
      </p:sp>
      <p:sp>
        <p:nvSpPr>
          <p:cNvPr id="13"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260474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anose="020B0604020202020204" pitchFamily="34" charset="0"/>
              </a:rPr>
              <a:t>版权所有</a:t>
            </a:r>
            <a:r>
              <a:rPr lang="en-US" altLang="zh-CN" sz="1200" dirty="0">
                <a:solidFill>
                  <a:srgbClr val="000000"/>
                </a:solidFill>
                <a:latin typeface="微软雅黑"/>
                <a:ea typeface="微软雅黑"/>
                <a:cs typeface="Arial" panose="020B0604020202020204" pitchFamily="34" charset="0"/>
              </a:rPr>
              <a:t>© </a:t>
            </a:r>
            <a:r>
              <a:rPr lang="en-US" altLang="zh-CN" sz="1200" dirty="0" smtClean="0">
                <a:solidFill>
                  <a:srgbClr val="000000"/>
                </a:solidFill>
                <a:latin typeface="微软雅黑"/>
                <a:ea typeface="微软雅黑"/>
                <a:cs typeface="Arial" panose="020B0604020202020204" pitchFamily="34" charset="0"/>
              </a:rPr>
              <a:t>2020 </a:t>
            </a:r>
            <a:r>
              <a:rPr lang="zh-CN" altLang="en-US" sz="1200" dirty="0">
                <a:solidFill>
                  <a:srgbClr val="000000"/>
                </a:solidFill>
                <a:latin typeface="微软雅黑"/>
                <a:ea typeface="微软雅黑"/>
                <a:cs typeface="Arial" panose="020B0604020202020204" pitchFamily="34" charset="0"/>
              </a:rPr>
              <a:t>华为技术有限公司</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extLst>
      <p:ext uri="{BB962C8B-B14F-4D97-AF65-F5344CB8AC3E}">
        <p14:creationId xmlns:p14="http://schemas.microsoft.com/office/powerpoint/2010/main" val="413160001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p15:clr>
            <a:srgbClr val="F26B43"/>
          </p15:clr>
        </p15:guide>
        <p15:guide id="2" pos="7227">
          <p15:clr>
            <a:srgbClr val="F26B43"/>
          </p15:clr>
        </p15:guide>
        <p15:guide id="3" orient="horz" pos="777">
          <p15:clr>
            <a:srgbClr val="F26B43"/>
          </p15:clr>
        </p15:guide>
        <p15:guide id="4" orient="horz" pos="4020">
          <p15:clr>
            <a:srgbClr val="F26B43"/>
          </p15:clr>
        </p15:guide>
        <p15:guide id="5" orient="horz" pos="2341">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87" y="794"/>
            <a:ext cx="12188826" cy="6856412"/>
          </a:xfrm>
          <a:prstGeom prst="rect">
            <a:avLst/>
          </a:prstGeom>
        </p:spPr>
      </p:pic>
      <p:pic>
        <p:nvPicPr>
          <p:cNvPr id="4" name="图片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55408" y="6308654"/>
            <a:ext cx="1808319" cy="252918"/>
          </a:xfrm>
          <a:prstGeom prst="rect">
            <a:avLst/>
          </a:prstGeom>
        </p:spPr>
      </p:pic>
      <p:pic>
        <p:nvPicPr>
          <p:cNvPr id="5" name="图片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2828" y="364129"/>
            <a:ext cx="568419" cy="582763"/>
          </a:xfrm>
          <a:prstGeom prst="rect">
            <a:avLst/>
          </a:prstGeom>
        </p:spPr>
      </p:pic>
      <p:pic>
        <p:nvPicPr>
          <p:cNvPr id="6" name="图片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4871" y="6167934"/>
            <a:ext cx="2610317" cy="526466"/>
          </a:xfrm>
          <a:prstGeom prst="rect">
            <a:avLst/>
          </a:prstGeom>
        </p:spPr>
      </p:pic>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46638" y="474226"/>
            <a:ext cx="1364523" cy="435078"/>
          </a:xfrm>
          <a:prstGeom prst="rect">
            <a:avLst/>
          </a:prstGeom>
        </p:spPr>
      </p:pic>
    </p:spTree>
    <p:extLst>
      <p:ext uri="{BB962C8B-B14F-4D97-AF65-F5344CB8AC3E}">
        <p14:creationId xmlns:p14="http://schemas.microsoft.com/office/powerpoint/2010/main" val="419797258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3" r:id="rId4"/>
  </p:sldLayoutIdLst>
  <p:timing>
    <p:tnLst>
      <p:par>
        <p:cTn id="1" dur="indefinite" restart="never" nodeType="tmRoot"/>
      </p:par>
    </p:tnLst>
  </p:timing>
  <p:txStyles>
    <p:titleStyle>
      <a:lvl1pPr algn="ctr" defTabSz="1219078" rtl="0" eaLnBrk="1" latinLnBrk="0" hangingPunct="1">
        <a:spcBef>
          <a:spcPct val="0"/>
        </a:spcBef>
        <a:buNone/>
        <a:defRPr sz="5898"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2003"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542"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1081" indent="-304770" algn="l" defTabSz="121907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078" rtl="0" eaLnBrk="1" latinLnBrk="0" hangingPunct="1">
        <a:defRPr sz="2399" kern="1200">
          <a:solidFill>
            <a:schemeClr val="tx1"/>
          </a:solidFill>
          <a:latin typeface="+mn-lt"/>
          <a:ea typeface="+mn-ea"/>
          <a:cs typeface="+mn-cs"/>
        </a:defRPr>
      </a:lvl1pPr>
      <a:lvl2pPr marL="609539" algn="l" defTabSz="1219078" rtl="0" eaLnBrk="1" latinLnBrk="0" hangingPunct="1">
        <a:defRPr sz="2399" kern="1200">
          <a:solidFill>
            <a:schemeClr val="tx1"/>
          </a:solidFill>
          <a:latin typeface="+mn-lt"/>
          <a:ea typeface="+mn-ea"/>
          <a:cs typeface="+mn-cs"/>
        </a:defRPr>
      </a:lvl2pPr>
      <a:lvl3pPr marL="1219078" algn="l" defTabSz="1219078" rtl="0" eaLnBrk="1" latinLnBrk="0" hangingPunct="1">
        <a:defRPr sz="2399" kern="1200">
          <a:solidFill>
            <a:schemeClr val="tx1"/>
          </a:solidFill>
          <a:latin typeface="+mn-lt"/>
          <a:ea typeface="+mn-ea"/>
          <a:cs typeface="+mn-cs"/>
        </a:defRPr>
      </a:lvl3pPr>
      <a:lvl4pPr marL="1828617" algn="l" defTabSz="1219078" rtl="0" eaLnBrk="1" latinLnBrk="0" hangingPunct="1">
        <a:defRPr sz="2399" kern="1200">
          <a:solidFill>
            <a:schemeClr val="tx1"/>
          </a:solidFill>
          <a:latin typeface="+mn-lt"/>
          <a:ea typeface="+mn-ea"/>
          <a:cs typeface="+mn-cs"/>
        </a:defRPr>
      </a:lvl4pPr>
      <a:lvl5pPr marL="2438156" algn="l" defTabSz="1219078" rtl="0" eaLnBrk="1" latinLnBrk="0" hangingPunct="1">
        <a:defRPr sz="2399" kern="1200">
          <a:solidFill>
            <a:schemeClr val="tx1"/>
          </a:solidFill>
          <a:latin typeface="+mn-lt"/>
          <a:ea typeface="+mn-ea"/>
          <a:cs typeface="+mn-cs"/>
        </a:defRPr>
      </a:lvl5pPr>
      <a:lvl6pPr marL="3047695" algn="l" defTabSz="1219078" rtl="0" eaLnBrk="1" latinLnBrk="0" hangingPunct="1">
        <a:defRPr sz="2399" kern="1200">
          <a:solidFill>
            <a:schemeClr val="tx1"/>
          </a:solidFill>
          <a:latin typeface="+mn-lt"/>
          <a:ea typeface="+mn-ea"/>
          <a:cs typeface="+mn-cs"/>
        </a:defRPr>
      </a:lvl6pPr>
      <a:lvl7pPr marL="3657235" algn="l" defTabSz="1219078" rtl="0" eaLnBrk="1" latinLnBrk="0" hangingPunct="1">
        <a:defRPr sz="2399" kern="1200">
          <a:solidFill>
            <a:schemeClr val="tx1"/>
          </a:solidFill>
          <a:latin typeface="+mn-lt"/>
          <a:ea typeface="+mn-ea"/>
          <a:cs typeface="+mn-cs"/>
        </a:defRPr>
      </a:lvl7pPr>
      <a:lvl8pPr marL="4266773" algn="l" defTabSz="1219078" rtl="0" eaLnBrk="1" latinLnBrk="0" hangingPunct="1">
        <a:defRPr sz="2399" kern="1200">
          <a:solidFill>
            <a:schemeClr val="tx1"/>
          </a:solidFill>
          <a:latin typeface="+mn-lt"/>
          <a:ea typeface="+mn-ea"/>
          <a:cs typeface="+mn-cs"/>
        </a:defRPr>
      </a:lvl8pPr>
      <a:lvl9pPr marL="4876312" algn="l" defTabSz="1219078"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9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9">
            <a:extLst>
              <a:ext uri="{FF2B5EF4-FFF2-40B4-BE49-F238E27FC236}">
                <a16:creationId xmlns="" xmlns:a16="http://schemas.microsoft.com/office/drawing/2014/main" id="{6ED2DBAA-9261-44D2-836C-78E5FB250BAC}"/>
              </a:ext>
            </a:extLst>
          </p:cNvPr>
          <p:cNvSpPr>
            <a:spLocks noChangeArrowheads="1"/>
          </p:cNvSpPr>
          <p:nvPr userDrawn="1"/>
        </p:nvSpPr>
        <p:spPr bwMode="auto">
          <a:xfrm>
            <a:off x="155300" y="6343855"/>
            <a:ext cx="672950" cy="265491"/>
          </a:xfrm>
          <a:prstGeom prst="rect">
            <a:avLst/>
          </a:prstGeom>
          <a:noFill/>
          <a:ln w="9525" algn="ctr">
            <a:noFill/>
            <a:miter lim="800000"/>
            <a:headEnd/>
            <a:tailEnd/>
          </a:ln>
          <a:effectLst/>
        </p:spPr>
        <p:txBody>
          <a:bodyPr wrap="none" lIns="80080" tIns="40042" rIns="80080" bIns="40042">
            <a:spAutoFit/>
          </a:bodyPr>
          <a:lstStyle/>
          <a:p>
            <a:pPr defTabSz="801427" eaLnBrk="0" fontAlgn="base" hangingPunct="0">
              <a:spcBef>
                <a:spcPts val="0"/>
              </a:spcBef>
              <a:spcAft>
                <a:spcPts val="0"/>
              </a:spcAft>
              <a:defRPr/>
            </a:pPr>
            <a:r>
              <a:rPr lang="zh-CN" altLang="en-US" sz="1200" dirty="0">
                <a:solidFill>
                  <a:srgbClr val="000000"/>
                </a:solidFill>
                <a:latin typeface="Arial"/>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Arial"/>
                <a:ea typeface="黑体" panose="02010609060101010101" pitchFamily="49" charset="-122"/>
                <a:cs typeface="Arial" pitchFamily="34" charset="0"/>
              </a:rPr>
              <a:pPr defTabSz="801427" eaLnBrk="0" fontAlgn="base" hangingPunct="0">
                <a:spcBef>
                  <a:spcPts val="0"/>
                </a:spcBef>
                <a:spcAft>
                  <a:spcPts val="0"/>
                </a:spcAft>
                <a:defRPr/>
              </a:pPr>
              <a:t>‹#›</a:t>
            </a:fld>
            <a:r>
              <a:rPr lang="zh-CN" altLang="en-US" sz="1200" dirty="0">
                <a:solidFill>
                  <a:srgbClr val="000000"/>
                </a:solidFill>
                <a:latin typeface="Arial"/>
                <a:ea typeface="黑体" panose="02010609060101010101" pitchFamily="49" charset="-122"/>
                <a:cs typeface="Arial" pitchFamily="34" charset="0"/>
              </a:rPr>
              <a:t>页</a:t>
            </a:r>
            <a:endParaRPr lang="en-US" altLang="zh-CN" sz="1200" dirty="0">
              <a:solidFill>
                <a:srgbClr val="000000"/>
              </a:solidFill>
              <a:latin typeface="Arial"/>
              <a:ea typeface="黑体" panose="02010609060101010101" pitchFamily="49" charset="-122"/>
              <a:cs typeface="Arial" pitchFamily="34" charset="0"/>
            </a:endParaRPr>
          </a:p>
        </p:txBody>
      </p:sp>
      <p:sp>
        <p:nvSpPr>
          <p:cNvPr id="10"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182" y="6343855"/>
            <a:ext cx="2547974" cy="265491"/>
          </a:xfrm>
          <a:prstGeom prst="rect">
            <a:avLst/>
          </a:prstGeom>
          <a:noFill/>
          <a:ln w="9525" algn="ctr">
            <a:noFill/>
            <a:miter lim="800000"/>
            <a:headEnd/>
            <a:tailEnd/>
          </a:ln>
          <a:effectLst/>
        </p:spPr>
        <p:txBody>
          <a:bodyPr wrap="none" lIns="80080" tIns="40042" rIns="80080" bIns="40042">
            <a:spAutoFit/>
          </a:bodyPr>
          <a:lstStyle/>
          <a:p>
            <a:pPr defTabSz="801427" eaLnBrk="0" fontAlgn="base" hangingPunct="0">
              <a:spcBef>
                <a:spcPts val="0"/>
              </a:spcBef>
              <a:spcAft>
                <a:spcPts val="0"/>
              </a:spcAft>
              <a:defRPr/>
            </a:pPr>
            <a:r>
              <a:rPr lang="zh-CN" altLang="en-US" sz="1200" dirty="0">
                <a:solidFill>
                  <a:srgbClr val="000000"/>
                </a:solidFill>
                <a:latin typeface="Arial"/>
                <a:ea typeface="Microsoft YaHei"/>
                <a:cs typeface="Arial" panose="020B0604020202020204" pitchFamily="34" charset="0"/>
              </a:rPr>
              <a:t>版权所有</a:t>
            </a:r>
            <a:r>
              <a:rPr lang="en-US" altLang="zh-CN" sz="1200" dirty="0">
                <a:solidFill>
                  <a:srgbClr val="000000"/>
                </a:solidFill>
                <a:latin typeface="Arial"/>
                <a:ea typeface="Microsoft YaHei"/>
                <a:cs typeface="Arial" panose="020B0604020202020204" pitchFamily="34" charset="0"/>
              </a:rPr>
              <a:t>© </a:t>
            </a:r>
            <a:r>
              <a:rPr lang="en-US" altLang="zh-CN" sz="1200" dirty="0" smtClean="0">
                <a:solidFill>
                  <a:srgbClr val="000000"/>
                </a:solidFill>
                <a:latin typeface="Arial"/>
                <a:ea typeface="Microsoft YaHei"/>
                <a:cs typeface="Arial" panose="020B0604020202020204" pitchFamily="34" charset="0"/>
              </a:rPr>
              <a:t>2020 </a:t>
            </a:r>
            <a:r>
              <a:rPr lang="zh-CN" altLang="en-US" sz="1200" dirty="0">
                <a:solidFill>
                  <a:srgbClr val="000000"/>
                </a:solidFill>
                <a:latin typeface="Arial"/>
                <a:ea typeface="Microsoft YaHei"/>
                <a:cs typeface="Arial" panose="020B0604020202020204" pitchFamily="34" charset="0"/>
              </a:rPr>
              <a:t>华为技术有限公司</a:t>
            </a:r>
          </a:p>
        </p:txBody>
      </p:sp>
      <p:pic>
        <p:nvPicPr>
          <p:cNvPr id="11" name="图片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72050" y="6347305"/>
            <a:ext cx="1248875" cy="273280"/>
          </a:xfrm>
          <a:prstGeom prst="rect">
            <a:avLst/>
          </a:prstGeom>
        </p:spPr>
      </p:pic>
    </p:spTree>
    <p:extLst>
      <p:ext uri="{BB962C8B-B14F-4D97-AF65-F5344CB8AC3E}">
        <p14:creationId xmlns:p14="http://schemas.microsoft.com/office/powerpoint/2010/main" val="311061676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Lst>
  <p:timing>
    <p:tnLst>
      <p:par>
        <p:cTn id="1" dur="indefinite" restart="never" nodeType="tmRoot"/>
      </p:par>
    </p:tnLst>
  </p:timing>
  <p:txStyles>
    <p:titleStyle>
      <a:lvl1pPr algn="l" defTabSz="914126" rtl="0" eaLnBrk="1" latinLnBrk="0" hangingPunct="1">
        <a:spcBef>
          <a:spcPct val="0"/>
        </a:spcBef>
        <a:buNone/>
        <a:defRPr sz="3199" kern="1200" baseline="0">
          <a:solidFill>
            <a:schemeClr val="tx1"/>
          </a:solidFill>
          <a:latin typeface="微软雅黑" pitchFamily="34" charset="-122"/>
          <a:ea typeface="微软雅黑" pitchFamily="34" charset="-122"/>
          <a:cs typeface="+mj-cs"/>
        </a:defRPr>
      </a:lvl1pPr>
    </p:titleStyle>
    <p:bodyStyle>
      <a:lvl1pPr marL="342797" indent="-342797" algn="l" defTabSz="914126" rtl="0" eaLnBrk="1" latinLnBrk="0" hangingPunct="1">
        <a:spcBef>
          <a:spcPct val="20000"/>
        </a:spcBef>
        <a:buFont typeface="Arial" pitchFamily="34" charset="0"/>
        <a:buChar char="•"/>
        <a:defRPr sz="2799" kern="1200">
          <a:solidFill>
            <a:srgbClr val="595959"/>
          </a:solidFill>
          <a:latin typeface="微软雅黑" pitchFamily="34" charset="-122"/>
          <a:ea typeface="微软雅黑" pitchFamily="34" charset="-122"/>
          <a:cs typeface="+mn-cs"/>
        </a:defRPr>
      </a:lvl1pPr>
      <a:lvl2pPr marL="742727" indent="-285664" algn="l" defTabSz="914126" rtl="0" eaLnBrk="1" latinLnBrk="0" hangingPunct="1">
        <a:spcBef>
          <a:spcPct val="20000"/>
        </a:spcBef>
        <a:buFont typeface="Arial" pitchFamily="34" charset="0"/>
        <a:buChar char="–"/>
        <a:defRPr sz="2399" kern="1200">
          <a:solidFill>
            <a:srgbClr val="595959"/>
          </a:solidFill>
          <a:latin typeface="微软雅黑" pitchFamily="34" charset="-122"/>
          <a:ea typeface="微软雅黑" pitchFamily="34" charset="-122"/>
          <a:cs typeface="+mn-cs"/>
        </a:defRPr>
      </a:lvl2pPr>
      <a:lvl3pPr marL="1142657" indent="-228531" algn="l" defTabSz="914126" rtl="0" eaLnBrk="1" latinLnBrk="0" hangingPunct="1">
        <a:spcBef>
          <a:spcPct val="20000"/>
        </a:spcBef>
        <a:buFont typeface="Arial" pitchFamily="34" charset="0"/>
        <a:buChar char="•"/>
        <a:defRPr sz="1999" kern="1200">
          <a:solidFill>
            <a:srgbClr val="595959"/>
          </a:solidFill>
          <a:latin typeface="微软雅黑" pitchFamily="34" charset="-122"/>
          <a:ea typeface="微软雅黑" pitchFamily="34" charset="-122"/>
          <a:cs typeface="+mn-cs"/>
        </a:defRPr>
      </a:lvl3pPr>
      <a:lvl4pPr marL="1599720" indent="-228531" algn="l" defTabSz="914126" rtl="0" eaLnBrk="1" latinLnBrk="0" hangingPunct="1">
        <a:spcBef>
          <a:spcPct val="20000"/>
        </a:spcBef>
        <a:buFont typeface="Arial" pitchFamily="34" charset="0"/>
        <a:buChar char="–"/>
        <a:defRPr sz="1799" kern="1200">
          <a:solidFill>
            <a:srgbClr val="595959"/>
          </a:solidFill>
          <a:latin typeface="微软雅黑" pitchFamily="34" charset="-122"/>
          <a:ea typeface="微软雅黑" pitchFamily="34" charset="-122"/>
          <a:cs typeface="+mn-cs"/>
        </a:defRPr>
      </a:lvl4pPr>
      <a:lvl5pPr marL="2056783" indent="-228531" algn="l" defTabSz="914126" rtl="0" eaLnBrk="1" latinLnBrk="0" hangingPunct="1">
        <a:spcBef>
          <a:spcPct val="20000"/>
        </a:spcBef>
        <a:buFont typeface="Arial" pitchFamily="34" charset="0"/>
        <a:buChar char="»"/>
        <a:defRPr sz="1600" kern="1200">
          <a:solidFill>
            <a:srgbClr val="595959"/>
          </a:solidFill>
          <a:latin typeface="微软雅黑" pitchFamily="34" charset="-122"/>
          <a:ea typeface="微软雅黑" pitchFamily="34" charset="-122"/>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 xmlns:a16="http://schemas.microsoft.com/office/drawing/2014/main"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微软雅黑"/>
                <a:ea typeface="黑体" panose="02010609060101010101" pitchFamily="49" charset="-122"/>
                <a:cs typeface="Arial" pitchFamily="34" charset="0"/>
              </a:rPr>
              <a:pPr defTabSz="801668" eaLnBrk="0" fontAlgn="base" hangingPunct="0">
                <a:defRPr/>
              </a:pPr>
              <a:t>‹#›</a:t>
            </a:fld>
            <a:r>
              <a:rPr lang="zh-CN" altLang="en-US" sz="1200" dirty="0">
                <a:solidFill>
                  <a:srgbClr val="000000"/>
                </a:solidFill>
                <a:latin typeface="微软雅黑"/>
                <a:ea typeface="黑体" panose="02010609060101010101" pitchFamily="49" charset="-122"/>
                <a:cs typeface="Arial" pitchFamily="34" charset="0"/>
              </a:rPr>
              <a:t>页</a:t>
            </a:r>
            <a:endParaRPr lang="en-US" altLang="zh-CN" sz="1200" dirty="0">
              <a:solidFill>
                <a:srgbClr val="000000"/>
              </a:solidFill>
              <a:latin typeface="微软雅黑"/>
              <a:ea typeface="黑体" panose="02010609060101010101" pitchFamily="49" charset="-122"/>
              <a:cs typeface="Arial" pitchFamily="34" charset="0"/>
            </a:endParaRPr>
          </a:p>
        </p:txBody>
      </p:sp>
      <p:sp>
        <p:nvSpPr>
          <p:cNvPr id="13"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260474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anose="020B0604020202020204" pitchFamily="34" charset="0"/>
              </a:rPr>
              <a:t>版权所有</a:t>
            </a:r>
            <a:r>
              <a:rPr lang="en-US" altLang="zh-CN" sz="1200" dirty="0">
                <a:solidFill>
                  <a:srgbClr val="000000"/>
                </a:solidFill>
                <a:latin typeface="微软雅黑"/>
                <a:ea typeface="微软雅黑"/>
                <a:cs typeface="Arial" panose="020B0604020202020204" pitchFamily="34" charset="0"/>
              </a:rPr>
              <a:t>© </a:t>
            </a:r>
            <a:r>
              <a:rPr lang="en-US" altLang="zh-CN" sz="1200" dirty="0" smtClean="0">
                <a:solidFill>
                  <a:srgbClr val="000000"/>
                </a:solidFill>
                <a:latin typeface="微软雅黑"/>
                <a:ea typeface="微软雅黑"/>
                <a:cs typeface="Arial" panose="020B0604020202020204" pitchFamily="34" charset="0"/>
              </a:rPr>
              <a:t>2020 </a:t>
            </a:r>
            <a:r>
              <a:rPr lang="zh-CN" altLang="en-US" sz="1200" dirty="0">
                <a:solidFill>
                  <a:srgbClr val="000000"/>
                </a:solidFill>
                <a:latin typeface="微软雅黑"/>
                <a:ea typeface="微软雅黑"/>
                <a:cs typeface="Arial" panose="020B0604020202020204" pitchFamily="34" charset="0"/>
              </a:rPr>
              <a:t>华为技术有限公司</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extLst>
      <p:ext uri="{BB962C8B-B14F-4D97-AF65-F5344CB8AC3E}">
        <p14:creationId xmlns:p14="http://schemas.microsoft.com/office/powerpoint/2010/main" val="1719615449"/>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p15:clr>
            <a:srgbClr val="F26B43"/>
          </p15:clr>
        </p15:guide>
        <p15:guide id="2" pos="7227">
          <p15:clr>
            <a:srgbClr val="F26B43"/>
          </p15:clr>
        </p15:guide>
        <p15:guide id="3" orient="horz" pos="777">
          <p15:clr>
            <a:srgbClr val="F26B43"/>
          </p15:clr>
        </p15:guide>
        <p15:guide id="4" orient="horz" pos="4020">
          <p15:clr>
            <a:srgbClr val="F26B43"/>
          </p15:clr>
        </p15:guide>
        <p15:guide id="5" orient="horz" pos="2341">
          <p15:clr>
            <a:srgbClr val="F26B43"/>
          </p15:clr>
        </p15:guide>
        <p15:guide id="6"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 xmlns:a16="http://schemas.microsoft.com/office/drawing/2014/main"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微软雅黑"/>
                <a:ea typeface="黑体" panose="02010609060101010101" pitchFamily="49" charset="-122"/>
                <a:cs typeface="Arial" pitchFamily="34" charset="0"/>
              </a:rPr>
              <a:pPr defTabSz="801668" eaLnBrk="0" fontAlgn="base" hangingPunct="0">
                <a:defRPr/>
              </a:pPr>
              <a:t>‹#›</a:t>
            </a:fld>
            <a:r>
              <a:rPr lang="zh-CN" altLang="en-US" sz="1200" dirty="0">
                <a:solidFill>
                  <a:srgbClr val="000000"/>
                </a:solidFill>
                <a:latin typeface="微软雅黑"/>
                <a:ea typeface="黑体" panose="02010609060101010101" pitchFamily="49" charset="-122"/>
                <a:cs typeface="Arial" pitchFamily="34" charset="0"/>
              </a:rPr>
              <a:t>页</a:t>
            </a:r>
            <a:endParaRPr lang="en-US" altLang="zh-CN" sz="1200" dirty="0">
              <a:solidFill>
                <a:srgbClr val="000000"/>
              </a:solidFill>
              <a:latin typeface="微软雅黑"/>
              <a:ea typeface="黑体" panose="02010609060101010101" pitchFamily="49" charset="-122"/>
              <a:cs typeface="Arial" pitchFamily="34" charset="0"/>
            </a:endParaRPr>
          </a:p>
        </p:txBody>
      </p:sp>
      <p:sp>
        <p:nvSpPr>
          <p:cNvPr id="13"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260474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anose="020B0604020202020204" pitchFamily="34" charset="0"/>
              </a:rPr>
              <a:t>版权所有</a:t>
            </a:r>
            <a:r>
              <a:rPr lang="en-US" altLang="zh-CN" sz="1200" dirty="0">
                <a:solidFill>
                  <a:srgbClr val="000000"/>
                </a:solidFill>
                <a:latin typeface="微软雅黑"/>
                <a:ea typeface="微软雅黑"/>
                <a:cs typeface="Arial" panose="020B0604020202020204" pitchFamily="34" charset="0"/>
              </a:rPr>
              <a:t>© </a:t>
            </a:r>
            <a:r>
              <a:rPr lang="en-US" altLang="zh-CN" sz="1200" dirty="0" smtClean="0">
                <a:solidFill>
                  <a:srgbClr val="000000"/>
                </a:solidFill>
                <a:latin typeface="微软雅黑"/>
                <a:ea typeface="微软雅黑"/>
                <a:cs typeface="Arial" panose="020B0604020202020204" pitchFamily="34" charset="0"/>
              </a:rPr>
              <a:t>2020 </a:t>
            </a:r>
            <a:r>
              <a:rPr lang="zh-CN" altLang="en-US" sz="1200" dirty="0">
                <a:solidFill>
                  <a:srgbClr val="000000"/>
                </a:solidFill>
                <a:latin typeface="微软雅黑"/>
                <a:ea typeface="微软雅黑"/>
                <a:cs typeface="Arial" panose="020B0604020202020204" pitchFamily="34" charset="0"/>
              </a:rPr>
              <a:t>华为技术有限公司</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extLst>
      <p:ext uri="{BB962C8B-B14F-4D97-AF65-F5344CB8AC3E}">
        <p14:creationId xmlns:p14="http://schemas.microsoft.com/office/powerpoint/2010/main" val="272690671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p15:clr>
            <a:srgbClr val="F26B43"/>
          </p15:clr>
        </p15:guide>
        <p15:guide id="2" pos="7227">
          <p15:clr>
            <a:srgbClr val="F26B43"/>
          </p15:clr>
        </p15:guide>
        <p15:guide id="3" orient="horz" pos="777">
          <p15:clr>
            <a:srgbClr val="F26B43"/>
          </p15:clr>
        </p15:guide>
        <p15:guide id="4" orient="horz" pos="4020">
          <p15:clr>
            <a:srgbClr val="F26B43"/>
          </p15:clr>
        </p15:guide>
        <p15:guide id="5" orient="horz" pos="2341">
          <p15:clr>
            <a:srgbClr val="F26B43"/>
          </p15:clr>
        </p15:guide>
        <p15:guide id="6"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微软雅黑"/>
                <a:ea typeface="黑体" panose="02010609060101010101" pitchFamily="49" charset="-122"/>
                <a:cs typeface="Arial" pitchFamily="34" charset="0"/>
              </a:rPr>
              <a:pPr defTabSz="801668" eaLnBrk="0" fontAlgn="base" hangingPunct="0">
                <a:defRPr/>
              </a:pPr>
              <a:t>‹#›</a:t>
            </a:fld>
            <a:r>
              <a:rPr lang="zh-CN" altLang="en-US" sz="1200" dirty="0">
                <a:solidFill>
                  <a:srgbClr val="000000"/>
                </a:solidFill>
                <a:latin typeface="微软雅黑"/>
                <a:ea typeface="黑体" panose="02010609060101010101" pitchFamily="49" charset="-122"/>
                <a:cs typeface="Arial" pitchFamily="34" charset="0"/>
              </a:rPr>
              <a:t>页</a:t>
            </a:r>
            <a:endParaRPr lang="en-US" altLang="zh-CN" sz="1200" dirty="0">
              <a:solidFill>
                <a:srgbClr val="000000"/>
              </a:solidFill>
              <a:latin typeface="微软雅黑"/>
              <a:ea typeface="黑体" panose="02010609060101010101" pitchFamily="49" charset="-122"/>
              <a:cs typeface="Arial" pitchFamily="34" charset="0"/>
            </a:endParaRPr>
          </a:p>
        </p:txBody>
      </p:sp>
      <p:sp>
        <p:nvSpPr>
          <p:cNvPr id="13"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260474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anose="020B0604020202020204" pitchFamily="34" charset="0"/>
              </a:rPr>
              <a:t>版权所有</a:t>
            </a:r>
            <a:r>
              <a:rPr lang="en-US" altLang="zh-CN" sz="1200" dirty="0">
                <a:solidFill>
                  <a:srgbClr val="000000"/>
                </a:solidFill>
                <a:latin typeface="微软雅黑"/>
                <a:ea typeface="微软雅黑"/>
                <a:cs typeface="Arial" panose="020B0604020202020204" pitchFamily="34" charset="0"/>
              </a:rPr>
              <a:t>© </a:t>
            </a:r>
            <a:r>
              <a:rPr lang="en-US" altLang="zh-CN" sz="1200" dirty="0" smtClean="0">
                <a:solidFill>
                  <a:srgbClr val="000000"/>
                </a:solidFill>
                <a:latin typeface="微软雅黑"/>
                <a:ea typeface="微软雅黑"/>
                <a:cs typeface="Arial" panose="020B0604020202020204" pitchFamily="34" charset="0"/>
              </a:rPr>
              <a:t>2020 </a:t>
            </a:r>
            <a:r>
              <a:rPr lang="zh-CN" altLang="en-US" sz="1200" dirty="0">
                <a:solidFill>
                  <a:srgbClr val="000000"/>
                </a:solidFill>
                <a:latin typeface="微软雅黑"/>
                <a:ea typeface="微软雅黑"/>
                <a:cs typeface="Arial" panose="020B0604020202020204" pitchFamily="34" charset="0"/>
              </a:rPr>
              <a:t>华为技术有限公司</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extLst>
      <p:ext uri="{BB962C8B-B14F-4D97-AF65-F5344CB8AC3E}">
        <p14:creationId xmlns:p14="http://schemas.microsoft.com/office/powerpoint/2010/main" val="187954861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p15:clr>
            <a:srgbClr val="F26B43"/>
          </p15:clr>
        </p15:guide>
        <p15:guide id="2" pos="7227">
          <p15:clr>
            <a:srgbClr val="F26B43"/>
          </p15:clr>
        </p15:guide>
        <p15:guide id="3" orient="horz" pos="777">
          <p15:clr>
            <a:srgbClr val="F26B43"/>
          </p15:clr>
        </p15:guide>
        <p15:guide id="4" orient="horz" pos="4020">
          <p15:clr>
            <a:srgbClr val="F26B43"/>
          </p15:clr>
        </p15:guide>
        <p15:guide id="5" orient="horz" pos="2341">
          <p15:clr>
            <a:srgbClr val="F26B43"/>
          </p15:clr>
        </p15:guide>
        <p15:guide id="6"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微软雅黑"/>
                <a:ea typeface="黑体" panose="02010609060101010101" pitchFamily="49" charset="-122"/>
                <a:cs typeface="Arial" pitchFamily="34" charset="0"/>
              </a:rPr>
              <a:pPr defTabSz="801668" eaLnBrk="0" fontAlgn="base" hangingPunct="0">
                <a:defRPr/>
              </a:pPr>
              <a:t>‹#›</a:t>
            </a:fld>
            <a:r>
              <a:rPr lang="zh-CN" altLang="en-US" sz="1200" dirty="0">
                <a:solidFill>
                  <a:srgbClr val="000000"/>
                </a:solidFill>
                <a:latin typeface="微软雅黑"/>
                <a:ea typeface="黑体" panose="02010609060101010101" pitchFamily="49" charset="-122"/>
                <a:cs typeface="Arial" pitchFamily="34" charset="0"/>
              </a:rPr>
              <a:t>页</a:t>
            </a:r>
            <a:endParaRPr lang="en-US" altLang="zh-CN" sz="1200" dirty="0">
              <a:solidFill>
                <a:srgbClr val="000000"/>
              </a:solidFill>
              <a:latin typeface="微软雅黑"/>
              <a:ea typeface="黑体" panose="02010609060101010101" pitchFamily="49" charset="-122"/>
              <a:cs typeface="Arial" pitchFamily="34" charset="0"/>
            </a:endParaRPr>
          </a:p>
        </p:txBody>
      </p:sp>
      <p:sp>
        <p:nvSpPr>
          <p:cNvPr id="13"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260474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anose="020B0604020202020204" pitchFamily="34" charset="0"/>
              </a:rPr>
              <a:t>版权所有</a:t>
            </a:r>
            <a:r>
              <a:rPr lang="en-US" altLang="zh-CN" sz="1200" dirty="0">
                <a:solidFill>
                  <a:srgbClr val="000000"/>
                </a:solidFill>
                <a:latin typeface="微软雅黑"/>
                <a:ea typeface="微软雅黑"/>
                <a:cs typeface="Arial" panose="020B0604020202020204" pitchFamily="34" charset="0"/>
              </a:rPr>
              <a:t>© </a:t>
            </a:r>
            <a:r>
              <a:rPr lang="en-US" altLang="zh-CN" sz="1200" dirty="0" smtClean="0">
                <a:solidFill>
                  <a:srgbClr val="000000"/>
                </a:solidFill>
                <a:latin typeface="微软雅黑"/>
                <a:ea typeface="微软雅黑"/>
                <a:cs typeface="Arial" panose="020B0604020202020204" pitchFamily="34" charset="0"/>
              </a:rPr>
              <a:t>2020 </a:t>
            </a:r>
            <a:r>
              <a:rPr lang="zh-CN" altLang="en-US" sz="1200" dirty="0">
                <a:solidFill>
                  <a:srgbClr val="000000"/>
                </a:solidFill>
                <a:latin typeface="微软雅黑"/>
                <a:ea typeface="微软雅黑"/>
                <a:cs typeface="Arial" panose="020B0604020202020204" pitchFamily="34" charset="0"/>
              </a:rPr>
              <a:t>华为技术有限公司</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extLst>
      <p:ext uri="{BB962C8B-B14F-4D97-AF65-F5344CB8AC3E}">
        <p14:creationId xmlns:p14="http://schemas.microsoft.com/office/powerpoint/2010/main" val="303274999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p15:clr>
            <a:srgbClr val="F26B43"/>
          </p15:clr>
        </p15:guide>
        <p15:guide id="2" pos="7227">
          <p15:clr>
            <a:srgbClr val="F26B43"/>
          </p15:clr>
        </p15:guide>
        <p15:guide id="3" orient="horz" pos="777">
          <p15:clr>
            <a:srgbClr val="F26B43"/>
          </p15:clr>
        </p15:guide>
        <p15:guide id="4" orient="horz" pos="4020">
          <p15:clr>
            <a:srgbClr val="F26B43"/>
          </p15:clr>
        </p15:guide>
        <p15:guide id="5" orient="horz" pos="2341">
          <p15:clr>
            <a:srgbClr val="F26B43"/>
          </p15:clr>
        </p15:guide>
        <p15:guide id="6"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Rectangle 69">
            <a:extLst>
              <a:ext uri="{FF2B5EF4-FFF2-40B4-BE49-F238E27FC236}">
                <a16:creationId xmlns:a16="http://schemas.microsoft.com/office/drawing/2014/main" xmlns="" id="{6ED2DBAA-9261-44D2-836C-78E5FB250BAC}"/>
              </a:ext>
            </a:extLst>
          </p:cNvPr>
          <p:cNvSpPr>
            <a:spLocks noChangeArrowheads="1"/>
          </p:cNvSpPr>
          <p:nvPr userDrawn="1"/>
        </p:nvSpPr>
        <p:spPr bwMode="auto">
          <a:xfrm>
            <a:off x="155340" y="6500581"/>
            <a:ext cx="67312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黑体" panose="02010609060101010101" pitchFamily="49" charset="-122"/>
                <a:cs typeface="Arial" pitchFamily="34" charset="0"/>
              </a:rPr>
              <a:t>第</a:t>
            </a:r>
            <a:fld id="{2F2CF7F5-F178-4429-B6CA-28062DF31937}" type="slidenum">
              <a:rPr lang="en-US" altLang="zh-CN" sz="1200" smtClean="0">
                <a:solidFill>
                  <a:srgbClr val="000000"/>
                </a:solidFill>
                <a:latin typeface="微软雅黑"/>
                <a:ea typeface="黑体" panose="02010609060101010101" pitchFamily="49" charset="-122"/>
                <a:cs typeface="Arial" pitchFamily="34" charset="0"/>
              </a:rPr>
              <a:pPr defTabSz="801668" eaLnBrk="0" fontAlgn="base" hangingPunct="0">
                <a:defRPr/>
              </a:pPr>
              <a:t>‹#›</a:t>
            </a:fld>
            <a:r>
              <a:rPr lang="zh-CN" altLang="en-US" sz="1200" dirty="0">
                <a:solidFill>
                  <a:srgbClr val="000000"/>
                </a:solidFill>
                <a:latin typeface="微软雅黑"/>
                <a:ea typeface="黑体" panose="02010609060101010101" pitchFamily="49" charset="-122"/>
                <a:cs typeface="Arial" pitchFamily="34" charset="0"/>
              </a:rPr>
              <a:t>页</a:t>
            </a:r>
            <a:endParaRPr lang="en-US" altLang="zh-CN" sz="1200" dirty="0">
              <a:solidFill>
                <a:srgbClr val="000000"/>
              </a:solidFill>
              <a:latin typeface="微软雅黑"/>
              <a:ea typeface="黑体" panose="02010609060101010101" pitchFamily="49" charset="-122"/>
              <a:cs typeface="Arial" pitchFamily="34" charset="0"/>
            </a:endParaRPr>
          </a:p>
        </p:txBody>
      </p:sp>
      <p:sp>
        <p:nvSpPr>
          <p:cNvPr id="13" name="Rectangle 54">
            <a:extLst>
              <a:ext uri="{FF2B5EF4-FFF2-40B4-BE49-F238E27FC236}">
                <a16:creationId xmlns:a16="http://schemas.microsoft.com/office/drawing/2014/main" xmlns="" id="{2078FA11-5569-4994-AEB7-1AF5CAC763B0}"/>
              </a:ext>
            </a:extLst>
          </p:cNvPr>
          <p:cNvSpPr>
            <a:spLocks noChangeArrowheads="1"/>
          </p:cNvSpPr>
          <p:nvPr userDrawn="1"/>
        </p:nvSpPr>
        <p:spPr bwMode="auto">
          <a:xfrm>
            <a:off x="947428" y="6500581"/>
            <a:ext cx="2559859"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zh-CN" altLang="en-US" sz="1200" dirty="0">
                <a:solidFill>
                  <a:srgbClr val="000000"/>
                </a:solidFill>
                <a:latin typeface="微软雅黑"/>
                <a:ea typeface="微软雅黑"/>
                <a:cs typeface="Arial" panose="020B0604020202020204" pitchFamily="34" charset="0"/>
              </a:rPr>
              <a:t>版权所有</a:t>
            </a:r>
            <a:r>
              <a:rPr lang="en-US" altLang="zh-CN" sz="1200" dirty="0">
                <a:solidFill>
                  <a:srgbClr val="000000"/>
                </a:solidFill>
                <a:latin typeface="微软雅黑"/>
                <a:ea typeface="微软雅黑"/>
                <a:cs typeface="Arial" panose="020B0604020202020204" pitchFamily="34" charset="0"/>
              </a:rPr>
              <a:t>© </a:t>
            </a:r>
            <a:r>
              <a:rPr lang="en-US" altLang="zh-CN" sz="1200" dirty="0" smtClean="0">
                <a:solidFill>
                  <a:srgbClr val="000000"/>
                </a:solidFill>
                <a:latin typeface="微软雅黑"/>
                <a:ea typeface="微软雅黑"/>
                <a:cs typeface="Arial" panose="020B0604020202020204" pitchFamily="34" charset="0"/>
              </a:rPr>
              <a:t>2020</a:t>
            </a:r>
            <a:r>
              <a:rPr lang="zh-CN" altLang="en-US" sz="1200" dirty="0" smtClean="0">
                <a:solidFill>
                  <a:srgbClr val="000000"/>
                </a:solidFill>
                <a:latin typeface="微软雅黑"/>
                <a:ea typeface="微软雅黑"/>
                <a:cs typeface="Arial" panose="020B0604020202020204" pitchFamily="34" charset="0"/>
              </a:rPr>
              <a:t>华</a:t>
            </a:r>
            <a:r>
              <a:rPr lang="zh-CN" altLang="en-US" sz="1200" dirty="0">
                <a:solidFill>
                  <a:srgbClr val="000000"/>
                </a:solidFill>
                <a:latin typeface="微软雅黑"/>
                <a:ea typeface="微软雅黑"/>
                <a:cs typeface="Arial" panose="020B0604020202020204" pitchFamily="34" charset="0"/>
              </a:rPr>
              <a:t>为技术有限公司</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Tree>
    <p:extLst>
      <p:ext uri="{BB962C8B-B14F-4D97-AF65-F5344CB8AC3E}">
        <p14:creationId xmlns:p14="http://schemas.microsoft.com/office/powerpoint/2010/main" val="74296102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p15:clr>
            <a:srgbClr val="F26B43"/>
          </p15:clr>
        </p15:guide>
        <p15:guide id="2" pos="7227">
          <p15:clr>
            <a:srgbClr val="F26B43"/>
          </p15:clr>
        </p15:guide>
        <p15:guide id="3" orient="horz" pos="777">
          <p15:clr>
            <a:srgbClr val="F26B43"/>
          </p15:clr>
        </p15:guide>
        <p15:guide id="4" orient="horz" pos="4020">
          <p15:clr>
            <a:srgbClr val="F26B43"/>
          </p15:clr>
        </p15:guide>
        <p15:guide id="5" orient="horz" pos="2341">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3" Type="http://schemas.openxmlformats.org/officeDocument/2006/relationships/hyperlink" Target="http://ic-openlabs.huawei.com/chat/#/" TargetMode="External"/><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gcc.gnu.org/onlinedocs/gcc-7.3.0/gcc/Submodel-Options.html#Submodel-Options"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hyperlink" Target="https://www.huaweicloud.com/kunpeng/software/dependencyadvisor.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hyperlink" Target="https://www.python.org/ftp/python/3.8.2/Python-3.8.2.tgz" TargetMode="External"/><Relationship Id="rId2" Type="http://schemas.openxmlformats.org/officeDocument/2006/relationships/notesSlide" Target="../notesSlides/notesSlide56.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6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hyperlink" Target="http://maven.apache.org/" TargetMode="External"/><Relationship Id="rId2" Type="http://schemas.openxmlformats.org/officeDocument/2006/relationships/notesSlide" Target="../notesSlides/notesSlide66.xml"/><Relationship Id="rId1" Type="http://schemas.openxmlformats.org/officeDocument/2006/relationships/slideLayout" Target="../slideLayouts/slideLayout61.xml"/><Relationship Id="rId6" Type="http://schemas.openxmlformats.org/officeDocument/2006/relationships/image" Target="../media/image39.png"/><Relationship Id="rId5" Type="http://schemas.openxmlformats.org/officeDocument/2006/relationships/hyperlink" Target="http://maven.apache.org/install.html" TargetMode="External"/><Relationship Id="rId4" Type="http://schemas.openxmlformats.org/officeDocument/2006/relationships/hyperlink" Target="http://maven.apache.org/download.cgi"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61.xml"/><Relationship Id="rId5" Type="http://schemas.openxmlformats.org/officeDocument/2006/relationships/image" Target="../media/image43.png"/><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61.xml"/><Relationship Id="rId4" Type="http://schemas.openxmlformats.org/officeDocument/2006/relationships/image" Target="../media/image4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1.xml"/></Relationships>
</file>

<file path=ppt/slides/_rels/slide77.xml.rels><?xml version="1.0" encoding="UTF-8" standalone="yes"?>
<Relationships xmlns="http://schemas.openxmlformats.org/package/2006/relationships"><Relationship Id="rId3" Type="http://schemas.openxmlformats.org/officeDocument/2006/relationships/hyperlink" Target="https://bbs.huaweicloud.com/forum/thread-41221-1-1.html" TargetMode="External"/><Relationship Id="rId2" Type="http://schemas.openxmlformats.org/officeDocument/2006/relationships/notesSlide" Target="../notesSlides/notesSlide77.xml"/><Relationship Id="rId1" Type="http://schemas.openxmlformats.org/officeDocument/2006/relationships/slideLayout" Target="../slideLayouts/slideLayout61.xml"/><Relationship Id="rId4" Type="http://schemas.openxmlformats.org/officeDocument/2006/relationships/hyperlink" Target="http://public-repo-1.hortonworks.com/HDP/centos7/2.x/updates/2.6.3.0/HDP-2.6.3.0-centos7-rpm.tar.gz"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61.xml"/><Relationship Id="rId4" Type="http://schemas.openxmlformats.org/officeDocument/2006/relationships/hyperlink" Target="https://bbs.huaweicloud.com/forum/thread-41221-1-1.htm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4.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hyperlink" Target="https://repo.huaweicloud.com/repository/maven/kunpeng" TargetMode="External"/><Relationship Id="rId2" Type="http://schemas.openxmlformats.org/officeDocument/2006/relationships/notesSlide" Target="../notesSlides/notesSlide89.xml"/><Relationship Id="rId1" Type="http://schemas.openxmlformats.org/officeDocument/2006/relationships/slideLayout" Target="../slideLayouts/slideLayout8.xml"/><Relationship Id="rId4" Type="http://schemas.openxmlformats.org/officeDocument/2006/relationships/hyperlink" Target="http://ic-openlabs.huawei.com/cha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8.xml"/><Relationship Id="rId5" Type="http://schemas.openxmlformats.org/officeDocument/2006/relationships/hyperlink" Target="https://www.huaweicloud.com/kunpeng/software/portingadvisor.html" TargetMode="External"/><Relationship Id="rId4" Type="http://schemas.openxmlformats.org/officeDocument/2006/relationships/hyperlink" Target="http://ic-openlabs.huawei.com/openlab/"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7.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8" Type="http://schemas.openxmlformats.org/officeDocument/2006/relationships/hyperlink" Target="https://bbs.huaweicloud.com/forum/forum-923-1.html" TargetMode="External"/><Relationship Id="rId3" Type="http://schemas.openxmlformats.org/officeDocument/2006/relationships/hyperlink" Target="https://www.huaweicloud.com/kunpeng/" TargetMode="External"/><Relationship Id="rId7" Type="http://schemas.openxmlformats.org/officeDocument/2006/relationships/hyperlink" Target="https://www.huaweicloud.com/kunpeng/solution.html" TargetMode="External"/><Relationship Id="rId2" Type="http://schemas.openxmlformats.org/officeDocument/2006/relationships/notesSlide" Target="../notesSlides/notesSlide99.xml"/><Relationship Id="rId1" Type="http://schemas.openxmlformats.org/officeDocument/2006/relationships/slideLayout" Target="../slideLayouts/slideLayout8.xml"/><Relationship Id="rId6" Type="http://schemas.openxmlformats.org/officeDocument/2006/relationships/hyperlink" Target="https://www.huaweicloud.com/kunpeng/product.html" TargetMode="External"/><Relationship Id="rId5" Type="http://schemas.openxmlformats.org/officeDocument/2006/relationships/hyperlink" Target="https://www.huaweicloud.com/kunpeng/partners.html" TargetMode="External"/><Relationship Id="rId4" Type="http://schemas.openxmlformats.org/officeDocument/2006/relationships/hyperlink" Target="https://www.huaweicloud.com/kunpeng/software.html" TargetMode="External"/><Relationship Id="rId9" Type="http://schemas.openxmlformats.org/officeDocument/2006/relationships/hyperlink" Target="https://e.huawei.com/cn/kunp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solidFill>
                <a:srgbClr val="000000"/>
              </a:solidFill>
            </a:endParaRPr>
          </a:p>
        </p:txBody>
      </p:sp>
      <p:sp>
        <p:nvSpPr>
          <p:cNvPr id="2" name="标题 1"/>
          <p:cNvSpPr>
            <a:spLocks noGrp="1"/>
          </p:cNvSpPr>
          <p:nvPr>
            <p:ph type="ctrTitle" sz="quarter"/>
          </p:nvPr>
        </p:nvSpPr>
        <p:spPr/>
        <p:txBody>
          <a:bodyPr/>
          <a:lstStyle/>
          <a:p>
            <a:r>
              <a:rPr lang="zh-CN" altLang="en-US" sz="4000" smtClean="0">
                <a:cs typeface="+mn-ea"/>
                <a:sym typeface="+mn-lt"/>
              </a:rPr>
              <a:t>鲲鹏软件迁移</a:t>
            </a:r>
            <a:endParaRPr lang="en-US" altLang="zh-CN" sz="4000" dirty="0">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273385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550863" y="1988839"/>
            <a:ext cx="5447863" cy="431988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8" name="矩形 27"/>
          <p:cNvSpPr/>
          <p:nvPr/>
        </p:nvSpPr>
        <p:spPr bwMode="auto">
          <a:xfrm>
            <a:off x="6193275" y="1988839"/>
            <a:ext cx="5447863" cy="431988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6" name="圆角矩形 25"/>
          <p:cNvSpPr/>
          <p:nvPr/>
        </p:nvSpPr>
        <p:spPr bwMode="auto">
          <a:xfrm>
            <a:off x="550863" y="1322735"/>
            <a:ext cx="5447864"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48" name="矩形 47"/>
          <p:cNvSpPr/>
          <p:nvPr/>
        </p:nvSpPr>
        <p:spPr>
          <a:xfrm>
            <a:off x="6381722" y="2157094"/>
            <a:ext cx="3744416" cy="246221"/>
          </a:xfrm>
          <a:prstGeom prst="rect">
            <a:avLst/>
          </a:prstGeom>
        </p:spPr>
        <p:txBody>
          <a:bodyPr wrap="square" lIns="0" tIns="0" rIns="0" bIns="0">
            <a:spAutoFit/>
          </a:bodyPr>
          <a:lstStyle/>
          <a:p>
            <a:pPr fontAlgn="auto">
              <a:spcBef>
                <a:spcPts val="0"/>
              </a:spcBef>
              <a:spcAft>
                <a:spcPts val="0"/>
              </a:spcAft>
            </a:pPr>
            <a:r>
              <a:rPr lang="en-US" altLang="zh-CN" sz="1600" b="1" dirty="0" err="1" smtClean="0">
                <a:solidFill>
                  <a:srgbClr val="C7000B"/>
                </a:solidFill>
                <a:latin typeface="微软雅黑" panose="020B0503020204020204" pitchFamily="34" charset="-122"/>
                <a:ea typeface="微软雅黑" panose="020B0503020204020204" pitchFamily="34" charset="-122"/>
              </a:rPr>
              <a:t>Openlab</a:t>
            </a:r>
            <a:r>
              <a:rPr lang="zh-CN" altLang="en-US" sz="1600" b="1" dirty="0" smtClean="0">
                <a:solidFill>
                  <a:srgbClr val="C7000B"/>
                </a:solidFill>
                <a:latin typeface="微软雅黑" panose="020B0503020204020204" pitchFamily="34" charset="-122"/>
                <a:ea typeface="微软雅黑" panose="020B0503020204020204" pitchFamily="34" charset="-122"/>
              </a:rPr>
              <a:t>远程环境，一站式迁移调优</a:t>
            </a:r>
            <a:endParaRPr lang="zh-CN" altLang="en-US" sz="1600" b="1" dirty="0">
              <a:solidFill>
                <a:srgbClr val="C7000B"/>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flipV="1">
            <a:off x="6382628" y="3073562"/>
            <a:ext cx="5069156" cy="0"/>
          </a:xfrm>
          <a:prstGeom prst="line">
            <a:avLst/>
          </a:prstGeom>
          <a:noFill/>
          <a:ln w="76200" cap="flat" cmpd="sng" algn="ctr">
            <a:solidFill>
              <a:srgbClr val="59C8D5"/>
            </a:solidFill>
            <a:prstDash val="solid"/>
            <a:miter lim="800000"/>
            <a:headEnd type="none" w="med" len="med"/>
            <a:tailEnd type="triangle" w="med" len="med"/>
          </a:ln>
          <a:effectLst/>
        </p:spPr>
      </p:cxnSp>
      <p:sp>
        <p:nvSpPr>
          <p:cNvPr id="50" name="椭圆 49"/>
          <p:cNvSpPr/>
          <p:nvPr/>
        </p:nvSpPr>
        <p:spPr>
          <a:xfrm>
            <a:off x="6820844" y="2623562"/>
            <a:ext cx="900000" cy="900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rPr>
              <a:t>平台移植</a:t>
            </a:r>
            <a:endParaRPr kumimoji="0" lang="en-US" altLang="zh-CN"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rPr>
              <a:t>X86-&gt;</a:t>
            </a:r>
            <a:r>
              <a:rPr kumimoji="0" lang="zh-CN" altLang="en-US"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rPr>
              <a:t>鲲鹏</a:t>
            </a:r>
          </a:p>
        </p:txBody>
      </p:sp>
      <p:sp>
        <p:nvSpPr>
          <p:cNvPr id="51" name="椭圆 50"/>
          <p:cNvSpPr/>
          <p:nvPr/>
        </p:nvSpPr>
        <p:spPr>
          <a:xfrm>
            <a:off x="8467206" y="2623562"/>
            <a:ext cx="900000" cy="900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rPr>
              <a:t>兼容性</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rPr>
              <a:t>测试</a:t>
            </a:r>
          </a:p>
        </p:txBody>
      </p:sp>
      <p:sp>
        <p:nvSpPr>
          <p:cNvPr id="52" name="椭圆 51"/>
          <p:cNvSpPr/>
          <p:nvPr/>
        </p:nvSpPr>
        <p:spPr>
          <a:xfrm>
            <a:off x="10113569" y="2623562"/>
            <a:ext cx="900000" cy="900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b="1" kern="0" dirty="0" smtClean="0">
                <a:solidFill>
                  <a:srgbClr val="232323"/>
                </a:solidFill>
                <a:latin typeface="微软雅黑" panose="020B0503020204020204" pitchFamily="34" charset="-122"/>
                <a:ea typeface="微软雅黑" panose="020B0503020204020204" pitchFamily="34" charset="-122"/>
                <a:cs typeface="Arial" panose="020B0604020202020204" pitchFamily="34" charset="0"/>
              </a:rPr>
              <a:t>技术</a:t>
            </a:r>
            <a:endParaRPr kumimoji="0" lang="en-US" altLang="zh-CN"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1" i="0" u="none" strike="noStrike" kern="0" cap="none" spc="0" normalizeH="0" baseline="0" noProof="0" dirty="0" smtClean="0">
                <a:ln>
                  <a:noFill/>
                </a:ln>
                <a:solidFill>
                  <a:srgbClr val="232323"/>
                </a:solidFill>
                <a:effectLst/>
                <a:uLnTx/>
                <a:uFillTx/>
                <a:latin typeface="微软雅黑" panose="020B0503020204020204" pitchFamily="34" charset="-122"/>
                <a:ea typeface="微软雅黑" panose="020B0503020204020204" pitchFamily="34" charset="-122"/>
                <a:cs typeface="Arial" panose="020B0604020202020204" pitchFamily="34" charset="0"/>
              </a:rPr>
              <a:t>认证</a:t>
            </a:r>
          </a:p>
        </p:txBody>
      </p:sp>
      <p:pic>
        <p:nvPicPr>
          <p:cNvPr id="53" name="图片 52"/>
          <p:cNvPicPr>
            <a:picLocks noChangeAspect="1"/>
          </p:cNvPicPr>
          <p:nvPr/>
        </p:nvPicPr>
        <p:blipFill rotWithShape="1">
          <a:blip r:embed="rId3"/>
          <a:srcRect l="1188" t="3917" r="1480" b="5609"/>
          <a:stretch/>
        </p:blipFill>
        <p:spPr>
          <a:xfrm>
            <a:off x="6448944" y="3862358"/>
            <a:ext cx="4935619" cy="1084833"/>
          </a:xfrm>
          <a:prstGeom prst="rect">
            <a:avLst/>
          </a:prstGeom>
        </p:spPr>
      </p:pic>
      <p:sp>
        <p:nvSpPr>
          <p:cNvPr id="54" name="矩形 53"/>
          <p:cNvSpPr/>
          <p:nvPr/>
        </p:nvSpPr>
        <p:spPr>
          <a:xfrm>
            <a:off x="6441995" y="5225366"/>
            <a:ext cx="5008883" cy="867930"/>
          </a:xfrm>
          <a:prstGeom prst="rect">
            <a:avLst/>
          </a:prstGeom>
        </p:spPr>
        <p:txBody>
          <a:bodyPr wrap="square">
            <a:spAutoFit/>
          </a:bodyPr>
          <a:lstStyle/>
          <a:p>
            <a:pPr marL="285750" indent="-285750" fontAlgn="auto">
              <a:lnSpc>
                <a:spcPct val="120000"/>
              </a:lnSpc>
              <a:spcBef>
                <a:spcPts val="0"/>
              </a:spcBef>
              <a:spcAft>
                <a:spcPts val="0"/>
              </a:spcAft>
              <a:buClr>
                <a:srgbClr val="C7000B"/>
              </a:buClr>
              <a:buFont typeface="Arial" pitchFamily="34" charset="0"/>
              <a:buChar char="•"/>
            </a:pPr>
            <a:r>
              <a:rPr lang="zh-CN" altLang="en-US" sz="1400" b="1" kern="100" dirty="0" smtClean="0">
                <a:solidFill>
                  <a:srgbClr val="232323"/>
                </a:solidFill>
                <a:latin typeface="微软雅黑" panose="020B0503020204020204" pitchFamily="34" charset="-122"/>
                <a:ea typeface="微软雅黑" panose="020B0503020204020204" pitchFamily="34" charset="-122"/>
                <a:cs typeface="Arial" panose="020B0604020202020204" pitchFamily="34" charset="0"/>
              </a:rPr>
              <a:t>办公环境可以连接公网环境</a:t>
            </a:r>
            <a:endParaRPr lang="en-US" altLang="zh-CN" sz="1400" b="1" kern="100" dirty="0" smtClean="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fontAlgn="auto">
              <a:lnSpc>
                <a:spcPct val="120000"/>
              </a:lnSpc>
              <a:spcBef>
                <a:spcPts val="0"/>
              </a:spcBef>
              <a:spcAft>
                <a:spcPts val="0"/>
              </a:spcAft>
              <a:buClr>
                <a:srgbClr val="C7000B"/>
              </a:buClr>
              <a:buFont typeface="Arial" pitchFamily="34" charset="0"/>
              <a:buChar char="•"/>
            </a:pPr>
            <a:r>
              <a:rPr lang="zh-CN" altLang="en-US" sz="1400" b="1" kern="100" dirty="0" smtClean="0">
                <a:solidFill>
                  <a:srgbClr val="0000FF"/>
                </a:solidFill>
                <a:latin typeface="微软雅黑" panose="020B0503020204020204" pitchFamily="34" charset="-122"/>
                <a:ea typeface="微软雅黑" panose="020B0503020204020204" pitchFamily="34" charset="-122"/>
                <a:cs typeface="Arial" panose="020B0604020202020204" pitchFamily="34" charset="0"/>
              </a:rPr>
              <a:t>无需配置物理服务器，向</a:t>
            </a:r>
            <a:r>
              <a:rPr lang="en-US" altLang="zh-CN" sz="1400" b="1" kern="100" dirty="0" err="1" smtClean="0">
                <a:solidFill>
                  <a:srgbClr val="0000FF"/>
                </a:solidFill>
                <a:latin typeface="微软雅黑" panose="020B0503020204020204" pitchFamily="34" charset="-122"/>
                <a:ea typeface="微软雅黑" panose="020B0503020204020204" pitchFamily="34" charset="-122"/>
                <a:cs typeface="Arial" panose="020B0604020202020204" pitchFamily="34" charset="0"/>
              </a:rPr>
              <a:t>Openlab</a:t>
            </a:r>
            <a:r>
              <a:rPr lang="zh-CN" altLang="en-US" sz="1400" b="1" kern="100" dirty="0" smtClean="0">
                <a:solidFill>
                  <a:srgbClr val="0000FF"/>
                </a:solidFill>
                <a:latin typeface="微软雅黑" panose="020B0503020204020204" pitchFamily="34" charset="-122"/>
                <a:ea typeface="微软雅黑" panose="020B0503020204020204" pitchFamily="34" charset="-122"/>
                <a:cs typeface="Arial" panose="020B0604020202020204" pitchFamily="34" charset="0"/>
              </a:rPr>
              <a:t>申请远程服务器资源</a:t>
            </a:r>
            <a:endParaRPr lang="en-US" altLang="zh-CN" sz="1400" b="1" kern="100" dirty="0" smtClean="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fontAlgn="auto">
              <a:lnSpc>
                <a:spcPct val="120000"/>
              </a:lnSpc>
              <a:spcBef>
                <a:spcPts val="0"/>
              </a:spcBef>
              <a:spcAft>
                <a:spcPts val="0"/>
              </a:spcAft>
              <a:buClr>
                <a:srgbClr val="C7000B"/>
              </a:buClr>
              <a:buFont typeface="Arial" pitchFamily="34" charset="0"/>
              <a:buChar char="•"/>
            </a:pPr>
            <a:r>
              <a:rPr lang="zh-CN" altLang="en-US" sz="1400" b="1" kern="100" dirty="0" smtClean="0">
                <a:solidFill>
                  <a:srgbClr val="0000FF"/>
                </a:solidFill>
                <a:latin typeface="微软雅黑" panose="020B0503020204020204" pitchFamily="34" charset="-122"/>
                <a:ea typeface="微软雅黑" panose="020B0503020204020204" pitchFamily="34" charset="-122"/>
                <a:cs typeface="Arial" panose="020B0604020202020204" pitchFamily="34" charset="0"/>
              </a:rPr>
              <a:t>提供认证，生态推广</a:t>
            </a:r>
            <a:endParaRPr lang="zh-CN" altLang="en-US" sz="1400" b="1" kern="100"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矩形 120"/>
          <p:cNvSpPr>
            <a:spLocks noChangeArrowheads="1"/>
          </p:cNvSpPr>
          <p:nvPr/>
        </p:nvSpPr>
        <p:spPr bwMode="auto">
          <a:xfrm>
            <a:off x="2414019" y="1408593"/>
            <a:ext cx="1721552" cy="368691"/>
          </a:xfrm>
          <a:prstGeom prst="rect">
            <a:avLst/>
          </a:prstGeom>
          <a:noFill/>
          <a:ln w="63500" cap="flat" cmpd="sng" algn="ctr">
            <a:noFill/>
            <a:prstDash val="solid"/>
          </a:ln>
          <a:effectLst/>
          <a:extLst/>
        </p:spPr>
        <p:txBody>
          <a:bodyPr wrap="square" lIns="0" rIns="0" rtlCol="0" anchor="ctr">
            <a:spAutoFit/>
          </a:bodyPr>
          <a:lstStyle/>
          <a:p>
            <a:pPr algn="ctr" defTabSz="913838" fontAlgn="auto">
              <a:spcBef>
                <a:spcPts val="0"/>
              </a:spcBef>
              <a:spcAft>
                <a:spcPts val="0"/>
              </a:spcAft>
            </a:pPr>
            <a:r>
              <a:rPr lang="zh-CN" altLang="en-US" sz="1796" b="1" kern="0" dirty="0" smtClean="0">
                <a:solidFill>
                  <a:prstClr val="white"/>
                </a:solidFill>
                <a:latin typeface="微软雅黑"/>
                <a:ea typeface="微软雅黑"/>
              </a:rPr>
              <a:t>信息收集</a:t>
            </a:r>
            <a:endParaRPr lang="zh-CN" altLang="en-US" sz="1796" b="1" kern="0" dirty="0">
              <a:solidFill>
                <a:prstClr val="white"/>
              </a:solidFill>
              <a:latin typeface="微软雅黑"/>
              <a:ea typeface="微软雅黑"/>
            </a:endParaRPr>
          </a:p>
        </p:txBody>
      </p:sp>
      <p:sp>
        <p:nvSpPr>
          <p:cNvPr id="57" name="矩形 56"/>
          <p:cNvSpPr/>
          <p:nvPr/>
        </p:nvSpPr>
        <p:spPr>
          <a:xfrm>
            <a:off x="880671" y="2132856"/>
            <a:ext cx="2531782" cy="270459"/>
          </a:xfrm>
          <a:prstGeom prst="rect">
            <a:avLst/>
          </a:prstGeom>
        </p:spPr>
        <p:txBody>
          <a:bodyPr wrap="square" lIns="0" tIns="0" rIns="0" bIns="0">
            <a:spAutoFit/>
          </a:bodyPr>
          <a:lstStyle/>
          <a:p>
            <a:pPr fontAlgn="auto">
              <a:lnSpc>
                <a:spcPct val="120000"/>
              </a:lnSpc>
              <a:spcBef>
                <a:spcPts val="0"/>
              </a:spcBef>
              <a:spcAft>
                <a:spcPts val="0"/>
              </a:spcAft>
            </a:pPr>
            <a:r>
              <a:rPr lang="zh-CN" altLang="en-US" sz="1600" b="1" kern="1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收集软件技术栈</a:t>
            </a:r>
            <a:endParaRPr lang="zh-CN" altLang="en-US" sz="1600" b="1" dirty="0">
              <a:solidFill>
                <a:srgbClr val="C7000B"/>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80671" y="2540771"/>
            <a:ext cx="4788246" cy="3552525"/>
            <a:chOff x="875706" y="2540771"/>
            <a:chExt cx="4788246" cy="3552525"/>
          </a:xfrm>
        </p:grpSpPr>
        <p:sp>
          <p:nvSpPr>
            <p:cNvPr id="33" name="文本框 32"/>
            <p:cNvSpPr txBox="1"/>
            <p:nvPr/>
          </p:nvSpPr>
          <p:spPr>
            <a:xfrm>
              <a:off x="875706" y="5589296"/>
              <a:ext cx="1080000" cy="504000"/>
            </a:xfrm>
            <a:prstGeom prst="rect">
              <a:avLst/>
            </a:prstGeom>
            <a:solidFill>
              <a:srgbClr val="FF5F00"/>
            </a:solidFill>
            <a:ln>
              <a:noFill/>
            </a:ln>
          </p:spPr>
          <p:txBody>
            <a:bodyPr wrap="square" rtlCol="0" anchor="ctr" anchorCtr="0">
              <a:noAutofit/>
            </a:bodyPr>
            <a:lstStyle>
              <a:defPPr>
                <a:defRPr lang="zh-CN"/>
              </a:defPPr>
              <a:lvl1pPr algn="ctr" fontAlgn="auto">
                <a:spcBef>
                  <a:spcPts val="0"/>
                </a:spcBef>
                <a:spcAft>
                  <a:spcPts val="0"/>
                </a:spcAft>
                <a:defRPr sz="1400" b="1">
                  <a:solidFill>
                    <a:schemeClr val="bg1"/>
                  </a:solidFill>
                  <a:latin typeface="Microsoft YaHei" panose="020B0503020204020204" pitchFamily="34" charset="-122"/>
                  <a:ea typeface="Microsoft YaHei" panose="020B0503020204020204" pitchFamily="34" charset="-122"/>
                </a:defRPr>
              </a:lvl1pPr>
            </a:lstStyle>
            <a:p>
              <a:r>
                <a:rPr lang="zh-CN" altLang="en-US" dirty="0"/>
                <a:t>硬件信息</a:t>
              </a:r>
            </a:p>
          </p:txBody>
        </p:sp>
        <p:sp>
          <p:nvSpPr>
            <p:cNvPr id="37" name="文本框 36"/>
            <p:cNvSpPr txBox="1"/>
            <p:nvPr/>
          </p:nvSpPr>
          <p:spPr>
            <a:xfrm>
              <a:off x="2963952" y="5589296"/>
              <a:ext cx="2700000" cy="504000"/>
            </a:xfrm>
            <a:prstGeom prst="rect">
              <a:avLst/>
            </a:prstGeom>
            <a:solidFill>
              <a:schemeClr val="bg1">
                <a:lumMod val="85000"/>
              </a:schemeClr>
            </a:solidFill>
            <a:ln>
              <a:noFill/>
            </a:ln>
          </p:spPr>
          <p:txBody>
            <a:bodyPr wrap="square" rtlCol="0" anchor="ctr" anchorCtr="0">
              <a:noAutofit/>
            </a:bodyPr>
            <a:lstStyle/>
            <a:p>
              <a:pPr algn="ctr" fontAlgn="auto">
                <a:spcBef>
                  <a:spcPts val="0"/>
                </a:spcBef>
                <a:spcAft>
                  <a:spcPts val="0"/>
                </a:spcAft>
              </a:pPr>
              <a:r>
                <a:rPr lang="zh-CN" altLang="en-US" sz="1400" b="1" dirty="0" smtClean="0">
                  <a:latin typeface="Microsoft YaHei" panose="020B0503020204020204" pitchFamily="34" charset="-122"/>
                  <a:ea typeface="Microsoft YaHei" panose="020B0503020204020204" pitchFamily="34" charset="-122"/>
                </a:rPr>
                <a:t>芯片</a:t>
              </a:r>
              <a:r>
                <a:rPr lang="en-US" altLang="zh-CN" sz="1400" b="1" dirty="0" smtClean="0">
                  <a:latin typeface="Microsoft YaHei" panose="020B0503020204020204" pitchFamily="34" charset="-122"/>
                  <a:ea typeface="Microsoft YaHei" panose="020B0503020204020204" pitchFamily="34" charset="-122"/>
                </a:rPr>
                <a:t>/</a:t>
              </a:r>
              <a:r>
                <a:rPr lang="zh-CN" altLang="en-US" sz="1400" b="1" dirty="0" smtClean="0">
                  <a:latin typeface="Microsoft YaHei" panose="020B0503020204020204" pitchFamily="34" charset="-122"/>
                  <a:ea typeface="Microsoft YaHei" panose="020B0503020204020204" pitchFamily="34" charset="-122"/>
                </a:rPr>
                <a:t>服务器信息</a:t>
              </a:r>
            </a:p>
          </p:txBody>
        </p:sp>
        <p:sp>
          <p:nvSpPr>
            <p:cNvPr id="59" name="文本框 58"/>
            <p:cNvSpPr txBox="1"/>
            <p:nvPr/>
          </p:nvSpPr>
          <p:spPr>
            <a:xfrm>
              <a:off x="2963952" y="2540771"/>
              <a:ext cx="2700000" cy="504000"/>
            </a:xfrm>
            <a:prstGeom prst="rect">
              <a:avLst/>
            </a:prstGeom>
            <a:solidFill>
              <a:schemeClr val="bg1">
                <a:lumMod val="85000"/>
              </a:schemeClr>
            </a:solidFill>
            <a:ln>
              <a:noFill/>
            </a:ln>
          </p:spPr>
          <p:txBody>
            <a:bodyPr wrap="square" rtlCol="0" anchor="ctr" anchorCtr="0">
              <a:noAutofit/>
            </a:bodyPr>
            <a:lstStyle/>
            <a:p>
              <a:pPr algn="ctr" fontAlgn="auto">
                <a:spcBef>
                  <a:spcPts val="0"/>
                </a:spcBef>
                <a:spcAft>
                  <a:spcPts val="0"/>
                </a:spcAft>
              </a:pPr>
              <a:r>
                <a:rPr lang="zh-CN" altLang="en-US" sz="1400" b="1" dirty="0">
                  <a:latin typeface="Microsoft YaHei" panose="020B0503020204020204" pitchFamily="34" charset="-122"/>
                  <a:ea typeface="Microsoft YaHei" panose="020B0503020204020204" pitchFamily="34" charset="-122"/>
                </a:rPr>
                <a:t>自</a:t>
              </a:r>
              <a:r>
                <a:rPr lang="zh-CN" altLang="en-US" sz="1400" b="1" dirty="0" smtClean="0">
                  <a:latin typeface="Microsoft YaHei" panose="020B0503020204020204" pitchFamily="34" charset="-122"/>
                  <a:ea typeface="Microsoft YaHei" panose="020B0503020204020204" pitchFamily="34" charset="-122"/>
                </a:rPr>
                <a:t>研软件</a:t>
              </a:r>
            </a:p>
          </p:txBody>
        </p:sp>
        <p:sp>
          <p:nvSpPr>
            <p:cNvPr id="68" name="文本框 67"/>
            <p:cNvSpPr txBox="1"/>
            <p:nvPr/>
          </p:nvSpPr>
          <p:spPr>
            <a:xfrm>
              <a:off x="2963952" y="3796371"/>
              <a:ext cx="2700000" cy="504000"/>
            </a:xfrm>
            <a:prstGeom prst="rect">
              <a:avLst/>
            </a:prstGeom>
            <a:solidFill>
              <a:schemeClr val="bg1">
                <a:lumMod val="85000"/>
              </a:schemeClr>
            </a:solidFill>
            <a:ln>
              <a:noFill/>
            </a:ln>
          </p:spPr>
          <p:txBody>
            <a:bodyPr wrap="square" rtlCol="0" anchor="ctr" anchorCtr="0">
              <a:noAutofit/>
            </a:bodyPr>
            <a:lstStyle/>
            <a:p>
              <a:pPr algn="ctr" fontAlgn="auto">
                <a:spcBef>
                  <a:spcPts val="0"/>
                </a:spcBef>
                <a:spcAft>
                  <a:spcPts val="0"/>
                </a:spcAft>
              </a:pPr>
              <a:r>
                <a:rPr lang="zh-CN" altLang="en-US" sz="1400" b="1" dirty="0">
                  <a:latin typeface="Microsoft YaHei" panose="020B0503020204020204" pitchFamily="34" charset="-122"/>
                  <a:ea typeface="Microsoft YaHei" panose="020B0503020204020204" pitchFamily="34" charset="-122"/>
                </a:rPr>
                <a:t>中间</a:t>
              </a:r>
              <a:r>
                <a:rPr lang="zh-CN" altLang="en-US" sz="1400" b="1" dirty="0" smtClean="0">
                  <a:latin typeface="Microsoft YaHei" panose="020B0503020204020204" pitchFamily="34" charset="-122"/>
                  <a:ea typeface="Microsoft YaHei" panose="020B0503020204020204" pitchFamily="34" charset="-122"/>
                </a:rPr>
                <a:t>件</a:t>
              </a:r>
              <a:r>
                <a:rPr lang="en-US" altLang="zh-CN" sz="1400" b="1" dirty="0" smtClean="0">
                  <a:latin typeface="Microsoft YaHei" panose="020B0503020204020204" pitchFamily="34" charset="-122"/>
                  <a:ea typeface="Microsoft YaHei" panose="020B0503020204020204" pitchFamily="34" charset="-122"/>
                </a:rPr>
                <a:t>/</a:t>
              </a:r>
              <a:r>
                <a:rPr lang="zh-CN" altLang="en-US" sz="1400" b="1" dirty="0" smtClean="0">
                  <a:latin typeface="Microsoft YaHei" panose="020B0503020204020204" pitchFamily="34" charset="-122"/>
                  <a:ea typeface="Microsoft YaHei" panose="020B0503020204020204" pitchFamily="34" charset="-122"/>
                </a:rPr>
                <a:t>编译器</a:t>
              </a:r>
            </a:p>
          </p:txBody>
        </p:sp>
        <p:sp>
          <p:nvSpPr>
            <p:cNvPr id="69" name="文本框 68"/>
            <p:cNvSpPr txBox="1"/>
            <p:nvPr/>
          </p:nvSpPr>
          <p:spPr>
            <a:xfrm>
              <a:off x="2963952" y="4424170"/>
              <a:ext cx="2700000" cy="504000"/>
            </a:xfrm>
            <a:prstGeom prst="rect">
              <a:avLst/>
            </a:prstGeom>
            <a:solidFill>
              <a:schemeClr val="bg1">
                <a:lumMod val="75000"/>
              </a:schemeClr>
            </a:solidFill>
            <a:ln>
              <a:noFill/>
            </a:ln>
          </p:spPr>
          <p:txBody>
            <a:bodyPr wrap="square" rtlCol="0" anchor="ctr" anchorCtr="0">
              <a:noAutofit/>
            </a:bodyPr>
            <a:lstStyle/>
            <a:p>
              <a:pPr algn="ctr" fontAlgn="auto">
                <a:spcBef>
                  <a:spcPts val="0"/>
                </a:spcBef>
                <a:spcAft>
                  <a:spcPts val="0"/>
                </a:spcAft>
              </a:pPr>
              <a:r>
                <a:rPr lang="zh-CN" altLang="en-US" sz="1400" b="1" dirty="0" smtClean="0">
                  <a:latin typeface="Microsoft YaHei" panose="020B0503020204020204" pitchFamily="34" charset="-122"/>
                  <a:ea typeface="Microsoft YaHei" panose="020B0503020204020204" pitchFamily="34" charset="-122"/>
                </a:rPr>
                <a:t>操作系统</a:t>
              </a:r>
              <a:r>
                <a:rPr lang="en-US" altLang="zh-CN" sz="1400" b="1" dirty="0" smtClean="0">
                  <a:latin typeface="Microsoft YaHei" panose="020B0503020204020204" pitchFamily="34" charset="-122"/>
                  <a:ea typeface="Microsoft YaHei" panose="020B0503020204020204" pitchFamily="34" charset="-122"/>
                </a:rPr>
                <a:t>/</a:t>
              </a:r>
              <a:r>
                <a:rPr lang="zh-CN" altLang="en-US" sz="1400" b="1" dirty="0" smtClean="0">
                  <a:latin typeface="Microsoft YaHei" panose="020B0503020204020204" pitchFamily="34" charset="-122"/>
                  <a:ea typeface="Microsoft YaHei" panose="020B0503020204020204" pitchFamily="34" charset="-122"/>
                </a:rPr>
                <a:t>虚拟机</a:t>
              </a:r>
            </a:p>
          </p:txBody>
        </p:sp>
        <p:sp>
          <p:nvSpPr>
            <p:cNvPr id="38" name="文本框 37"/>
            <p:cNvSpPr txBox="1"/>
            <p:nvPr/>
          </p:nvSpPr>
          <p:spPr>
            <a:xfrm>
              <a:off x="2963952" y="3168571"/>
              <a:ext cx="1260000" cy="504000"/>
            </a:xfrm>
            <a:prstGeom prst="rect">
              <a:avLst/>
            </a:prstGeom>
            <a:solidFill>
              <a:schemeClr val="bg1">
                <a:lumMod val="75000"/>
              </a:schemeClr>
            </a:solidFill>
            <a:ln>
              <a:noFill/>
            </a:ln>
          </p:spPr>
          <p:txBody>
            <a:bodyPr wrap="square" rtlCol="0" anchor="ctr" anchorCtr="0">
              <a:noAutofit/>
            </a:bodyPr>
            <a:lstStyle/>
            <a:p>
              <a:pPr algn="ctr" fontAlgn="auto">
                <a:spcBef>
                  <a:spcPts val="0"/>
                </a:spcBef>
                <a:spcAft>
                  <a:spcPts val="0"/>
                </a:spcAft>
              </a:pPr>
              <a:r>
                <a:rPr lang="zh-CN" altLang="en-US" sz="1400" b="1" dirty="0">
                  <a:latin typeface="Microsoft YaHei" panose="020B0503020204020204" pitchFamily="34" charset="-122"/>
                  <a:ea typeface="Microsoft YaHei" panose="020B0503020204020204" pitchFamily="34" charset="-122"/>
                </a:rPr>
                <a:t>开源</a:t>
              </a:r>
              <a:r>
                <a:rPr lang="zh-CN" altLang="en-US" sz="1400" b="1" dirty="0" smtClean="0">
                  <a:latin typeface="Microsoft YaHei" panose="020B0503020204020204" pitchFamily="34" charset="-122"/>
                  <a:ea typeface="Microsoft YaHei" panose="020B0503020204020204" pitchFamily="34" charset="-122"/>
                </a:rPr>
                <a:t>软件</a:t>
              </a:r>
            </a:p>
          </p:txBody>
        </p:sp>
        <p:sp>
          <p:nvSpPr>
            <p:cNvPr id="39" name="文本框 38"/>
            <p:cNvSpPr txBox="1"/>
            <p:nvPr/>
          </p:nvSpPr>
          <p:spPr>
            <a:xfrm>
              <a:off x="4403952" y="3168571"/>
              <a:ext cx="1260000" cy="504000"/>
            </a:xfrm>
            <a:prstGeom prst="rect">
              <a:avLst/>
            </a:prstGeom>
            <a:solidFill>
              <a:schemeClr val="bg1">
                <a:lumMod val="75000"/>
              </a:schemeClr>
            </a:solidFill>
            <a:ln>
              <a:noFill/>
            </a:ln>
          </p:spPr>
          <p:txBody>
            <a:bodyPr wrap="square" rtlCol="0" anchor="ctr" anchorCtr="0">
              <a:noAutofit/>
            </a:bodyPr>
            <a:lstStyle/>
            <a:p>
              <a:pPr algn="ctr" fontAlgn="auto">
                <a:spcBef>
                  <a:spcPts val="0"/>
                </a:spcBef>
                <a:spcAft>
                  <a:spcPts val="0"/>
                </a:spcAft>
              </a:pPr>
              <a:r>
                <a:rPr lang="zh-CN" altLang="en-US" sz="1400" b="1" dirty="0">
                  <a:latin typeface="Microsoft YaHei" panose="020B0503020204020204" pitchFamily="34" charset="-122"/>
                  <a:ea typeface="Microsoft YaHei" panose="020B0503020204020204" pitchFamily="34" charset="-122"/>
                </a:rPr>
                <a:t>商业</a:t>
              </a:r>
              <a:r>
                <a:rPr lang="zh-CN" altLang="en-US" sz="1400" b="1" dirty="0" smtClean="0">
                  <a:latin typeface="Microsoft YaHei" panose="020B0503020204020204" pitchFamily="34" charset="-122"/>
                  <a:ea typeface="Microsoft YaHei" panose="020B0503020204020204" pitchFamily="34" charset="-122"/>
                </a:rPr>
                <a:t>软件</a:t>
              </a:r>
            </a:p>
          </p:txBody>
        </p:sp>
        <p:sp>
          <p:nvSpPr>
            <p:cNvPr id="40" name="文本框 39"/>
            <p:cNvSpPr txBox="1"/>
            <p:nvPr/>
          </p:nvSpPr>
          <p:spPr>
            <a:xfrm>
              <a:off x="875706" y="3482470"/>
              <a:ext cx="1080000" cy="504000"/>
            </a:xfrm>
            <a:prstGeom prst="rect">
              <a:avLst/>
            </a:prstGeom>
            <a:solidFill>
              <a:srgbClr val="FF5F00"/>
            </a:solidFill>
            <a:ln>
              <a:noFill/>
            </a:ln>
          </p:spPr>
          <p:txBody>
            <a:bodyPr wrap="square" rtlCol="0" anchor="ctr" anchorCtr="0">
              <a:noAutofit/>
            </a:bodyPr>
            <a:lstStyle/>
            <a:p>
              <a:pPr algn="ctr" fontAlgn="auto">
                <a:spcBef>
                  <a:spcPts val="0"/>
                </a:spcBef>
                <a:spcAft>
                  <a:spcPts val="0"/>
                </a:spcAft>
              </a:pPr>
              <a:r>
                <a:rPr lang="zh-CN" altLang="en-US" sz="1400" b="1" dirty="0">
                  <a:solidFill>
                    <a:schemeClr val="bg1"/>
                  </a:solidFill>
                  <a:latin typeface="Microsoft YaHei" panose="020B0503020204020204" pitchFamily="34" charset="-122"/>
                  <a:ea typeface="Microsoft YaHei" panose="020B0503020204020204" pitchFamily="34" charset="-122"/>
                </a:rPr>
                <a:t>软件</a:t>
              </a:r>
              <a:r>
                <a:rPr lang="zh-CN" altLang="en-US" sz="1400" b="1" dirty="0" smtClean="0">
                  <a:solidFill>
                    <a:schemeClr val="bg1"/>
                  </a:solidFill>
                  <a:latin typeface="Microsoft YaHei" panose="020B0503020204020204" pitchFamily="34" charset="-122"/>
                  <a:ea typeface="Microsoft YaHei" panose="020B0503020204020204" pitchFamily="34" charset="-122"/>
                </a:rPr>
                <a:t>信息</a:t>
              </a:r>
            </a:p>
          </p:txBody>
        </p:sp>
      </p:grpSp>
      <p:sp>
        <p:nvSpPr>
          <p:cNvPr id="25"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迁移准备</a:t>
            </a:r>
            <a:r>
              <a:rPr lang="en-US" altLang="zh-CN" sz="2800" dirty="0">
                <a:latin typeface="+mj-lt"/>
                <a:ea typeface="+mn-ea"/>
              </a:rPr>
              <a:t>——</a:t>
            </a:r>
            <a:r>
              <a:rPr lang="zh-CN" altLang="en-US" sz="2800" dirty="0">
                <a:latin typeface="+mj-lt"/>
                <a:ea typeface="+mn-ea"/>
              </a:rPr>
              <a:t>收集软件栈信息，准备迁移环境</a:t>
            </a:r>
          </a:p>
        </p:txBody>
      </p:sp>
      <p:sp>
        <p:nvSpPr>
          <p:cNvPr id="30" name="圆角矩形 29"/>
          <p:cNvSpPr/>
          <p:nvPr/>
        </p:nvSpPr>
        <p:spPr bwMode="auto">
          <a:xfrm>
            <a:off x="6193274" y="1322735"/>
            <a:ext cx="5447864"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6" name="矩形 120"/>
          <p:cNvSpPr>
            <a:spLocks noChangeArrowheads="1"/>
          </p:cNvSpPr>
          <p:nvPr/>
        </p:nvSpPr>
        <p:spPr bwMode="auto">
          <a:xfrm>
            <a:off x="8194859" y="1408593"/>
            <a:ext cx="1444694" cy="368691"/>
          </a:xfrm>
          <a:prstGeom prst="rect">
            <a:avLst/>
          </a:prstGeom>
          <a:noFill/>
          <a:ln w="63500" cap="flat" cmpd="sng" algn="ctr">
            <a:noFill/>
            <a:prstDash val="solid"/>
          </a:ln>
          <a:effectLst/>
          <a:extLst/>
        </p:spPr>
        <p:txBody>
          <a:bodyPr wrap="square" lIns="0" rIns="0" rtlCol="0" anchor="ctr">
            <a:spAutoFit/>
          </a:bodyPr>
          <a:lstStyle/>
          <a:p>
            <a:pPr algn="ctr" defTabSz="913838" fontAlgn="auto">
              <a:spcBef>
                <a:spcPts val="0"/>
              </a:spcBef>
              <a:spcAft>
                <a:spcPts val="0"/>
              </a:spcAft>
            </a:pPr>
            <a:r>
              <a:rPr lang="zh-CN" altLang="en-US" sz="1796" b="1" kern="0" dirty="0">
                <a:solidFill>
                  <a:prstClr val="white"/>
                </a:solidFill>
                <a:latin typeface="微软雅黑"/>
                <a:ea typeface="微软雅黑"/>
              </a:rPr>
              <a:t>环境申请</a:t>
            </a:r>
          </a:p>
        </p:txBody>
      </p:sp>
      <p:sp>
        <p:nvSpPr>
          <p:cNvPr id="9" name="矩形 8"/>
          <p:cNvSpPr/>
          <p:nvPr/>
        </p:nvSpPr>
        <p:spPr bwMode="auto">
          <a:xfrm>
            <a:off x="6382628" y="3796372"/>
            <a:ext cx="5068250" cy="1216804"/>
          </a:xfrm>
          <a:prstGeom prst="rect">
            <a:avLst/>
          </a:prstGeom>
          <a:noFill/>
          <a:ln w="9525"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4" name="左大括号 33"/>
          <p:cNvSpPr/>
          <p:nvPr/>
        </p:nvSpPr>
        <p:spPr>
          <a:xfrm>
            <a:off x="2171564" y="2780928"/>
            <a:ext cx="617121" cy="1895242"/>
          </a:xfrm>
          <a:prstGeom prst="leftBrace">
            <a:avLst>
              <a:gd name="adj1" fmla="val 52785"/>
              <a:gd name="adj2" fmla="val 50953"/>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D1D1A"/>
              </a:solidFill>
            </a:endParaRPr>
          </a:p>
        </p:txBody>
      </p:sp>
    </p:spTree>
    <p:extLst>
      <p:ext uri="{BB962C8B-B14F-4D97-AF65-F5344CB8AC3E}">
        <p14:creationId xmlns:p14="http://schemas.microsoft.com/office/powerpoint/2010/main" val="1111158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3360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550863" y="1268415"/>
          <a:ext cx="11090275" cy="5040311"/>
        </p:xfrm>
        <a:graphic>
          <a:graphicData uri="http://schemas.openxmlformats.org/drawingml/2006/table">
            <a:tbl>
              <a:tblPr firstRow="1" bandRow="1">
                <a:tableStyleId>{21E4AEA4-8DFA-4A89-87EB-49C32662AFE0}</a:tableStyleId>
              </a:tblPr>
              <a:tblGrid>
                <a:gridCol w="4280781"/>
                <a:gridCol w="3112736"/>
                <a:gridCol w="3696758"/>
              </a:tblGrid>
              <a:tr h="481609">
                <a:tc>
                  <a:txBody>
                    <a:bodyPr/>
                    <a:lstStyle/>
                    <a:p>
                      <a:pPr algn="ctr">
                        <a:lnSpc>
                          <a:spcPct val="150000"/>
                        </a:lnSpc>
                      </a:pPr>
                      <a:r>
                        <a:rPr lang="zh-CN" altLang="en-US" sz="1600" dirty="0" smtClean="0"/>
                        <a:t>功能说明</a:t>
                      </a:r>
                      <a:endParaRPr lang="zh-CN" altLang="en-US" sz="1600" dirty="0"/>
                    </a:p>
                  </a:txBody>
                  <a:tcPr anchor="ctr">
                    <a:solidFill>
                      <a:srgbClr val="C7000B"/>
                    </a:solidFill>
                  </a:tcPr>
                </a:tc>
                <a:tc>
                  <a:txBody>
                    <a:bodyPr/>
                    <a:lstStyle/>
                    <a:p>
                      <a:pPr algn="ctr">
                        <a:lnSpc>
                          <a:spcPct val="150000"/>
                        </a:lnSpc>
                      </a:pPr>
                      <a:r>
                        <a:rPr lang="en-US" altLang="zh-CN" sz="1600" dirty="0" smtClean="0"/>
                        <a:t>X86</a:t>
                      </a:r>
                      <a:r>
                        <a:rPr lang="zh-CN" altLang="en-US" sz="1600" dirty="0" smtClean="0"/>
                        <a:t>代码</a:t>
                      </a:r>
                      <a:endParaRPr lang="zh-CN" altLang="en-US" sz="1600" dirty="0"/>
                    </a:p>
                  </a:txBody>
                  <a:tcPr anchor="ctr">
                    <a:solidFill>
                      <a:srgbClr val="C7000B"/>
                    </a:solidFill>
                  </a:tcPr>
                </a:tc>
                <a:tc>
                  <a:txBody>
                    <a:bodyPr/>
                    <a:lstStyle/>
                    <a:p>
                      <a:pPr algn="ctr">
                        <a:lnSpc>
                          <a:spcPct val="150000"/>
                        </a:lnSpc>
                      </a:pPr>
                      <a:r>
                        <a:rPr lang="zh-CN" altLang="en-US" sz="1600" dirty="0" smtClean="0"/>
                        <a:t>鲲鹏代码</a:t>
                      </a:r>
                      <a:endParaRPr lang="zh-CN" altLang="en-US" sz="1600" dirty="0"/>
                    </a:p>
                  </a:txBody>
                  <a:tcPr anchor="ctr">
                    <a:solidFill>
                      <a:srgbClr val="C7000B"/>
                    </a:solidFill>
                  </a:tcPr>
                </a:tc>
              </a:tr>
              <a:tr h="619092">
                <a:tc>
                  <a:txBody>
                    <a:bodyPr/>
                    <a:lstStyle/>
                    <a:p>
                      <a:pPr algn="ctr">
                        <a:lnSpc>
                          <a:spcPct val="150000"/>
                        </a:lnSpc>
                      </a:pPr>
                      <a:r>
                        <a:rPr lang="zh-CN" altLang="en-US" sz="1400" dirty="0" smtClean="0"/>
                        <a:t>为指定类型处理器要生成相应指令</a:t>
                      </a:r>
                    </a:p>
                  </a:txBody>
                  <a:tcPr anchor="ctr">
                    <a:solidFill>
                      <a:schemeClr val="bg1">
                        <a:lumMod val="75000"/>
                        <a:alpha val="20000"/>
                      </a:schemeClr>
                    </a:solidFill>
                  </a:tcPr>
                </a:tc>
                <a:tc>
                  <a:txBody>
                    <a:bodyPr/>
                    <a:lstStyle/>
                    <a:p>
                      <a:pPr algn="ctr">
                        <a:lnSpc>
                          <a:spcPct val="150000"/>
                        </a:lnSpc>
                      </a:pPr>
                      <a:r>
                        <a:rPr lang="en-US" altLang="zh-CN" sz="1400" dirty="0" smtClean="0"/>
                        <a:t>-march=i386</a:t>
                      </a:r>
                    </a:p>
                  </a:txBody>
                  <a:tcPr anchor="ctr">
                    <a:solidFill>
                      <a:schemeClr val="bg1">
                        <a:lumMod val="75000"/>
                        <a:alpha val="20000"/>
                      </a:schemeClr>
                    </a:solidFill>
                  </a:tcPr>
                </a:tc>
                <a:tc>
                  <a:txBody>
                    <a:bodyPr/>
                    <a:lstStyle/>
                    <a:p>
                      <a:pPr algn="ctr">
                        <a:lnSpc>
                          <a:spcPct val="150000"/>
                        </a:lnSpc>
                      </a:pPr>
                      <a:r>
                        <a:rPr lang="en-US" altLang="zh-CN" sz="1400" dirty="0" smtClean="0"/>
                        <a:t>-march=armv8-a</a:t>
                      </a:r>
                    </a:p>
                  </a:txBody>
                  <a:tcPr anchor="ctr">
                    <a:solidFill>
                      <a:schemeClr val="bg1">
                        <a:lumMod val="75000"/>
                        <a:alpha val="20000"/>
                      </a:schemeClr>
                    </a:solidFill>
                  </a:tcPr>
                </a:tc>
              </a:tr>
              <a:tr h="537499">
                <a:tc>
                  <a:txBody>
                    <a:bodyPr/>
                    <a:lstStyle/>
                    <a:p>
                      <a:pPr algn="ctr">
                        <a:lnSpc>
                          <a:spcPct val="150000"/>
                        </a:lnSpc>
                      </a:pPr>
                      <a:r>
                        <a:rPr lang="en-US" altLang="zh-CN" sz="1400" dirty="0" smtClean="0"/>
                        <a:t>crc32</a:t>
                      </a:r>
                      <a:r>
                        <a:rPr lang="zh-CN" altLang="en-US" sz="1400" dirty="0" smtClean="0"/>
                        <a:t>使能编译选项，支持生成 </a:t>
                      </a:r>
                      <a:r>
                        <a:rPr lang="en-US" altLang="zh-CN" sz="1400" dirty="0" smtClean="0"/>
                        <a:t>crc32 </a:t>
                      </a:r>
                      <a:r>
                        <a:rPr lang="zh-CN" altLang="en-US" sz="1400" dirty="0" smtClean="0"/>
                        <a:t>指令</a:t>
                      </a:r>
                    </a:p>
                  </a:txBody>
                  <a:tcPr anchor="ctr">
                    <a:solidFill>
                      <a:schemeClr val="bg1">
                        <a:lumMod val="85000"/>
                        <a:alpha val="20000"/>
                      </a:schemeClr>
                    </a:solidFill>
                  </a:tcPr>
                </a:tc>
                <a:tc>
                  <a:txBody>
                    <a:bodyPr/>
                    <a:lstStyle/>
                    <a:p>
                      <a:pPr algn="ctr">
                        <a:lnSpc>
                          <a:spcPct val="150000"/>
                        </a:lnSpc>
                      </a:pPr>
                      <a:r>
                        <a:rPr lang="en-US" altLang="zh-CN" sz="1400" dirty="0" smtClean="0"/>
                        <a:t>-mcrc32</a:t>
                      </a:r>
                    </a:p>
                  </a:txBody>
                  <a:tcPr anchor="ctr">
                    <a:solidFill>
                      <a:schemeClr val="bg1">
                        <a:lumMod val="85000"/>
                        <a:alpha val="20000"/>
                      </a:schemeClr>
                    </a:solidFill>
                  </a:tcPr>
                </a:tc>
                <a:tc>
                  <a:txBody>
                    <a:bodyPr/>
                    <a:lstStyle/>
                    <a:p>
                      <a:pPr algn="ctr">
                        <a:lnSpc>
                          <a:spcPct val="150000"/>
                        </a:lnSpc>
                      </a:pPr>
                      <a:r>
                        <a:rPr lang="en-US" altLang="zh-CN" sz="1400" dirty="0" smtClean="0"/>
                        <a:t>-march=armv8-a+crc32</a:t>
                      </a:r>
                    </a:p>
                  </a:txBody>
                  <a:tcPr anchor="ctr">
                    <a:solidFill>
                      <a:schemeClr val="bg1">
                        <a:lumMod val="85000"/>
                        <a:alpha val="20000"/>
                      </a:schemeClr>
                    </a:solidFill>
                  </a:tcPr>
                </a:tc>
              </a:tr>
              <a:tr h="723767">
                <a:tc>
                  <a:txBody>
                    <a:bodyPr/>
                    <a:lstStyle/>
                    <a:p>
                      <a:pPr algn="ctr"/>
                      <a:r>
                        <a:rPr lang="zh-CN" altLang="en-US" sz="1400" dirty="0" smtClean="0"/>
                        <a:t>定义编译生成的应用程序为</a:t>
                      </a:r>
                      <a:r>
                        <a:rPr lang="en-US" altLang="zh-CN" sz="1400" dirty="0" smtClean="0"/>
                        <a:t>32</a:t>
                      </a:r>
                      <a:r>
                        <a:rPr lang="zh-CN" altLang="en-US" sz="1400" dirty="0" smtClean="0"/>
                        <a:t>位，</a:t>
                      </a:r>
                      <a:endParaRPr lang="en-US" altLang="zh-CN" sz="1400" dirty="0" smtClean="0"/>
                    </a:p>
                    <a:p>
                      <a:pPr algn="ctr"/>
                      <a:r>
                        <a:rPr lang="zh-CN" altLang="en-US" sz="1400" dirty="0" smtClean="0"/>
                        <a:t>编译选项不同</a:t>
                      </a:r>
                    </a:p>
                  </a:txBody>
                  <a:tcPr anchor="ctr">
                    <a:solidFill>
                      <a:schemeClr val="bg1">
                        <a:lumMod val="75000"/>
                        <a:alpha val="20000"/>
                      </a:schemeClr>
                    </a:solidFill>
                  </a:tcPr>
                </a:tc>
                <a:tc>
                  <a:txBody>
                    <a:bodyPr/>
                    <a:lstStyle/>
                    <a:p>
                      <a:pPr algn="ctr"/>
                      <a:r>
                        <a:rPr lang="en-US" altLang="zh-CN" sz="1400" dirty="0" smtClean="0"/>
                        <a:t>-m32</a:t>
                      </a:r>
                      <a:endParaRPr lang="zh-CN" altLang="en-US" sz="1400" dirty="0"/>
                    </a:p>
                  </a:txBody>
                  <a:tcPr anchor="ctr">
                    <a:solidFill>
                      <a:schemeClr val="bg1">
                        <a:lumMod val="75000"/>
                        <a:alpha val="20000"/>
                      </a:schemeClr>
                    </a:solidFill>
                  </a:tcPr>
                </a:tc>
                <a:tc>
                  <a:txBody>
                    <a:bodyPr/>
                    <a:lstStyle/>
                    <a:p>
                      <a:pPr algn="ctr"/>
                      <a:r>
                        <a:rPr lang="en-US" altLang="zh-CN" sz="1400" dirty="0" smtClean="0"/>
                        <a:t>-</a:t>
                      </a:r>
                      <a:r>
                        <a:rPr lang="en-US" altLang="zh-CN" sz="1400" dirty="0" err="1" smtClean="0"/>
                        <a:t>mabi</a:t>
                      </a:r>
                      <a:r>
                        <a:rPr lang="en-US" altLang="zh-CN" sz="1400" dirty="0" smtClean="0"/>
                        <a:t>=ilp32</a:t>
                      </a:r>
                    </a:p>
                    <a:p>
                      <a:pPr algn="ctr"/>
                      <a:r>
                        <a:rPr lang="en-US" altLang="zh-CN" sz="1400" dirty="0" smtClean="0"/>
                        <a:t>(</a:t>
                      </a:r>
                      <a:r>
                        <a:rPr lang="en-US" altLang="zh-CN" sz="1400" dirty="0" err="1" smtClean="0"/>
                        <a:t>gcc</a:t>
                      </a:r>
                      <a:r>
                        <a:rPr lang="zh-CN" altLang="en-US" sz="1400" dirty="0" smtClean="0"/>
                        <a:t>低版本不支持，推荐</a:t>
                      </a:r>
                      <a:r>
                        <a:rPr lang="en-US" altLang="zh-CN" sz="1400" dirty="0" smtClean="0"/>
                        <a:t>gcc7.3</a:t>
                      </a:r>
                      <a:r>
                        <a:rPr lang="zh-CN" altLang="en-US" sz="1400" dirty="0" smtClean="0"/>
                        <a:t>以上</a:t>
                      </a:r>
                      <a:r>
                        <a:rPr lang="en-US" altLang="zh-CN" sz="1400" dirty="0" smtClean="0"/>
                        <a:t>)</a:t>
                      </a:r>
                      <a:endParaRPr lang="zh-CN" altLang="en-US" sz="1400" dirty="0"/>
                    </a:p>
                  </a:txBody>
                  <a:tcPr anchor="ctr">
                    <a:solidFill>
                      <a:schemeClr val="bg1">
                        <a:lumMod val="75000"/>
                        <a:alpha val="20000"/>
                      </a:schemeClr>
                    </a:solidFill>
                  </a:tcPr>
                </a:tc>
              </a:tr>
              <a:tr h="697508">
                <a:tc>
                  <a:txBody>
                    <a:bodyPr/>
                    <a:lstStyle/>
                    <a:p>
                      <a:pPr algn="ctr"/>
                      <a:r>
                        <a:rPr lang="zh-CN" altLang="en-US" sz="1400" dirty="0" smtClean="0"/>
                        <a:t>指定目标处理器名称，</a:t>
                      </a:r>
                      <a:endParaRPr lang="en-US" altLang="zh-CN" sz="1400" dirty="0" smtClean="0"/>
                    </a:p>
                    <a:p>
                      <a:pPr algn="ctr"/>
                      <a:r>
                        <a:rPr lang="zh-CN" altLang="en-US" sz="1400" dirty="0" smtClean="0"/>
                        <a:t>以使生成的代码性能更优</a:t>
                      </a:r>
                      <a:endParaRPr lang="zh-CN" altLang="en-US" sz="1400" dirty="0"/>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en-US" altLang="zh-CN" sz="1400" dirty="0" err="1" smtClean="0"/>
                        <a:t>mtune</a:t>
                      </a:r>
                      <a:r>
                        <a:rPr lang="en-US" altLang="zh-CN" sz="1400" dirty="0" smtClean="0"/>
                        <a:t>=</a:t>
                      </a:r>
                      <a:r>
                        <a:rPr lang="en-US" altLang="zh-CN" sz="1400" dirty="0" err="1" smtClean="0"/>
                        <a:t>intel</a:t>
                      </a:r>
                      <a:endParaRPr lang="zh-CN" altLang="en-US" sz="1400" dirty="0" smtClean="0"/>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Gcc9.1</a:t>
                      </a:r>
                      <a:r>
                        <a:rPr lang="zh-CN" altLang="en-US" sz="1400" dirty="0" smtClean="0"/>
                        <a:t>及以上版本可指定</a:t>
                      </a:r>
                      <a:endParaRPr lang="en-US" altLang="zh-CN"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en-US" altLang="zh-CN" sz="1400" dirty="0" err="1" smtClean="0"/>
                        <a:t>mtune</a:t>
                      </a:r>
                      <a:r>
                        <a:rPr lang="en-US" altLang="zh-CN" sz="1400" dirty="0" smtClean="0"/>
                        <a:t>=tsv110</a:t>
                      </a:r>
                      <a:endParaRPr lang="zh-CN" altLang="en-US" sz="1400" dirty="0" smtClean="0"/>
                    </a:p>
                  </a:txBody>
                  <a:tcPr anchor="ctr">
                    <a:solidFill>
                      <a:schemeClr val="bg1">
                        <a:lumMod val="85000"/>
                        <a:alpha val="20000"/>
                      </a:schemeClr>
                    </a:solidFill>
                  </a:tcPr>
                </a:tc>
              </a:tr>
              <a:tr h="419023">
                <a:tc>
                  <a:txBody>
                    <a:bodyPr/>
                    <a:lstStyle/>
                    <a:p>
                      <a:pPr algn="ctr"/>
                      <a:r>
                        <a:rPr lang="zh-CN" altLang="en-US" sz="1400" dirty="0" smtClean="0"/>
                        <a:t>使用</a:t>
                      </a:r>
                      <a:r>
                        <a:rPr lang="en-US" altLang="zh-CN" sz="1400" dirty="0" smtClean="0"/>
                        <a:t>SSE</a:t>
                      </a:r>
                      <a:r>
                        <a:rPr lang="zh-CN" altLang="en-US" sz="1400" dirty="0" smtClean="0"/>
                        <a:t>指令生成浮点运算</a:t>
                      </a:r>
                      <a:endParaRPr lang="zh-CN" altLang="en-US" sz="1400" dirty="0"/>
                    </a:p>
                  </a:txBody>
                  <a:tcPr anchor="ctr">
                    <a:solidFill>
                      <a:schemeClr val="bg1">
                        <a:lumMod val="75000"/>
                        <a:alpha val="20000"/>
                      </a:schemeClr>
                    </a:solidFill>
                  </a:tcPr>
                </a:tc>
                <a:tc>
                  <a:txBody>
                    <a:bodyPr/>
                    <a:lstStyle/>
                    <a:p>
                      <a:pPr algn="ctr"/>
                      <a:r>
                        <a:rPr lang="en-US" altLang="zh-CN" sz="1400" dirty="0" smtClean="0"/>
                        <a:t>-</a:t>
                      </a:r>
                      <a:r>
                        <a:rPr lang="en-US" altLang="zh-CN" sz="1400" dirty="0" err="1" smtClean="0"/>
                        <a:t>mfpmath</a:t>
                      </a:r>
                      <a:r>
                        <a:rPr lang="en-US" altLang="zh-CN" sz="1400" dirty="0" smtClean="0"/>
                        <a:t>=</a:t>
                      </a:r>
                      <a:r>
                        <a:rPr lang="en-US" altLang="zh-CN" sz="1400" dirty="0" err="1" smtClean="0"/>
                        <a:t>sse</a:t>
                      </a:r>
                      <a:endParaRPr lang="zh-CN" altLang="en-US" sz="1400" dirty="0"/>
                    </a:p>
                  </a:txBody>
                  <a:tcPr anchor="ctr">
                    <a:solidFill>
                      <a:schemeClr val="bg1">
                        <a:lumMod val="75000"/>
                        <a:alpha val="20000"/>
                      </a:schemeClr>
                    </a:solidFill>
                  </a:tcPr>
                </a:tc>
                <a:tc>
                  <a:txBody>
                    <a:bodyPr/>
                    <a:lstStyle/>
                    <a:p>
                      <a:pPr algn="ctr"/>
                      <a:r>
                        <a:rPr lang="zh-CN" altLang="en-US" sz="1400" dirty="0" smtClean="0"/>
                        <a:t>无该编译选项、删除</a:t>
                      </a:r>
                      <a:endParaRPr lang="zh-CN" altLang="en-US" sz="1400" dirty="0"/>
                    </a:p>
                  </a:txBody>
                  <a:tcPr anchor="ctr">
                    <a:solidFill>
                      <a:schemeClr val="bg1">
                        <a:lumMod val="75000"/>
                        <a:alpha val="20000"/>
                      </a:schemeClr>
                    </a:solidFill>
                  </a:tcPr>
                </a:tc>
              </a:tr>
              <a:tr h="419023">
                <a:tc>
                  <a:txBody>
                    <a:bodyPr/>
                    <a:lstStyle/>
                    <a:p>
                      <a:pPr algn="ctr"/>
                      <a:r>
                        <a:rPr lang="en-US" altLang="zh-CN" sz="1400" dirty="0" smtClean="0"/>
                        <a:t>X86</a:t>
                      </a:r>
                      <a:r>
                        <a:rPr lang="zh-CN" altLang="en-US" sz="1400" dirty="0" smtClean="0"/>
                        <a:t>下</a:t>
                      </a:r>
                      <a:r>
                        <a:rPr lang="en-US" altLang="zh-CN" sz="1400" dirty="0" smtClean="0"/>
                        <a:t>SSE</a:t>
                      </a:r>
                      <a:r>
                        <a:rPr lang="zh-CN" altLang="en-US" sz="1400" dirty="0" smtClean="0"/>
                        <a:t>相关编译选项</a:t>
                      </a:r>
                    </a:p>
                  </a:txBody>
                  <a:tcPr anchor="ctr">
                    <a:solidFill>
                      <a:schemeClr val="bg1">
                        <a:lumMod val="85000"/>
                        <a:alpha val="20000"/>
                      </a:schemeClr>
                    </a:solidFill>
                  </a:tcPr>
                </a:tc>
                <a:tc>
                  <a:txBody>
                    <a:bodyPr/>
                    <a:lstStyle/>
                    <a:p>
                      <a:pPr algn="ctr"/>
                      <a:r>
                        <a:rPr lang="en-US" altLang="zh-CN" sz="1400" dirty="0" smtClean="0"/>
                        <a:t>-</a:t>
                      </a:r>
                      <a:r>
                        <a:rPr lang="en-US" altLang="zh-CN" sz="1400" dirty="0" err="1" smtClean="0"/>
                        <a:t>msse</a:t>
                      </a:r>
                      <a:r>
                        <a:rPr lang="en-US" altLang="zh-CN" sz="1400" dirty="0" smtClean="0"/>
                        <a:t>/-sse2/-sse4/…</a:t>
                      </a:r>
                    </a:p>
                  </a:txBody>
                  <a:tcPr anchor="ctr">
                    <a:solidFill>
                      <a:schemeClr val="bg1">
                        <a:lumMod val="85000"/>
                        <a:alpha val="20000"/>
                      </a:schemeClr>
                    </a:solidFill>
                  </a:tcPr>
                </a:tc>
                <a:tc>
                  <a:txBody>
                    <a:bodyPr/>
                    <a:lstStyle/>
                    <a:p>
                      <a:pPr algn="ctr"/>
                      <a:r>
                        <a:rPr lang="zh-CN" altLang="en-US" sz="1400" dirty="0" smtClean="0"/>
                        <a:t>删除该部分编译选项</a:t>
                      </a:r>
                      <a:endParaRPr lang="en-US" altLang="zh-CN" sz="1400" dirty="0" smtClean="0"/>
                    </a:p>
                  </a:txBody>
                  <a:tcPr anchor="ctr">
                    <a:solidFill>
                      <a:schemeClr val="bg1">
                        <a:lumMod val="85000"/>
                        <a:alpha val="20000"/>
                      </a:schemeClr>
                    </a:solidFill>
                  </a:tcPr>
                </a:tc>
              </a:tr>
              <a:tr h="723767">
                <a:tc>
                  <a:txBody>
                    <a:bodyPr/>
                    <a:lstStyle/>
                    <a:p>
                      <a:pPr algn="ctr">
                        <a:lnSpc>
                          <a:spcPct val="200000"/>
                        </a:lnSpc>
                      </a:pPr>
                      <a:r>
                        <a:rPr lang="zh-CN" altLang="en-US" sz="1400" dirty="0" smtClean="0"/>
                        <a:t>指定生成代码的大小端序</a:t>
                      </a:r>
                      <a:endParaRPr lang="zh-CN" altLang="en-US" sz="1400" dirty="0"/>
                    </a:p>
                  </a:txBody>
                  <a:tcPr anchor="ctr">
                    <a:solidFill>
                      <a:schemeClr val="bg1">
                        <a:lumMod val="75000"/>
                        <a:alpha val="20000"/>
                      </a:schemeClr>
                    </a:solidFill>
                  </a:tcPr>
                </a:tc>
                <a:tc>
                  <a:txBody>
                    <a:bodyPr/>
                    <a:lstStyle/>
                    <a:p>
                      <a:pPr algn="ctr">
                        <a:lnSpc>
                          <a:spcPct val="200000"/>
                        </a:lnSpc>
                      </a:pPr>
                      <a:r>
                        <a:rPr lang="zh-CN" altLang="en-US" sz="1400" dirty="0" smtClean="0"/>
                        <a:t>默认是小端序</a:t>
                      </a:r>
                      <a:endParaRPr lang="zh-CN" altLang="en-US" sz="1400" dirty="0"/>
                    </a:p>
                  </a:txBody>
                  <a:tcPr anchor="ctr">
                    <a:solidFill>
                      <a:schemeClr val="bg1">
                        <a:lumMod val="75000"/>
                        <a:alpha val="20000"/>
                      </a:schemeClr>
                    </a:solidFill>
                  </a:tcPr>
                </a:tc>
                <a:tc>
                  <a:txBody>
                    <a:bodyPr/>
                    <a:lstStyle/>
                    <a:p>
                      <a:pPr algn="ctr"/>
                      <a:r>
                        <a:rPr lang="zh-CN" altLang="en-US" sz="1400" dirty="0" smtClean="0"/>
                        <a:t>指定大端序  </a:t>
                      </a:r>
                      <a:r>
                        <a:rPr lang="en-US" altLang="zh-CN" sz="1400" dirty="0" smtClean="0"/>
                        <a:t>-</a:t>
                      </a:r>
                      <a:r>
                        <a:rPr lang="en-US" altLang="zh-CN" sz="1400" dirty="0" err="1" smtClean="0"/>
                        <a:t>mbig</a:t>
                      </a:r>
                      <a:r>
                        <a:rPr lang="en-US" altLang="zh-CN" sz="1400" dirty="0" smtClean="0"/>
                        <a:t>-endian</a:t>
                      </a:r>
                      <a:r>
                        <a:rPr lang="zh-CN" altLang="en-US" sz="1400" baseline="0" dirty="0" smtClean="0"/>
                        <a:t> </a:t>
                      </a:r>
                      <a:endParaRPr lang="en-US" altLang="zh-CN" sz="1400" dirty="0" smtClean="0"/>
                    </a:p>
                    <a:p>
                      <a:pPr algn="ctr"/>
                      <a:r>
                        <a:rPr lang="zh-CN" altLang="en-US" sz="1400" dirty="0" smtClean="0"/>
                        <a:t> 指定小端序  </a:t>
                      </a:r>
                      <a:r>
                        <a:rPr lang="en-US" altLang="zh-CN" sz="1400" dirty="0" smtClean="0"/>
                        <a:t>-</a:t>
                      </a:r>
                      <a:r>
                        <a:rPr lang="en-US" altLang="zh-CN" sz="1400" dirty="0" err="1" smtClean="0"/>
                        <a:t>mlittle</a:t>
                      </a:r>
                      <a:r>
                        <a:rPr lang="en-US" altLang="zh-CN" sz="1400" dirty="0" smtClean="0"/>
                        <a:t>-endian</a:t>
                      </a:r>
                      <a:endParaRPr lang="zh-CN" altLang="en-US" sz="1400" dirty="0"/>
                    </a:p>
                  </a:txBody>
                  <a:tcPr anchor="ctr">
                    <a:solidFill>
                      <a:schemeClr val="bg1">
                        <a:lumMod val="75000"/>
                        <a:alpha val="20000"/>
                      </a:schemeClr>
                    </a:solidFill>
                  </a:tcPr>
                </a:tc>
              </a:tr>
              <a:tr h="419023">
                <a:tc>
                  <a:txBody>
                    <a:bodyPr/>
                    <a:lstStyle/>
                    <a:p>
                      <a:pPr algn="ctr"/>
                      <a:r>
                        <a:rPr lang="en-US" altLang="zh-CN" sz="1400" dirty="0" smtClean="0"/>
                        <a:t>Char</a:t>
                      </a:r>
                      <a:r>
                        <a:rPr lang="zh-CN" altLang="en-US" sz="1400" dirty="0" smtClean="0"/>
                        <a:t>数据类型修改</a:t>
                      </a:r>
                      <a:endParaRPr lang="zh-CN" altLang="en-US" sz="1400" dirty="0"/>
                    </a:p>
                  </a:txBody>
                  <a:tcPr anchor="ctr">
                    <a:solidFill>
                      <a:schemeClr val="bg1">
                        <a:lumMod val="85000"/>
                        <a:alpha val="20000"/>
                      </a:schemeClr>
                    </a:solidFill>
                  </a:tcPr>
                </a:tc>
                <a:tc>
                  <a:txBody>
                    <a:bodyPr/>
                    <a:lstStyle/>
                    <a:p>
                      <a:pPr algn="ctr"/>
                      <a:r>
                        <a:rPr lang="zh-CN" altLang="en-US" sz="1400" dirty="0" smtClean="0"/>
                        <a:t>默认</a:t>
                      </a:r>
                      <a:r>
                        <a:rPr lang="en-US" altLang="zh-CN" sz="1400" dirty="0" smtClean="0"/>
                        <a:t>char</a:t>
                      </a:r>
                      <a:r>
                        <a:rPr lang="zh-CN" altLang="en-US" sz="1400" dirty="0" smtClean="0"/>
                        <a:t>为有符号，无需指定</a:t>
                      </a:r>
                      <a:endParaRPr lang="zh-CN" altLang="en-US" sz="1400" dirty="0"/>
                    </a:p>
                  </a:txBody>
                  <a:tcPr anchor="ctr">
                    <a:solidFill>
                      <a:schemeClr val="bg1">
                        <a:lumMod val="85000"/>
                        <a:alpha val="20000"/>
                      </a:schemeClr>
                    </a:solidFill>
                  </a:tcPr>
                </a:tc>
                <a:tc>
                  <a:txBody>
                    <a:bodyPr/>
                    <a:lstStyle/>
                    <a:p>
                      <a:pPr algn="ctr"/>
                      <a:r>
                        <a:rPr lang="en-US" altLang="zh-CN" sz="1400" dirty="0" smtClean="0"/>
                        <a:t>-</a:t>
                      </a:r>
                      <a:r>
                        <a:rPr lang="en-US" altLang="zh-CN" sz="1400" dirty="0" err="1" smtClean="0"/>
                        <a:t>fsigned</a:t>
                      </a:r>
                      <a:r>
                        <a:rPr lang="en-US" altLang="zh-CN" sz="1400" dirty="0" smtClean="0"/>
                        <a:t>-char(</a:t>
                      </a:r>
                      <a:r>
                        <a:rPr lang="zh-CN" altLang="en-US" sz="1400" dirty="0" smtClean="0"/>
                        <a:t>默认</a:t>
                      </a:r>
                      <a:r>
                        <a:rPr lang="en-US" altLang="zh-CN" sz="1400" dirty="0" smtClean="0"/>
                        <a:t>char</a:t>
                      </a:r>
                      <a:r>
                        <a:rPr lang="zh-CN" altLang="en-US" sz="1400" dirty="0" smtClean="0"/>
                        <a:t>无符号</a:t>
                      </a:r>
                      <a:r>
                        <a:rPr lang="en-US" altLang="zh-CN" sz="1400" dirty="0" smtClean="0"/>
                        <a:t>)</a:t>
                      </a:r>
                      <a:endParaRPr lang="zh-CN" altLang="en-US" sz="1400" dirty="0"/>
                    </a:p>
                  </a:txBody>
                  <a:tcPr anchor="ctr">
                    <a:solidFill>
                      <a:schemeClr val="bg1">
                        <a:lumMod val="85000"/>
                        <a:alpha val="20000"/>
                      </a:schemeClr>
                    </a:solidFill>
                  </a:tcPr>
                </a:tc>
              </a:tr>
            </a:tbl>
          </a:graphicData>
        </a:graphic>
      </p:graphicFrame>
      <p:sp>
        <p:nvSpPr>
          <p:cNvPr id="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附录</a:t>
            </a:r>
            <a:r>
              <a:rPr lang="en-US" altLang="zh-CN" sz="2800" dirty="0">
                <a:latin typeface="Arial" pitchFamily="34" charset="0"/>
                <a:ea typeface="+mn-ea"/>
                <a:cs typeface="Arial" pitchFamily="34" charset="0"/>
              </a:rPr>
              <a:t>A.1 </a:t>
            </a:r>
            <a:r>
              <a:rPr lang="zh-CN" altLang="en-US" sz="2800" dirty="0">
                <a:latin typeface="Arial" pitchFamily="34" charset="0"/>
                <a:ea typeface="+mn-ea"/>
                <a:cs typeface="Arial" pitchFamily="34" charset="0"/>
              </a:rPr>
              <a:t>常见编译脚本、编译选项移植</a:t>
            </a:r>
          </a:p>
        </p:txBody>
      </p:sp>
      <p:grpSp>
        <p:nvGrpSpPr>
          <p:cNvPr id="5" name="组合 4"/>
          <p:cNvGrpSpPr/>
          <p:nvPr/>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8"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spTree>
    <p:extLst>
      <p:ext uri="{BB962C8B-B14F-4D97-AF65-F5344CB8AC3E}">
        <p14:creationId xmlns:p14="http://schemas.microsoft.com/office/powerpoint/2010/main" val="12908137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p:cNvGraphicFramePr>
            <a:graphicFrameLocks noGrp="1"/>
          </p:cNvGraphicFramePr>
          <p:nvPr>
            <p:extLst/>
          </p:nvPr>
        </p:nvGraphicFramePr>
        <p:xfrm>
          <a:off x="550864" y="1682503"/>
          <a:ext cx="11090274" cy="4626221"/>
        </p:xfrm>
        <a:graphic>
          <a:graphicData uri="http://schemas.openxmlformats.org/drawingml/2006/table">
            <a:tbl>
              <a:tblPr firstRow="1" bandRow="1">
                <a:tableStyleId>{21E4AEA4-8DFA-4A89-87EB-49C32662AFE0}</a:tableStyleId>
              </a:tblPr>
              <a:tblGrid>
                <a:gridCol w="5577485"/>
                <a:gridCol w="5512789"/>
              </a:tblGrid>
              <a:tr h="466293">
                <a:tc>
                  <a:txBody>
                    <a:bodyPr/>
                    <a:lstStyle/>
                    <a:p>
                      <a:pPr algn="ctr">
                        <a:lnSpc>
                          <a:spcPct val="150000"/>
                        </a:lnSpc>
                      </a:pPr>
                      <a:r>
                        <a:rPr lang="zh-CN" altLang="en-US" sz="1600" dirty="0" smtClean="0"/>
                        <a:t>功能说明</a:t>
                      </a:r>
                      <a:endParaRPr lang="zh-CN" altLang="en-US" sz="1600" dirty="0"/>
                    </a:p>
                  </a:txBody>
                  <a:tcPr anchor="ctr">
                    <a:solidFill>
                      <a:srgbClr val="C7000B"/>
                    </a:solidFill>
                  </a:tcPr>
                </a:tc>
                <a:tc>
                  <a:txBody>
                    <a:bodyPr/>
                    <a:lstStyle/>
                    <a:p>
                      <a:pPr algn="ctr">
                        <a:lnSpc>
                          <a:spcPct val="150000"/>
                        </a:lnSpc>
                      </a:pPr>
                      <a:r>
                        <a:rPr lang="en-US" altLang="zh-CN" sz="1600" dirty="0" smtClean="0"/>
                        <a:t>X86/</a:t>
                      </a:r>
                      <a:r>
                        <a:rPr lang="zh-CN" altLang="en-US" sz="1600" dirty="0" smtClean="0"/>
                        <a:t>鲲鹏 代码</a:t>
                      </a:r>
                      <a:endParaRPr lang="zh-CN" altLang="en-US" sz="1600" dirty="0"/>
                    </a:p>
                  </a:txBody>
                  <a:tcPr anchor="ctr">
                    <a:solidFill>
                      <a:srgbClr val="C7000B"/>
                    </a:solidFill>
                  </a:tcPr>
                </a:tc>
              </a:tr>
              <a:tr h="398083">
                <a:tc>
                  <a:txBody>
                    <a:bodyPr/>
                    <a:lstStyle/>
                    <a:p>
                      <a:pPr algn="ctr">
                        <a:lnSpc>
                          <a:spcPct val="120000"/>
                        </a:lnSpc>
                      </a:pPr>
                      <a:r>
                        <a:rPr lang="zh-CN" altLang="en-US" sz="1400" dirty="0" smtClean="0"/>
                        <a:t>计算变量</a:t>
                      </a:r>
                      <a:r>
                        <a:rPr lang="en-US" altLang="zh-CN" sz="1400" dirty="0" smtClean="0"/>
                        <a:t>x</a:t>
                      </a:r>
                      <a:r>
                        <a:rPr lang="zh-CN" altLang="en-US" sz="1400" dirty="0" smtClean="0"/>
                        <a:t>（</a:t>
                      </a:r>
                      <a:r>
                        <a:rPr lang="en-US" altLang="zh-CN" sz="1400" dirty="0" smtClean="0"/>
                        <a:t>uint32</a:t>
                      </a:r>
                      <a:r>
                        <a:rPr lang="zh-CN" altLang="en-US" sz="1400" dirty="0" smtClean="0"/>
                        <a:t>）的二进制中</a:t>
                      </a:r>
                      <a:r>
                        <a:rPr lang="en-US" altLang="zh-CN" sz="1400" dirty="0" smtClean="0"/>
                        <a:t>1</a:t>
                      </a:r>
                      <a:r>
                        <a:rPr lang="zh-CN" altLang="en-US" sz="1400" dirty="0" smtClean="0"/>
                        <a:t>的个数</a:t>
                      </a:r>
                    </a:p>
                  </a:txBody>
                  <a:tcPr anchor="ctr">
                    <a:solidFill>
                      <a:schemeClr val="bg1">
                        <a:lumMod val="75000"/>
                        <a:alpha val="20000"/>
                      </a:schemeClr>
                    </a:solidFill>
                  </a:tcPr>
                </a:tc>
                <a:tc>
                  <a:txBody>
                    <a:bodyPr/>
                    <a:lstStyle/>
                    <a:p>
                      <a:pPr algn="ctr">
                        <a:lnSpc>
                          <a:spcPct val="120000"/>
                        </a:lnSpc>
                      </a:pPr>
                      <a:r>
                        <a:rPr lang="en-US" altLang="zh-CN" sz="1400" dirty="0" smtClean="0"/>
                        <a:t>__</a:t>
                      </a:r>
                      <a:r>
                        <a:rPr lang="en-US" altLang="zh-CN" sz="1400" dirty="0" err="1" smtClean="0"/>
                        <a:t>builtin_popcount</a:t>
                      </a:r>
                      <a:r>
                        <a:rPr lang="zh-CN" altLang="en-US" sz="1400" dirty="0" smtClean="0"/>
                        <a:t>（</a:t>
                      </a:r>
                      <a:r>
                        <a:rPr lang="en-US" altLang="zh-CN" sz="1400" dirty="0" smtClean="0"/>
                        <a:t>uint32</a:t>
                      </a:r>
                      <a:r>
                        <a:rPr lang="en-US" altLang="zh-CN" sz="1400" baseline="0" dirty="0" smtClean="0"/>
                        <a:t> x</a:t>
                      </a:r>
                      <a:r>
                        <a:rPr lang="zh-CN" altLang="en-US" sz="1400" dirty="0" smtClean="0"/>
                        <a:t>）</a:t>
                      </a:r>
                      <a:endParaRPr lang="zh-CN" altLang="en-US" sz="1400" dirty="0"/>
                    </a:p>
                  </a:txBody>
                  <a:tcPr anchor="ctr">
                    <a:solidFill>
                      <a:schemeClr val="bg1">
                        <a:lumMod val="75000"/>
                        <a:alpha val="20000"/>
                      </a:schemeClr>
                    </a:solidFill>
                  </a:tcPr>
                </a:tc>
              </a:tr>
              <a:tr h="361855">
                <a:tc>
                  <a:txBody>
                    <a:bodyPr/>
                    <a:lstStyle/>
                    <a:p>
                      <a:pPr algn="ctr">
                        <a:lnSpc>
                          <a:spcPct val="120000"/>
                        </a:lnSpc>
                      </a:pPr>
                      <a:r>
                        <a:rPr lang="zh-CN" altLang="en-US" sz="1400" dirty="0" smtClean="0"/>
                        <a:t>按字节翻转</a:t>
                      </a:r>
                      <a:r>
                        <a:rPr lang="en-US" altLang="zh-CN" sz="1400" dirty="0" smtClean="0"/>
                        <a:t>x(uint32)</a:t>
                      </a:r>
                      <a:r>
                        <a:rPr lang="zh-CN" altLang="en-US" sz="1400" dirty="0" smtClean="0"/>
                        <a:t>，返回翻转后的结果</a:t>
                      </a:r>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__builtin_bswap32 (uint32_t x)</a:t>
                      </a:r>
                      <a:endParaRPr lang="zh-CN" altLang="en-US" sz="1400" dirty="0" smtClean="0"/>
                    </a:p>
                  </a:txBody>
                  <a:tcPr anchor="ctr">
                    <a:solidFill>
                      <a:schemeClr val="bg1">
                        <a:lumMod val="85000"/>
                        <a:alpha val="20000"/>
                      </a:schemeClr>
                    </a:solidFill>
                  </a:tcPr>
                </a:tc>
              </a:tr>
              <a:tr h="505150">
                <a:tc>
                  <a:txBody>
                    <a:bodyPr/>
                    <a:lstStyle/>
                    <a:p>
                      <a:pPr algn="ctr">
                        <a:lnSpc>
                          <a:spcPct val="120000"/>
                        </a:lnSpc>
                      </a:pPr>
                      <a:r>
                        <a:rPr lang="zh-CN" altLang="en-US" sz="1400" dirty="0" smtClean="0"/>
                        <a:t>按字节翻转</a:t>
                      </a:r>
                      <a:r>
                        <a:rPr lang="en-US" altLang="zh-CN" sz="1400" dirty="0" smtClean="0"/>
                        <a:t>x(uint16)</a:t>
                      </a:r>
                      <a:r>
                        <a:rPr lang="zh-CN" altLang="en-US" sz="1400" dirty="0" smtClean="0"/>
                        <a:t>，返回翻转后的结果</a:t>
                      </a:r>
                    </a:p>
                  </a:txBody>
                  <a:tcPr anchor="ctr">
                    <a:solidFill>
                      <a:schemeClr val="bg1">
                        <a:lumMod val="7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__builtin_bswap16 (uint16_t x)</a:t>
                      </a:r>
                      <a:endParaRPr lang="zh-CN" altLang="en-US" sz="1400" dirty="0" smtClean="0"/>
                    </a:p>
                  </a:txBody>
                  <a:tcPr anchor="ctr">
                    <a:solidFill>
                      <a:schemeClr val="bg1">
                        <a:lumMod val="75000"/>
                        <a:alpha val="20000"/>
                      </a:schemeClr>
                    </a:solidFill>
                  </a:tcPr>
                </a:tc>
              </a:tr>
              <a:tr h="361855">
                <a:tc>
                  <a:txBody>
                    <a:bodyPr/>
                    <a:lstStyle/>
                    <a:p>
                      <a:pPr algn="ctr">
                        <a:lnSpc>
                          <a:spcPct val="120000"/>
                        </a:lnSpc>
                      </a:pPr>
                      <a:r>
                        <a:rPr lang="zh-CN" altLang="en-US" sz="1400" dirty="0" smtClean="0"/>
                        <a:t>变量</a:t>
                      </a:r>
                      <a:r>
                        <a:rPr lang="en-US" altLang="zh-CN" sz="1400" dirty="0" smtClean="0"/>
                        <a:t>x</a:t>
                      </a:r>
                      <a:r>
                        <a:rPr lang="zh-CN" altLang="en-US" sz="1400" dirty="0" smtClean="0"/>
                        <a:t>中</a:t>
                      </a:r>
                      <a:r>
                        <a:rPr lang="en-US" altLang="zh-CN" sz="1400" dirty="0" smtClean="0"/>
                        <a:t>1</a:t>
                      </a:r>
                      <a:r>
                        <a:rPr lang="zh-CN" altLang="en-US" sz="1400" dirty="0" smtClean="0"/>
                        <a:t>的个数的奇偶性</a:t>
                      </a:r>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builtin_parity</a:t>
                      </a:r>
                      <a:r>
                        <a:rPr lang="en-US" altLang="zh-CN" sz="1400" dirty="0" smtClean="0"/>
                        <a:t>(x)</a:t>
                      </a:r>
                      <a:endParaRPr lang="zh-CN" altLang="en-US" sz="1400" dirty="0" smtClean="0"/>
                    </a:p>
                  </a:txBody>
                  <a:tcPr anchor="ctr">
                    <a:solidFill>
                      <a:schemeClr val="bg1">
                        <a:lumMod val="85000"/>
                        <a:alpha val="20000"/>
                      </a:schemeClr>
                    </a:solidFill>
                  </a:tcPr>
                </a:tc>
              </a:tr>
              <a:tr h="361855">
                <a:tc>
                  <a:txBody>
                    <a:bodyPr/>
                    <a:lstStyle/>
                    <a:p>
                      <a:pPr algn="ctr">
                        <a:lnSpc>
                          <a:spcPct val="120000"/>
                        </a:lnSpc>
                      </a:pPr>
                      <a:r>
                        <a:rPr lang="zh-CN" altLang="en-US" sz="1400" dirty="0" smtClean="0"/>
                        <a:t>判断</a:t>
                      </a:r>
                      <a:r>
                        <a:rPr lang="en-US" altLang="zh-CN" sz="1400" dirty="0" smtClean="0"/>
                        <a:t>type1</a:t>
                      </a:r>
                      <a:r>
                        <a:rPr lang="zh-CN" altLang="en-US" sz="1400" dirty="0" smtClean="0"/>
                        <a:t>和</a:t>
                      </a:r>
                      <a:r>
                        <a:rPr lang="en-US" altLang="zh-CN" sz="1400" dirty="0" smtClean="0"/>
                        <a:t>type2</a:t>
                      </a:r>
                      <a:r>
                        <a:rPr lang="zh-CN" altLang="en-US" sz="1400" dirty="0" smtClean="0"/>
                        <a:t>是否是相同的数据类型</a:t>
                      </a:r>
                    </a:p>
                  </a:txBody>
                  <a:tcPr anchor="ctr">
                    <a:solidFill>
                      <a:schemeClr val="bg1">
                        <a:lumMod val="7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builtin_types_compatible_p</a:t>
                      </a:r>
                      <a:r>
                        <a:rPr lang="en-US" altLang="zh-CN" sz="1400" dirty="0" smtClean="0"/>
                        <a:t>(type1, type2)</a:t>
                      </a:r>
                      <a:endParaRPr lang="zh-CN" altLang="en-US" sz="1400" dirty="0" smtClean="0"/>
                    </a:p>
                  </a:txBody>
                  <a:tcPr anchor="ctr">
                    <a:solidFill>
                      <a:schemeClr val="bg1">
                        <a:lumMod val="75000"/>
                        <a:alpha val="20000"/>
                      </a:schemeClr>
                    </a:solidFill>
                  </a:tcPr>
                </a:tc>
              </a:tr>
              <a:tr h="361855">
                <a:tc>
                  <a:txBody>
                    <a:bodyPr/>
                    <a:lstStyle/>
                    <a:p>
                      <a:pPr algn="ctr">
                        <a:lnSpc>
                          <a:spcPct val="120000"/>
                        </a:lnSpc>
                      </a:pPr>
                      <a:r>
                        <a:rPr lang="zh-CN" altLang="en-US" sz="1400" dirty="0" smtClean="0"/>
                        <a:t>引导</a:t>
                      </a:r>
                      <a:r>
                        <a:rPr lang="en-US" altLang="zh-CN" sz="1400" dirty="0" err="1" smtClean="0"/>
                        <a:t>gcc</a:t>
                      </a:r>
                      <a:r>
                        <a:rPr lang="zh-CN" altLang="en-US" sz="1400" dirty="0" smtClean="0"/>
                        <a:t>进行条件分支预测</a:t>
                      </a:r>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builtin_expect</a:t>
                      </a:r>
                      <a:r>
                        <a:rPr lang="en-US" altLang="zh-CN" sz="1400" dirty="0" smtClean="0"/>
                        <a:t> (long </a:t>
                      </a:r>
                      <a:r>
                        <a:rPr lang="en-US" altLang="zh-CN" sz="1400" dirty="0" err="1" smtClean="0"/>
                        <a:t>exp</a:t>
                      </a:r>
                      <a:r>
                        <a:rPr lang="en-US" altLang="zh-CN" sz="1400" dirty="0" smtClean="0"/>
                        <a:t>, long c</a:t>
                      </a:r>
                      <a:r>
                        <a:rPr lang="zh-CN" altLang="en-US" sz="1400" dirty="0" smtClean="0"/>
                        <a:t>）</a:t>
                      </a:r>
                    </a:p>
                  </a:txBody>
                  <a:tcPr anchor="ctr">
                    <a:solidFill>
                      <a:schemeClr val="bg1">
                        <a:lumMod val="85000"/>
                        <a:alpha val="20000"/>
                      </a:schemeClr>
                    </a:solidFill>
                  </a:tcPr>
                </a:tc>
              </a:tr>
              <a:tr h="361855">
                <a:tc>
                  <a:txBody>
                    <a:bodyPr/>
                    <a:lstStyle/>
                    <a:p>
                      <a:pPr algn="ctr">
                        <a:lnSpc>
                          <a:spcPct val="120000"/>
                        </a:lnSpc>
                      </a:pPr>
                      <a:r>
                        <a:rPr lang="zh-CN" altLang="en-US" sz="1400" dirty="0" smtClean="0"/>
                        <a:t>返回</a:t>
                      </a:r>
                      <a:r>
                        <a:rPr lang="en-US" altLang="zh-CN" sz="1400" dirty="0" smtClean="0"/>
                        <a:t>x</a:t>
                      </a:r>
                      <a:r>
                        <a:rPr lang="zh-CN" altLang="en-US" sz="1400" dirty="0" smtClean="0"/>
                        <a:t>中最后一个为</a:t>
                      </a:r>
                      <a:r>
                        <a:rPr lang="en-US" altLang="zh-CN" sz="1400" dirty="0" smtClean="0"/>
                        <a:t>1</a:t>
                      </a:r>
                      <a:r>
                        <a:rPr lang="zh-CN" altLang="en-US" sz="1400" dirty="0" smtClean="0"/>
                        <a:t>的位是从后向前的第几位</a:t>
                      </a:r>
                    </a:p>
                  </a:txBody>
                  <a:tcPr anchor="ctr">
                    <a:solidFill>
                      <a:schemeClr val="bg1">
                        <a:lumMod val="7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builtin_ffs</a:t>
                      </a:r>
                      <a:r>
                        <a:rPr lang="en-US" altLang="zh-CN" sz="1400" dirty="0" smtClean="0"/>
                        <a:t>(x)</a:t>
                      </a:r>
                      <a:endParaRPr lang="zh-CN" altLang="en-US" sz="1400" dirty="0" smtClean="0"/>
                    </a:p>
                  </a:txBody>
                  <a:tcPr anchor="ctr">
                    <a:solidFill>
                      <a:schemeClr val="bg1">
                        <a:lumMod val="75000"/>
                        <a:alpha val="20000"/>
                      </a:schemeClr>
                    </a:solidFill>
                  </a:tcPr>
                </a:tc>
              </a:tr>
              <a:tr h="361855">
                <a:tc>
                  <a:txBody>
                    <a:bodyPr/>
                    <a:lstStyle/>
                    <a:p>
                      <a:pPr algn="ctr">
                        <a:lnSpc>
                          <a:spcPct val="120000"/>
                        </a:lnSpc>
                      </a:pPr>
                      <a:r>
                        <a:rPr lang="zh-CN" altLang="en-US" sz="1400" dirty="0" smtClean="0"/>
                        <a:t>判断</a:t>
                      </a:r>
                      <a:r>
                        <a:rPr lang="en-US" altLang="zh-CN" sz="1400" dirty="0" err="1" smtClean="0"/>
                        <a:t>exp</a:t>
                      </a:r>
                      <a:r>
                        <a:rPr lang="zh-CN" altLang="en-US" sz="1400" dirty="0" smtClean="0"/>
                        <a:t>是否在编译时就可以确定其为常量</a:t>
                      </a:r>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builtin_constant_p</a:t>
                      </a:r>
                      <a:r>
                        <a:rPr lang="en-US" altLang="zh-CN" sz="1400" dirty="0" smtClean="0"/>
                        <a:t> (</a:t>
                      </a:r>
                      <a:r>
                        <a:rPr lang="en-US" altLang="zh-CN" sz="1400" dirty="0" err="1" smtClean="0"/>
                        <a:t>exp</a:t>
                      </a:r>
                      <a:r>
                        <a:rPr lang="en-US" altLang="zh-CN" sz="1400" dirty="0" smtClean="0"/>
                        <a:t>)</a:t>
                      </a:r>
                      <a:endParaRPr lang="zh-CN" altLang="en-US" sz="1400" dirty="0" smtClean="0"/>
                    </a:p>
                  </a:txBody>
                  <a:tcPr anchor="ctr">
                    <a:solidFill>
                      <a:schemeClr val="bg1">
                        <a:lumMod val="85000"/>
                        <a:alpha val="20000"/>
                      </a:schemeClr>
                    </a:solidFill>
                  </a:tcPr>
                </a:tc>
              </a:tr>
              <a:tr h="361855">
                <a:tc>
                  <a:txBody>
                    <a:bodyPr/>
                    <a:lstStyle/>
                    <a:p>
                      <a:pPr algn="ctr">
                        <a:lnSpc>
                          <a:spcPct val="120000"/>
                        </a:lnSpc>
                      </a:pPr>
                      <a:r>
                        <a:rPr lang="zh-CN" altLang="en-US" sz="1400" dirty="0" smtClean="0"/>
                        <a:t>变量</a:t>
                      </a:r>
                      <a:r>
                        <a:rPr lang="en-US" altLang="zh-CN" sz="1400" dirty="0" smtClean="0"/>
                        <a:t>x</a:t>
                      </a:r>
                      <a:r>
                        <a:rPr lang="zh-CN" altLang="en-US" sz="1400" dirty="0" smtClean="0"/>
                        <a:t>二进制下末尾</a:t>
                      </a:r>
                      <a:r>
                        <a:rPr lang="en-US" altLang="zh-CN" sz="1400" dirty="0" smtClean="0"/>
                        <a:t>0</a:t>
                      </a:r>
                      <a:r>
                        <a:rPr lang="zh-CN" altLang="en-US" sz="1400" dirty="0" smtClean="0"/>
                        <a:t>的个数</a:t>
                      </a:r>
                    </a:p>
                  </a:txBody>
                  <a:tcPr anchor="ctr">
                    <a:solidFill>
                      <a:schemeClr val="bg1">
                        <a:lumMod val="7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builtin_ctz</a:t>
                      </a:r>
                      <a:r>
                        <a:rPr lang="en-US" altLang="zh-CN" sz="1400" dirty="0" smtClean="0"/>
                        <a:t>(x</a:t>
                      </a:r>
                      <a:r>
                        <a:rPr lang="zh-CN" altLang="en-US" sz="1400" dirty="0" smtClean="0"/>
                        <a:t>）</a:t>
                      </a:r>
                    </a:p>
                  </a:txBody>
                  <a:tcPr anchor="ctr">
                    <a:solidFill>
                      <a:schemeClr val="bg1">
                        <a:lumMod val="75000"/>
                        <a:alpha val="20000"/>
                      </a:schemeClr>
                    </a:solidFill>
                  </a:tcPr>
                </a:tc>
              </a:tr>
              <a:tr h="361855">
                <a:tc>
                  <a:txBody>
                    <a:bodyPr/>
                    <a:lstStyle/>
                    <a:p>
                      <a:pPr algn="ctr">
                        <a:lnSpc>
                          <a:spcPct val="120000"/>
                        </a:lnSpc>
                      </a:pPr>
                      <a:r>
                        <a:rPr lang="zh-CN" altLang="en-US" sz="1400" dirty="0" smtClean="0"/>
                        <a:t>变量</a:t>
                      </a:r>
                      <a:r>
                        <a:rPr lang="en-US" altLang="zh-CN" sz="1400" dirty="0" smtClean="0"/>
                        <a:t>X</a:t>
                      </a:r>
                      <a:r>
                        <a:rPr lang="zh-CN" altLang="en-US" sz="1400" dirty="0" smtClean="0"/>
                        <a:t>二进制下前导</a:t>
                      </a:r>
                      <a:r>
                        <a:rPr lang="en-US" altLang="zh-CN" sz="1400" dirty="0" smtClean="0"/>
                        <a:t>0</a:t>
                      </a:r>
                      <a:r>
                        <a:rPr lang="zh-CN" altLang="en-US" sz="1400" dirty="0" smtClean="0"/>
                        <a:t>的个数</a:t>
                      </a:r>
                    </a:p>
                  </a:txBody>
                  <a:tcPr anchor="ctr">
                    <a:solidFill>
                      <a:schemeClr val="bg1">
                        <a:lumMod val="8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builtin_clz</a:t>
                      </a:r>
                      <a:r>
                        <a:rPr lang="en-US" altLang="zh-CN" sz="1400" dirty="0" smtClean="0"/>
                        <a:t>(x</a:t>
                      </a:r>
                      <a:r>
                        <a:rPr lang="zh-CN" altLang="en-US" sz="1400" dirty="0" smtClean="0"/>
                        <a:t>）</a:t>
                      </a:r>
                    </a:p>
                  </a:txBody>
                  <a:tcPr anchor="ctr">
                    <a:solidFill>
                      <a:schemeClr val="bg1">
                        <a:lumMod val="85000"/>
                        <a:alpha val="20000"/>
                      </a:schemeClr>
                    </a:solidFill>
                  </a:tcPr>
                </a:tc>
              </a:tr>
              <a:tr h="361855">
                <a:tc>
                  <a:txBody>
                    <a:bodyPr/>
                    <a:lstStyle/>
                    <a:p>
                      <a:pPr algn="ctr">
                        <a:lnSpc>
                          <a:spcPct val="120000"/>
                        </a:lnSpc>
                      </a:pPr>
                      <a:r>
                        <a:rPr lang="zh-CN" altLang="en-US" sz="1400" dirty="0" smtClean="0"/>
                        <a:t>内存数据预取到</a:t>
                      </a:r>
                      <a:r>
                        <a:rPr lang="en-US" altLang="zh-CN" sz="1400" dirty="0" smtClean="0"/>
                        <a:t>cache</a:t>
                      </a:r>
                      <a:r>
                        <a:rPr lang="zh-CN" altLang="en-US" sz="1400" dirty="0" smtClean="0"/>
                        <a:t>中</a:t>
                      </a:r>
                    </a:p>
                  </a:txBody>
                  <a:tcPr anchor="ctr">
                    <a:solidFill>
                      <a:schemeClr val="bg1">
                        <a:lumMod val="75000"/>
                        <a:alpha val="20000"/>
                      </a:schemeClr>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400" dirty="0" smtClean="0"/>
                        <a:t>__</a:t>
                      </a:r>
                      <a:r>
                        <a:rPr lang="en-US" altLang="zh-CN" sz="1400" dirty="0" err="1" smtClean="0"/>
                        <a:t>builtin_prefetch</a:t>
                      </a:r>
                      <a:r>
                        <a:rPr lang="en-US" altLang="zh-CN" sz="1400" dirty="0" smtClean="0"/>
                        <a:t>(x)</a:t>
                      </a:r>
                    </a:p>
                  </a:txBody>
                  <a:tcPr anchor="ctr">
                    <a:solidFill>
                      <a:schemeClr val="bg1">
                        <a:lumMod val="75000"/>
                        <a:alpha val="20000"/>
                      </a:schemeClr>
                    </a:solidFill>
                  </a:tcPr>
                </a:tc>
              </a:tr>
            </a:tbl>
          </a:graphicData>
        </a:graphic>
      </p:graphicFrame>
      <p:sp>
        <p:nvSpPr>
          <p:cNvPr id="19" name="矩形 18"/>
          <p:cNvSpPr/>
          <p:nvPr/>
        </p:nvSpPr>
        <p:spPr>
          <a:xfrm>
            <a:off x="458313" y="1200679"/>
            <a:ext cx="10301790" cy="369332"/>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defTabSz="1187798" fontAlgn="ctr">
              <a:spcBef>
                <a:spcPts val="0"/>
              </a:spcBef>
              <a:spcAft>
                <a:spcPts val="0"/>
              </a:spcAft>
              <a:defRPr/>
            </a:pPr>
            <a:r>
              <a:rPr lang="zh-CN" altLang="en-US" sz="1800" b="1" dirty="0" smtClean="0">
                <a:solidFill>
                  <a:srgbClr val="1D1D1A"/>
                </a:solidFill>
                <a:latin typeface="微软雅黑" panose="020B0503020204020204" pitchFamily="34" charset="-122"/>
                <a:ea typeface="微软雅黑" panose="020B0503020204020204" pitchFamily="34" charset="-122"/>
              </a:rPr>
              <a:t>无需移植的常用</a:t>
            </a:r>
            <a:r>
              <a:rPr lang="en-US" altLang="zh-CN" sz="1800" b="1" dirty="0" err="1" smtClean="0">
                <a:solidFill>
                  <a:srgbClr val="1D1D1A"/>
                </a:solidFill>
                <a:latin typeface="微软雅黑" panose="020B0503020204020204" pitchFamily="34" charset="-122"/>
                <a:ea typeface="微软雅黑" panose="020B0503020204020204" pitchFamily="34" charset="-122"/>
              </a:rPr>
              <a:t>builtin</a:t>
            </a:r>
            <a:r>
              <a:rPr lang="zh-CN" altLang="en-US" sz="1800" b="1" dirty="0" smtClean="0">
                <a:solidFill>
                  <a:srgbClr val="1D1D1A"/>
                </a:solidFill>
                <a:latin typeface="微软雅黑" panose="020B0503020204020204" pitchFamily="34" charset="-122"/>
                <a:ea typeface="微软雅黑" panose="020B0503020204020204" pitchFamily="34" charset="-122"/>
              </a:rPr>
              <a:t>函数列表</a:t>
            </a:r>
            <a:endParaRPr lang="en-US" altLang="zh-CN" sz="1800" b="1" dirty="0" smtClean="0">
              <a:solidFill>
                <a:srgbClr val="1D1D1A"/>
              </a:solidFill>
              <a:latin typeface="微软雅黑" panose="020B0503020204020204" pitchFamily="34" charset="-122"/>
              <a:ea typeface="微软雅黑" panose="020B0503020204020204" pitchFamily="34" charset="-122"/>
            </a:endParaRPr>
          </a:p>
        </p:txBody>
      </p:sp>
      <p:sp>
        <p:nvSpPr>
          <p:cNvPr id="5"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附录</a:t>
            </a:r>
            <a:r>
              <a:rPr lang="en-US" altLang="zh-CN" sz="2800" dirty="0">
                <a:latin typeface="Arial" pitchFamily="34" charset="0"/>
                <a:ea typeface="+mn-ea"/>
                <a:cs typeface="Arial" pitchFamily="34" charset="0"/>
              </a:rPr>
              <a:t>A.2 </a:t>
            </a:r>
            <a:r>
              <a:rPr lang="zh-CN" altLang="en-US" sz="2800" dirty="0">
                <a:latin typeface="Arial" pitchFamily="34" charset="0"/>
                <a:ea typeface="+mn-ea"/>
                <a:cs typeface="Arial" pitchFamily="34" charset="0"/>
              </a:rPr>
              <a:t>常见</a:t>
            </a:r>
            <a:r>
              <a:rPr lang="en-US" altLang="zh-CN" sz="2800" dirty="0" err="1">
                <a:latin typeface="Arial" pitchFamily="34" charset="0"/>
                <a:ea typeface="+mn-ea"/>
                <a:cs typeface="Arial" pitchFamily="34" charset="0"/>
              </a:rPr>
              <a:t>builtin</a:t>
            </a:r>
            <a:r>
              <a:rPr lang="zh-CN" altLang="en-US" sz="2800" dirty="0">
                <a:latin typeface="Arial" pitchFamily="34" charset="0"/>
                <a:ea typeface="+mn-ea"/>
                <a:cs typeface="Arial" pitchFamily="34" charset="0"/>
              </a:rPr>
              <a:t>函数</a:t>
            </a:r>
          </a:p>
        </p:txBody>
      </p:sp>
      <p:grpSp>
        <p:nvGrpSpPr>
          <p:cNvPr id="6" name="组合 5"/>
          <p:cNvGrpSpPr/>
          <p:nvPr/>
        </p:nvGrpSpPr>
        <p:grpSpPr>
          <a:xfrm>
            <a:off x="0" y="474074"/>
            <a:ext cx="1052924" cy="508968"/>
            <a:chOff x="0" y="474074"/>
            <a:chExt cx="1052924" cy="508968"/>
          </a:xfrm>
        </p:grpSpPr>
        <p:sp>
          <p:nvSpPr>
            <p:cNvPr id="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9"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spTree>
    <p:extLst>
      <p:ext uri="{BB962C8B-B14F-4D97-AF65-F5344CB8AC3E}">
        <p14:creationId xmlns:p14="http://schemas.microsoft.com/office/powerpoint/2010/main" val="16630729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550863" y="1231459"/>
          <a:ext cx="11086094" cy="5088555"/>
        </p:xfrm>
        <a:graphic>
          <a:graphicData uri="http://schemas.openxmlformats.org/drawingml/2006/table">
            <a:tbl>
              <a:tblPr firstRow="1" bandRow="1">
                <a:tableStyleId>{21E4AEA4-8DFA-4A89-87EB-49C32662AFE0}</a:tableStyleId>
              </a:tblPr>
              <a:tblGrid>
                <a:gridCol w="2994260"/>
                <a:gridCol w="3820889"/>
                <a:gridCol w="4270945"/>
              </a:tblGrid>
              <a:tr h="347715">
                <a:tc>
                  <a:txBody>
                    <a:bodyPr/>
                    <a:lstStyle/>
                    <a:p>
                      <a:pPr algn="ctr"/>
                      <a:r>
                        <a:rPr lang="zh-CN" altLang="en-US" sz="1600" dirty="0" smtClean="0"/>
                        <a:t>功能说明</a:t>
                      </a:r>
                      <a:endParaRPr lang="zh-CN" altLang="en-US" sz="1600" dirty="0"/>
                    </a:p>
                  </a:txBody>
                  <a:tcPr anchor="ctr">
                    <a:solidFill>
                      <a:srgbClr val="C7000B"/>
                    </a:solidFill>
                  </a:tcPr>
                </a:tc>
                <a:tc>
                  <a:txBody>
                    <a:bodyPr/>
                    <a:lstStyle/>
                    <a:p>
                      <a:pPr algn="ctr"/>
                      <a:r>
                        <a:rPr lang="en-US" altLang="zh-CN" sz="1600" dirty="0" smtClean="0"/>
                        <a:t>X86</a:t>
                      </a:r>
                      <a:r>
                        <a:rPr lang="zh-CN" altLang="en-US" sz="1600" dirty="0" smtClean="0"/>
                        <a:t>代码</a:t>
                      </a:r>
                      <a:endParaRPr lang="zh-CN" altLang="en-US" sz="1600" dirty="0"/>
                    </a:p>
                  </a:txBody>
                  <a:tcPr anchor="ctr">
                    <a:solidFill>
                      <a:srgbClr val="C00000"/>
                    </a:solidFill>
                  </a:tcPr>
                </a:tc>
                <a:tc>
                  <a:txBody>
                    <a:bodyPr/>
                    <a:lstStyle/>
                    <a:p>
                      <a:pPr algn="ctr"/>
                      <a:r>
                        <a:rPr lang="zh-CN" altLang="en-US" sz="1600" dirty="0" smtClean="0"/>
                        <a:t>鲲鹏代码</a:t>
                      </a:r>
                      <a:endParaRPr lang="zh-CN" altLang="en-US" sz="1600" dirty="0"/>
                    </a:p>
                  </a:txBody>
                  <a:tcPr anchor="ctr">
                    <a:solidFill>
                      <a:srgbClr val="C00000"/>
                    </a:solidFill>
                  </a:tcPr>
                </a:tc>
              </a:tr>
              <a:tr h="526760">
                <a:tc>
                  <a:txBody>
                    <a:bodyPr/>
                    <a:lstStyle/>
                    <a:p>
                      <a:pPr algn="ctr"/>
                      <a:r>
                        <a:rPr lang="zh-CN" altLang="en-US" sz="1200" dirty="0" smtClean="0"/>
                        <a:t>指令给处理器提供提示，以提高</a:t>
                      </a:r>
                      <a:r>
                        <a:rPr lang="en-US" altLang="zh-CN" sz="1200" dirty="0" smtClean="0"/>
                        <a:t>spin-wait</a:t>
                      </a:r>
                      <a:r>
                        <a:rPr lang="zh-CN" altLang="en-US" sz="1200" dirty="0" smtClean="0"/>
                        <a:t>循环的性能</a:t>
                      </a:r>
                      <a:endParaRPr lang="zh-CN" altLang="en-US" sz="1200" dirty="0"/>
                    </a:p>
                  </a:txBody>
                  <a:tcPr anchor="ctr">
                    <a:solidFill>
                      <a:schemeClr val="bg1">
                        <a:lumMod val="75000"/>
                        <a:alpha val="20000"/>
                      </a:schemeClr>
                    </a:solidFill>
                  </a:tcPr>
                </a:tc>
                <a:tc>
                  <a:txBody>
                    <a:bodyPr/>
                    <a:lstStyle/>
                    <a:p>
                      <a:pPr algn="ctr">
                        <a:lnSpc>
                          <a:spcPct val="200000"/>
                        </a:lnSpc>
                      </a:pPr>
                      <a:r>
                        <a:rPr lang="en-US" altLang="zh-CN" sz="1200" dirty="0" smtClean="0"/>
                        <a:t>__</a:t>
                      </a:r>
                      <a:r>
                        <a:rPr lang="en-US" altLang="zh-CN" sz="1200" dirty="0" err="1" smtClean="0"/>
                        <a:t>asm</a:t>
                      </a:r>
                      <a:r>
                        <a:rPr lang="en-US" altLang="zh-CN" sz="1200" dirty="0" smtClean="0"/>
                        <a:t>__ (“pause" : : : memory")</a:t>
                      </a:r>
                      <a:endParaRPr lang="zh-CN" altLang="en-US" sz="1200" dirty="0"/>
                    </a:p>
                  </a:txBody>
                  <a:tcPr anchor="ctr">
                    <a:solidFill>
                      <a:schemeClr val="bg1">
                        <a:lumMod val="75000"/>
                        <a:alpha val="20000"/>
                      </a:schemeClr>
                    </a:solidFill>
                  </a:tcPr>
                </a:tc>
                <a:tc>
                  <a:txBody>
                    <a:bodyPr/>
                    <a:lstStyle/>
                    <a:p>
                      <a:pPr algn="ctr">
                        <a:lnSpc>
                          <a:spcPct val="200000"/>
                        </a:lnSpc>
                      </a:pPr>
                      <a:r>
                        <a:rPr lang="en-US" altLang="zh-CN" sz="1200" dirty="0" smtClean="0"/>
                        <a:t>__</a:t>
                      </a:r>
                      <a:r>
                        <a:rPr lang="en-US" altLang="zh-CN" sz="1200" dirty="0" err="1" smtClean="0"/>
                        <a:t>asm</a:t>
                      </a:r>
                      <a:r>
                        <a:rPr lang="en-US" altLang="zh-CN" sz="1200" dirty="0" smtClean="0"/>
                        <a:t>__ ("yield" : : : memory")</a:t>
                      </a:r>
                      <a:endParaRPr lang="zh-CN" altLang="en-US" sz="1200" dirty="0"/>
                    </a:p>
                  </a:txBody>
                  <a:tcPr anchor="ctr">
                    <a:solidFill>
                      <a:schemeClr val="bg1">
                        <a:lumMod val="75000"/>
                        <a:alpha val="20000"/>
                      </a:schemeClr>
                    </a:solidFill>
                  </a:tcPr>
                </a:tc>
              </a:tr>
              <a:tr h="526760">
                <a:tc>
                  <a:txBody>
                    <a:bodyPr/>
                    <a:lstStyle/>
                    <a:p>
                      <a:pPr algn="ctr"/>
                      <a:r>
                        <a:rPr lang="en-US" altLang="zh-CN" sz="1200" dirty="0" smtClean="0"/>
                        <a:t>rep</a:t>
                      </a:r>
                      <a:r>
                        <a:rPr lang="zh-CN" altLang="en-US" sz="1200" dirty="0" smtClean="0"/>
                        <a:t>为</a:t>
                      </a:r>
                      <a:r>
                        <a:rPr lang="en-US" altLang="zh-CN" sz="1200" dirty="0" smtClean="0"/>
                        <a:t>x86</a:t>
                      </a:r>
                      <a:r>
                        <a:rPr lang="zh-CN" altLang="en-US" sz="1200" dirty="0" smtClean="0"/>
                        <a:t>的重复执行指令，需替换为</a:t>
                      </a:r>
                      <a:r>
                        <a:rPr lang="en-US" altLang="zh-CN" sz="1200" dirty="0" smtClean="0"/>
                        <a:t>ARM64</a:t>
                      </a:r>
                      <a:r>
                        <a:rPr lang="zh-CN" altLang="en-US" sz="1200" dirty="0" smtClean="0"/>
                        <a:t>的</a:t>
                      </a:r>
                      <a:r>
                        <a:rPr lang="en-US" altLang="zh-CN" sz="1200" dirty="0" err="1" smtClean="0"/>
                        <a:t>rept</a:t>
                      </a:r>
                      <a:r>
                        <a:rPr lang="zh-CN" altLang="en-US" sz="1200" dirty="0" smtClean="0"/>
                        <a:t>指令</a:t>
                      </a:r>
                      <a:endParaRPr lang="zh-CN" altLang="en-US" sz="1200" dirty="0"/>
                    </a:p>
                  </a:txBody>
                  <a:tcPr anchor="ctr">
                    <a:solidFill>
                      <a:schemeClr val="bg1">
                        <a:lumMod val="85000"/>
                        <a:alpha val="20000"/>
                      </a:schemeClr>
                    </a:solidFill>
                  </a:tcPr>
                </a:tc>
                <a:tc>
                  <a:txBody>
                    <a:bodyPr/>
                    <a:lstStyle/>
                    <a:p>
                      <a:pPr algn="ctr"/>
                      <a:r>
                        <a:rPr lang="en-US" altLang="zh-CN" sz="1200" dirty="0" smtClean="0"/>
                        <a:t>#define </a:t>
                      </a:r>
                      <a:r>
                        <a:rPr lang="en-US" altLang="zh-CN" sz="1200" dirty="0" err="1" smtClean="0"/>
                        <a:t>nop</a:t>
                      </a:r>
                      <a:r>
                        <a:rPr lang="en-US" altLang="zh-CN" sz="1200" dirty="0" smtClean="0"/>
                        <a:t> __</a:t>
                      </a:r>
                      <a:r>
                        <a:rPr lang="en-US" altLang="zh-CN" sz="1200" dirty="0" err="1" smtClean="0"/>
                        <a:t>asm</a:t>
                      </a:r>
                      <a:r>
                        <a:rPr lang="en-US" altLang="zh-CN" sz="1200" dirty="0" smtClean="0"/>
                        <a:t>__ __volatile__("</a:t>
                      </a:r>
                      <a:r>
                        <a:rPr lang="en-US" altLang="zh-CN" sz="1200" dirty="0" err="1" smtClean="0"/>
                        <a:t>rep;nop</a:t>
                      </a:r>
                      <a:r>
                        <a:rPr lang="en-US" altLang="zh-CN" sz="1200" dirty="0" smtClean="0"/>
                        <a:t>": : :"memory")</a:t>
                      </a:r>
                      <a:endParaRPr lang="zh-CN" altLang="en-US" sz="1200" dirty="0"/>
                    </a:p>
                  </a:txBody>
                  <a:tcPr anchor="ctr">
                    <a:solidFill>
                      <a:schemeClr val="bg1">
                        <a:lumMod val="85000"/>
                        <a:alpha val="20000"/>
                      </a:schemeClr>
                    </a:solidFill>
                  </a:tcPr>
                </a:tc>
                <a:tc>
                  <a:txBody>
                    <a:bodyPr/>
                    <a:lstStyle/>
                    <a:p>
                      <a:pPr algn="ctr"/>
                      <a:r>
                        <a:rPr lang="en-US" altLang="zh-CN" sz="1200" dirty="0" smtClean="0"/>
                        <a:t>#define __</a:t>
                      </a:r>
                      <a:r>
                        <a:rPr lang="en-US" altLang="zh-CN" sz="1200" dirty="0" err="1" smtClean="0"/>
                        <a:t>nops</a:t>
                      </a:r>
                      <a:r>
                        <a:rPr lang="en-US" altLang="zh-CN" sz="1200" dirty="0" smtClean="0"/>
                        <a:t>(n) ".</a:t>
                      </a:r>
                      <a:r>
                        <a:rPr lang="en-US" altLang="zh-CN" sz="1200" dirty="0" err="1" smtClean="0"/>
                        <a:t>rept</a:t>
                      </a:r>
                      <a:r>
                        <a:rPr lang="en-US" altLang="zh-CN" sz="1200" dirty="0" smtClean="0"/>
                        <a:t> " #n "\</a:t>
                      </a:r>
                      <a:r>
                        <a:rPr lang="en-US" altLang="zh-CN" sz="1200" dirty="0" err="1" smtClean="0"/>
                        <a:t>nnop</a:t>
                      </a:r>
                      <a:r>
                        <a:rPr lang="en-US" altLang="zh-CN" sz="1200" dirty="0" smtClean="0"/>
                        <a:t>\</a:t>
                      </a:r>
                      <a:r>
                        <a:rPr lang="en-US" altLang="zh-CN" sz="1200" dirty="0" err="1" smtClean="0"/>
                        <a:t>n.endr</a:t>
                      </a:r>
                      <a:r>
                        <a:rPr lang="en-US" altLang="zh-CN" sz="1200" dirty="0" smtClean="0"/>
                        <a:t>\n"</a:t>
                      </a:r>
                    </a:p>
                    <a:p>
                      <a:pPr algn="ctr"/>
                      <a:r>
                        <a:rPr lang="en-US" altLang="zh-CN" sz="1200" dirty="0" smtClean="0"/>
                        <a:t>#define </a:t>
                      </a:r>
                      <a:r>
                        <a:rPr lang="en-US" altLang="zh-CN" sz="1200" dirty="0" err="1" smtClean="0"/>
                        <a:t>nops</a:t>
                      </a:r>
                      <a:r>
                        <a:rPr lang="en-US" altLang="zh-CN" sz="1200" dirty="0" smtClean="0"/>
                        <a:t>(n) </a:t>
                      </a:r>
                      <a:r>
                        <a:rPr lang="en-US" altLang="zh-CN" sz="1200" dirty="0" err="1" smtClean="0"/>
                        <a:t>asm</a:t>
                      </a:r>
                      <a:r>
                        <a:rPr lang="en-US" altLang="zh-CN" sz="1200" dirty="0" smtClean="0"/>
                        <a:t> volatile(__</a:t>
                      </a:r>
                      <a:r>
                        <a:rPr lang="en-US" altLang="zh-CN" sz="1200" dirty="0" err="1" smtClean="0"/>
                        <a:t>nops</a:t>
                      </a:r>
                      <a:r>
                        <a:rPr lang="en-US" altLang="zh-CN" sz="1200" dirty="0" smtClean="0"/>
                        <a:t>(n))</a:t>
                      </a:r>
                    </a:p>
                  </a:txBody>
                  <a:tcPr anchor="ctr">
                    <a:solidFill>
                      <a:schemeClr val="bg1">
                        <a:lumMod val="85000"/>
                        <a:alpha val="20000"/>
                      </a:schemeClr>
                    </a:solidFill>
                  </a:tcPr>
                </a:tc>
              </a:tr>
              <a:tr h="526760">
                <a:tc>
                  <a:txBody>
                    <a:bodyPr/>
                    <a:lstStyle/>
                    <a:p>
                      <a:pPr algn="ctr">
                        <a:lnSpc>
                          <a:spcPct val="150000"/>
                        </a:lnSpc>
                      </a:pPr>
                      <a:r>
                        <a:rPr lang="zh-CN" altLang="en-US" sz="1200" dirty="0" smtClean="0"/>
                        <a:t>获取精准时间戳</a:t>
                      </a:r>
                      <a:endParaRPr lang="zh-CN" altLang="en-US" sz="1200" dirty="0"/>
                    </a:p>
                  </a:txBody>
                  <a:tcPr anchor="ctr">
                    <a:solidFill>
                      <a:schemeClr val="bg1">
                        <a:lumMod val="75000"/>
                        <a:alpha val="20000"/>
                      </a:schemeClr>
                    </a:solidFill>
                  </a:tcPr>
                </a:tc>
                <a:tc>
                  <a:txBody>
                    <a:bodyPr/>
                    <a:lstStyle/>
                    <a:p>
                      <a:pPr algn="ctr"/>
                      <a:r>
                        <a:rPr lang="it-IT" altLang="zh-CN" sz="1200" dirty="0" smtClean="0"/>
                        <a:t>__asm__ __volatile__ ("rdtsc" : "=a" (lo), "=d" (hi)); </a:t>
                      </a:r>
                      <a:endParaRPr lang="zh-CN" altLang="en-US" sz="1200" dirty="0"/>
                    </a:p>
                  </a:txBody>
                  <a:tcPr anchor="ctr">
                    <a:solidFill>
                      <a:schemeClr val="bg1">
                        <a:lumMod val="75000"/>
                        <a:alpha val="20000"/>
                      </a:schemeClr>
                    </a:solidFill>
                  </a:tcPr>
                </a:tc>
                <a:tc>
                  <a:txBody>
                    <a:bodyPr/>
                    <a:lstStyle/>
                    <a:p>
                      <a:pPr algn="ctr">
                        <a:lnSpc>
                          <a:spcPct val="200000"/>
                        </a:lnSpc>
                      </a:pPr>
                      <a:r>
                        <a:rPr lang="zh-CN" altLang="en-US" sz="1200" dirty="0" smtClean="0">
                          <a:hlinkClick r:id="rId3"/>
                        </a:rPr>
                        <a:t>鲲鹏小智</a:t>
                      </a:r>
                      <a:r>
                        <a:rPr lang="zh-CN" altLang="en-US" sz="1200" dirty="0" smtClean="0"/>
                        <a:t>搜索</a:t>
                      </a:r>
                      <a:r>
                        <a:rPr lang="en-US" altLang="zh-CN" sz="1200" dirty="0" err="1" smtClean="0"/>
                        <a:t>rdtsc</a:t>
                      </a:r>
                      <a:r>
                        <a:rPr lang="zh-CN" altLang="en-US" sz="1200" dirty="0" smtClean="0"/>
                        <a:t>，提供</a:t>
                      </a:r>
                      <a:r>
                        <a:rPr lang="en-US" altLang="zh-CN" sz="1200" dirty="0" smtClean="0"/>
                        <a:t>3</a:t>
                      </a:r>
                      <a:r>
                        <a:rPr lang="zh-CN" altLang="en-US" sz="1200" dirty="0" smtClean="0"/>
                        <a:t>种替换方案</a:t>
                      </a:r>
                      <a:endParaRPr lang="zh-CN" altLang="en-US" sz="1200" dirty="0"/>
                    </a:p>
                  </a:txBody>
                  <a:tcPr anchor="ctr">
                    <a:solidFill>
                      <a:schemeClr val="bg1">
                        <a:lumMod val="75000"/>
                        <a:alpha val="20000"/>
                      </a:schemeClr>
                    </a:solidFill>
                  </a:tcPr>
                </a:tc>
              </a:tr>
              <a:tr h="526760">
                <a:tc>
                  <a:txBody>
                    <a:bodyPr/>
                    <a:lstStyle/>
                    <a:p>
                      <a:pPr algn="ctr">
                        <a:lnSpc>
                          <a:spcPct val="150000"/>
                        </a:lnSpc>
                      </a:pPr>
                      <a:r>
                        <a:rPr lang="zh-CN" altLang="en-US" sz="1200" dirty="0" smtClean="0"/>
                        <a:t>计算</a:t>
                      </a:r>
                      <a:r>
                        <a:rPr lang="en-US" altLang="zh-CN" sz="1200" dirty="0" smtClean="0"/>
                        <a:t>8bit</a:t>
                      </a:r>
                      <a:r>
                        <a:rPr lang="zh-CN" altLang="en-US" sz="1200" dirty="0" smtClean="0"/>
                        <a:t>数的</a:t>
                      </a:r>
                      <a:r>
                        <a:rPr lang="en-US" altLang="zh-CN" sz="1200" dirty="0" smtClean="0"/>
                        <a:t>crc32</a:t>
                      </a:r>
                      <a:r>
                        <a:rPr lang="zh-CN" altLang="en-US" sz="1200" dirty="0" smtClean="0"/>
                        <a:t>校验值</a:t>
                      </a:r>
                    </a:p>
                  </a:txBody>
                  <a:tcPr anchor="ctr">
                    <a:solidFill>
                      <a:schemeClr val="bg1">
                        <a:lumMod val="85000"/>
                        <a:alpha val="20000"/>
                      </a:schemeClr>
                    </a:solidFill>
                  </a:tcPr>
                </a:tc>
                <a:tc>
                  <a:txBody>
                    <a:bodyPr/>
                    <a:lstStyle/>
                    <a:p>
                      <a:pPr algn="ctr"/>
                      <a:r>
                        <a:rPr lang="pt-BR" altLang="zh-CN" sz="1200" dirty="0" smtClean="0"/>
                        <a:t>__asm__("crc32</a:t>
                      </a:r>
                      <a:r>
                        <a:rPr lang="en-US" altLang="zh-CN" sz="1200" dirty="0" smtClean="0"/>
                        <a:t>b</a:t>
                      </a:r>
                      <a:r>
                        <a:rPr lang="pt-BR" altLang="zh-CN" sz="1200" dirty="0" smtClean="0"/>
                        <a:t> %1, %0" : "+r"(crc) : "rm"(v))</a:t>
                      </a:r>
                      <a:endParaRPr lang="zh-CN" altLang="en-US" sz="1200" dirty="0"/>
                    </a:p>
                  </a:txBody>
                  <a:tcPr anchor="ctr">
                    <a:solidFill>
                      <a:schemeClr val="bg1">
                        <a:lumMod val="85000"/>
                        <a:alpha val="20000"/>
                      </a:schemeClr>
                    </a:solidFill>
                  </a:tcPr>
                </a:tc>
                <a:tc>
                  <a:txBody>
                    <a:bodyPr/>
                    <a:lstStyle/>
                    <a:p>
                      <a:pPr algn="ctr"/>
                      <a:r>
                        <a:rPr lang="pl-PL" altLang="zh-CN" sz="1200" dirty="0" smtClean="0"/>
                        <a:t>__asm__ crc32c</a:t>
                      </a:r>
                      <a:r>
                        <a:rPr lang="en-US" altLang="zh-CN" sz="1200" dirty="0" smtClean="0"/>
                        <a:t>b</a:t>
                      </a:r>
                      <a:r>
                        <a:rPr lang="pl-PL" altLang="zh-CN" sz="1200" dirty="0" smtClean="0"/>
                        <a:t> %w[c], %w[c], %w[v]":[c]"+r"(crc):[v]"r"(v))</a:t>
                      </a:r>
                      <a:endParaRPr lang="zh-CN" altLang="en-US" sz="1200" dirty="0"/>
                    </a:p>
                  </a:txBody>
                  <a:tcPr anchor="ctr">
                    <a:solidFill>
                      <a:schemeClr val="bg1">
                        <a:lumMod val="85000"/>
                        <a:alpha val="20000"/>
                      </a:schemeClr>
                    </a:solidFill>
                  </a:tcPr>
                </a:tc>
              </a:tr>
              <a:tr h="526760">
                <a:tc>
                  <a:txBody>
                    <a:bodyPr/>
                    <a:lstStyle/>
                    <a:p>
                      <a:pPr algn="ctr">
                        <a:lnSpc>
                          <a:spcPct val="150000"/>
                        </a:lnSpc>
                      </a:pPr>
                      <a:r>
                        <a:rPr lang="zh-CN" altLang="en-US" sz="1200" dirty="0" smtClean="0"/>
                        <a:t>计算</a:t>
                      </a:r>
                      <a:r>
                        <a:rPr lang="en-US" altLang="zh-CN" sz="1200" dirty="0" smtClean="0"/>
                        <a:t>16bit</a:t>
                      </a:r>
                      <a:r>
                        <a:rPr lang="zh-CN" altLang="en-US" sz="1200" dirty="0" smtClean="0"/>
                        <a:t>数的</a:t>
                      </a:r>
                      <a:r>
                        <a:rPr lang="en-US" altLang="zh-CN" sz="1200" dirty="0" smtClean="0"/>
                        <a:t>crc32</a:t>
                      </a:r>
                      <a:r>
                        <a:rPr lang="zh-CN" altLang="en-US" sz="1200" dirty="0" smtClean="0"/>
                        <a:t>校验值</a:t>
                      </a:r>
                    </a:p>
                  </a:txBody>
                  <a:tcPr anchor="ctr">
                    <a:solidFill>
                      <a:schemeClr val="bg1">
                        <a:lumMod val="75000"/>
                        <a:alpha val="20000"/>
                      </a:schemeClr>
                    </a:solidFill>
                  </a:tcPr>
                </a:tc>
                <a:tc>
                  <a:txBody>
                    <a:bodyPr/>
                    <a:lstStyle/>
                    <a:p>
                      <a:pPr algn="ctr"/>
                      <a:r>
                        <a:rPr lang="pt-BR" altLang="zh-CN" sz="1200" dirty="0" smtClean="0"/>
                        <a:t>__asm__("crc32w %1, %0" : "+r"(crc) : "rm"(v))</a:t>
                      </a:r>
                      <a:endParaRPr lang="zh-CN" altLang="en-US" sz="1200" dirty="0"/>
                    </a:p>
                  </a:txBody>
                  <a:tcPr anchor="ctr">
                    <a:solidFill>
                      <a:schemeClr val="bg1">
                        <a:lumMod val="75000"/>
                        <a:alpha val="20000"/>
                      </a:schemeClr>
                    </a:solidFill>
                  </a:tcPr>
                </a:tc>
                <a:tc>
                  <a:txBody>
                    <a:bodyPr/>
                    <a:lstStyle/>
                    <a:p>
                      <a:pPr algn="ctr"/>
                      <a:r>
                        <a:rPr lang="pl-PL" altLang="zh-CN" sz="1200" dirty="0" smtClean="0"/>
                        <a:t>__asm__ crc32ch %w[c], %w[c], %w[v]":[c]"+r"(crc):[v]"r"(v))</a:t>
                      </a:r>
                      <a:endParaRPr lang="zh-CN" altLang="en-US" sz="1200" dirty="0"/>
                    </a:p>
                  </a:txBody>
                  <a:tcPr anchor="ctr">
                    <a:solidFill>
                      <a:schemeClr val="bg1">
                        <a:lumMod val="75000"/>
                        <a:alpha val="20000"/>
                      </a:schemeClr>
                    </a:solidFill>
                  </a:tcPr>
                </a:tc>
              </a:tr>
              <a:tr h="52676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200" dirty="0" smtClean="0"/>
                        <a:t>计算</a:t>
                      </a:r>
                      <a:r>
                        <a:rPr lang="en-US" altLang="zh-CN" sz="1200" dirty="0" smtClean="0"/>
                        <a:t>32bit</a:t>
                      </a:r>
                      <a:r>
                        <a:rPr lang="zh-CN" altLang="en-US" sz="1200" dirty="0" smtClean="0"/>
                        <a:t>数的</a:t>
                      </a:r>
                      <a:r>
                        <a:rPr lang="en-US" altLang="zh-CN" sz="1200" dirty="0" smtClean="0"/>
                        <a:t>crc32</a:t>
                      </a:r>
                      <a:r>
                        <a:rPr lang="zh-CN" altLang="en-US" sz="1200" dirty="0" smtClean="0"/>
                        <a:t>校验值</a:t>
                      </a:r>
                    </a:p>
                  </a:txBody>
                  <a:tcPr anchor="ctr">
                    <a:solidFill>
                      <a:schemeClr val="bg1">
                        <a:lumMod val="85000"/>
                        <a:alpha val="20000"/>
                      </a:schemeClr>
                    </a:solidFill>
                  </a:tcPr>
                </a:tc>
                <a:tc>
                  <a:txBody>
                    <a:bodyPr/>
                    <a:lstStyle/>
                    <a:p>
                      <a:pPr algn="ctr"/>
                      <a:r>
                        <a:rPr lang="pt-BR" altLang="zh-CN" sz="1200" dirty="0" smtClean="0"/>
                        <a:t>__asm__("crc32l %1, %0" : "+r"(crc) : "rm"(v))</a:t>
                      </a:r>
                      <a:endParaRPr lang="zh-CN" altLang="en-US" sz="1200" dirty="0"/>
                    </a:p>
                  </a:txBody>
                  <a:tcPr anchor="ctr">
                    <a:solidFill>
                      <a:schemeClr val="bg1">
                        <a:lumMod val="85000"/>
                        <a:alpha val="20000"/>
                      </a:schemeClr>
                    </a:solidFill>
                  </a:tcPr>
                </a:tc>
                <a:tc>
                  <a:txBody>
                    <a:bodyPr/>
                    <a:lstStyle/>
                    <a:p>
                      <a:pPr algn="ctr"/>
                      <a:r>
                        <a:rPr lang="en-US" altLang="zh-CN" sz="1200" dirty="0" smtClean="0"/>
                        <a:t>__</a:t>
                      </a:r>
                      <a:r>
                        <a:rPr lang="en-US" altLang="zh-CN" sz="1200" dirty="0" err="1" smtClean="0"/>
                        <a:t>asm</a:t>
                      </a:r>
                      <a:r>
                        <a:rPr lang="en-US" altLang="zh-CN" sz="1200" dirty="0" smtClean="0"/>
                        <a:t>__ ("crc32cw %w[c], %w[c], %w[v]":[c]"+r"(</a:t>
                      </a:r>
                      <a:r>
                        <a:rPr lang="en-US" altLang="zh-CN" sz="1200" dirty="0" err="1" smtClean="0"/>
                        <a:t>crc</a:t>
                      </a:r>
                      <a:r>
                        <a:rPr lang="en-US" altLang="zh-CN" sz="1200" dirty="0" smtClean="0"/>
                        <a:t>):[v]"r"(v)</a:t>
                      </a:r>
                      <a:endParaRPr lang="zh-CN" altLang="en-US" sz="1200" dirty="0"/>
                    </a:p>
                  </a:txBody>
                  <a:tcPr anchor="ctr">
                    <a:solidFill>
                      <a:schemeClr val="bg1">
                        <a:lumMod val="85000"/>
                        <a:alpha val="20000"/>
                      </a:schemeClr>
                    </a:solidFill>
                  </a:tcPr>
                </a:tc>
              </a:tr>
              <a:tr h="52676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200" dirty="0" smtClean="0"/>
                        <a:t>计算</a:t>
                      </a:r>
                      <a:r>
                        <a:rPr lang="en-US" altLang="zh-CN" sz="1200" dirty="0" smtClean="0"/>
                        <a:t>64bit</a:t>
                      </a:r>
                      <a:r>
                        <a:rPr lang="zh-CN" altLang="en-US" sz="1200" dirty="0" smtClean="0"/>
                        <a:t>数的</a:t>
                      </a:r>
                      <a:r>
                        <a:rPr lang="en-US" altLang="zh-CN" sz="1200" dirty="0" smtClean="0"/>
                        <a:t>crc32</a:t>
                      </a:r>
                      <a:r>
                        <a:rPr lang="zh-CN" altLang="en-US" sz="1200" dirty="0" smtClean="0"/>
                        <a:t>校验值</a:t>
                      </a:r>
                    </a:p>
                  </a:txBody>
                  <a:tcPr anchor="ctr">
                    <a:solidFill>
                      <a:schemeClr val="bg1">
                        <a:lumMod val="75000"/>
                        <a:alpha val="20000"/>
                      </a:schemeClr>
                    </a:solidFill>
                  </a:tcPr>
                </a:tc>
                <a:tc>
                  <a:txBody>
                    <a:bodyPr/>
                    <a:lstStyle/>
                    <a:p>
                      <a:pPr algn="ctr"/>
                      <a:r>
                        <a:rPr lang="pt-BR" altLang="zh-CN" sz="1200" dirty="0" smtClean="0"/>
                        <a:t>__asm__("crc32q %1, %0" : "+r"(result) : "rm"(v))</a:t>
                      </a:r>
                      <a:endParaRPr lang="zh-CN" altLang="en-US" sz="1200" dirty="0"/>
                    </a:p>
                  </a:txBody>
                  <a:tcPr anchor="ctr">
                    <a:solidFill>
                      <a:schemeClr val="bg1">
                        <a:lumMod val="75000"/>
                        <a:alpha val="20000"/>
                      </a:schemeClr>
                    </a:solidFill>
                  </a:tcPr>
                </a:tc>
                <a:tc>
                  <a:txBody>
                    <a:bodyPr/>
                    <a:lstStyle/>
                    <a:p>
                      <a:pPr algn="ctr"/>
                      <a:r>
                        <a:rPr lang="en-US" altLang="zh-CN" sz="1200" dirty="0" smtClean="0"/>
                        <a:t>__</a:t>
                      </a:r>
                      <a:r>
                        <a:rPr lang="en-US" altLang="zh-CN" sz="1200" dirty="0" err="1" smtClean="0"/>
                        <a:t>asm</a:t>
                      </a:r>
                      <a:r>
                        <a:rPr lang="en-US" altLang="zh-CN" sz="1200" dirty="0" smtClean="0"/>
                        <a:t>__  ("crc32cx %w[c], %w[c], %x[v]":[c]"+r"(</a:t>
                      </a:r>
                      <a:r>
                        <a:rPr lang="en-US" altLang="zh-CN" sz="1200" dirty="0" err="1" smtClean="0"/>
                        <a:t>crc</a:t>
                      </a:r>
                      <a:r>
                        <a:rPr lang="en-US" altLang="zh-CN" sz="1200" dirty="0" smtClean="0"/>
                        <a:t>):[v]"r"(v))</a:t>
                      </a:r>
                      <a:endParaRPr lang="zh-CN" altLang="en-US" sz="1200" dirty="0"/>
                    </a:p>
                  </a:txBody>
                  <a:tcPr anchor="ctr">
                    <a:solidFill>
                      <a:schemeClr val="bg1">
                        <a:lumMod val="75000"/>
                        <a:alpha val="20000"/>
                      </a:schemeClr>
                    </a:solidFill>
                  </a:tcPr>
                </a:tc>
              </a:tr>
              <a:tr h="526760">
                <a:tc>
                  <a:txBody>
                    <a:bodyPr/>
                    <a:lstStyle/>
                    <a:p>
                      <a:pPr algn="ctr">
                        <a:lnSpc>
                          <a:spcPct val="150000"/>
                        </a:lnSpc>
                      </a:pPr>
                      <a:r>
                        <a:rPr lang="zh-CN" altLang="en-US" sz="1200" dirty="0" smtClean="0"/>
                        <a:t>对整数变量进行原子加</a:t>
                      </a:r>
                      <a:endParaRPr lang="zh-CN" altLang="en-US" sz="1200" dirty="0"/>
                    </a:p>
                  </a:txBody>
                  <a:tcPr anchor="ctr">
                    <a:solidFill>
                      <a:schemeClr val="bg1">
                        <a:lumMod val="85000"/>
                        <a:alpha val="20000"/>
                      </a:schemeClr>
                    </a:solidFill>
                  </a:tcPr>
                </a:tc>
                <a:tc>
                  <a:txBody>
                    <a:bodyPr/>
                    <a:lstStyle/>
                    <a:p>
                      <a:pPr algn="ctr"/>
                      <a:r>
                        <a:rPr lang="en-US" altLang="zh-CN" sz="1200" dirty="0" err="1" smtClean="0"/>
                        <a:t>asm</a:t>
                      </a:r>
                      <a:r>
                        <a:rPr lang="en-US" altLang="zh-CN" sz="1200" dirty="0" smtClean="0"/>
                        <a:t> (LOCK_PREFIX "</a:t>
                      </a:r>
                      <a:r>
                        <a:rPr lang="en-US" altLang="zh-CN" sz="1200" dirty="0" err="1" smtClean="0"/>
                        <a:t>addl</a:t>
                      </a:r>
                      <a:r>
                        <a:rPr lang="en-US" altLang="zh-CN" sz="1200" dirty="0" smtClean="0"/>
                        <a:t> %1,%0" : "+m" (v-&gt;counter) : "</a:t>
                      </a:r>
                      <a:r>
                        <a:rPr lang="en-US" altLang="zh-CN" sz="1200" dirty="0" err="1" smtClean="0"/>
                        <a:t>ir</a:t>
                      </a:r>
                      <a:r>
                        <a:rPr lang="en-US" altLang="zh-CN" sz="1200" dirty="0" smtClean="0"/>
                        <a:t>" (</a:t>
                      </a:r>
                      <a:r>
                        <a:rPr lang="en-US" altLang="zh-CN" sz="1200" dirty="0" err="1" smtClean="0"/>
                        <a:t>i</a:t>
                      </a:r>
                      <a:r>
                        <a:rPr lang="en-US" altLang="zh-CN" sz="1200" dirty="0" smtClean="0"/>
                        <a:t>))</a:t>
                      </a:r>
                      <a:endParaRPr lang="zh-CN" altLang="en-US" sz="1200" dirty="0"/>
                    </a:p>
                  </a:txBody>
                  <a:tcPr anchor="ctr">
                    <a:solidFill>
                      <a:schemeClr val="bg1">
                        <a:lumMod val="85000"/>
                        <a:alpha val="20000"/>
                      </a:schemeClr>
                    </a:solidFill>
                  </a:tcPr>
                </a:tc>
                <a:tc>
                  <a:txBody>
                    <a:bodyPr/>
                    <a:lstStyle/>
                    <a:p>
                      <a:pPr algn="ctr">
                        <a:lnSpc>
                          <a:spcPct val="150000"/>
                        </a:lnSpc>
                      </a:pPr>
                      <a:r>
                        <a:rPr lang="en-US" altLang="zh-CN" sz="1200" dirty="0" smtClean="0"/>
                        <a:t>__</a:t>
                      </a:r>
                      <a:r>
                        <a:rPr lang="en-US" altLang="zh-CN" sz="1200" dirty="0" err="1" smtClean="0"/>
                        <a:t>sync_add_and_fetch</a:t>
                      </a:r>
                      <a:r>
                        <a:rPr lang="en-US" altLang="zh-CN" sz="1200" dirty="0" smtClean="0"/>
                        <a:t>(&amp;((*v).counter), 1)</a:t>
                      </a:r>
                      <a:endParaRPr lang="zh-CN" altLang="en-US" sz="1200" dirty="0"/>
                    </a:p>
                  </a:txBody>
                  <a:tcPr anchor="ctr">
                    <a:solidFill>
                      <a:schemeClr val="bg1">
                        <a:lumMod val="85000"/>
                        <a:alpha val="20000"/>
                      </a:schemeClr>
                    </a:solidFill>
                  </a:tcPr>
                </a:tc>
              </a:tr>
              <a:tr h="526760">
                <a:tc>
                  <a:txBody>
                    <a:bodyPr/>
                    <a:lstStyle/>
                    <a:p>
                      <a:pPr algn="ctr"/>
                      <a:r>
                        <a:rPr lang="zh-CN" altLang="en-US" sz="1200" dirty="0" smtClean="0"/>
                        <a:t>使用</a:t>
                      </a:r>
                      <a:r>
                        <a:rPr lang="en-US" altLang="zh-CN" sz="1200" dirty="0" err="1" smtClean="0"/>
                        <a:t>gcc</a:t>
                      </a:r>
                      <a:r>
                        <a:rPr lang="zh-CN" altLang="en-US" sz="1200" dirty="0" smtClean="0"/>
                        <a:t>的</a:t>
                      </a:r>
                      <a:r>
                        <a:rPr lang="en-US" altLang="zh-CN" sz="1200" dirty="0" err="1" smtClean="0"/>
                        <a:t>builtin</a:t>
                      </a:r>
                      <a:r>
                        <a:rPr lang="zh-CN" altLang="en-US" sz="1200" dirty="0" smtClean="0"/>
                        <a:t>，把内存数据预取到</a:t>
                      </a:r>
                      <a:r>
                        <a:rPr lang="en-US" altLang="zh-CN" sz="1200" dirty="0" smtClean="0"/>
                        <a:t>cache</a:t>
                      </a:r>
                      <a:r>
                        <a:rPr lang="zh-CN" altLang="en-US" sz="1200" dirty="0" smtClean="0"/>
                        <a:t>中</a:t>
                      </a:r>
                      <a:endParaRPr lang="zh-CN" altLang="en-US" sz="1200" dirty="0"/>
                    </a:p>
                  </a:txBody>
                  <a:tcPr anchor="ctr">
                    <a:solidFill>
                      <a:schemeClr val="bg1">
                        <a:lumMod val="75000"/>
                        <a:alpha val="20000"/>
                      </a:schemeClr>
                    </a:solidFill>
                  </a:tcPr>
                </a:tc>
                <a:tc>
                  <a:txBody>
                    <a:bodyPr/>
                    <a:lstStyle/>
                    <a:p>
                      <a:pPr algn="ctr"/>
                      <a:r>
                        <a:rPr lang="en-US" altLang="zh-CN" sz="1200" dirty="0" err="1" smtClean="0"/>
                        <a:t>asm</a:t>
                      </a:r>
                      <a:r>
                        <a:rPr lang="en-US" altLang="zh-CN" sz="1200" dirty="0" smtClean="0"/>
                        <a:t> volatile("prefetcht0 %0" :: "m" (*(unsigned long *)x))</a:t>
                      </a:r>
                    </a:p>
                  </a:txBody>
                  <a:tcPr anchor="ctr">
                    <a:solidFill>
                      <a:schemeClr val="bg1">
                        <a:lumMod val="75000"/>
                        <a:alpha val="20000"/>
                      </a:schemeClr>
                    </a:solidFill>
                  </a:tcPr>
                </a:tc>
                <a:tc>
                  <a:txBody>
                    <a:bodyPr/>
                    <a:lstStyle/>
                    <a:p>
                      <a:pPr algn="ctr">
                        <a:lnSpc>
                          <a:spcPct val="200000"/>
                        </a:lnSpc>
                      </a:pPr>
                      <a:r>
                        <a:rPr lang="en-US" altLang="zh-CN" sz="1200" dirty="0" smtClean="0"/>
                        <a:t>__</a:t>
                      </a:r>
                      <a:r>
                        <a:rPr lang="en-US" altLang="zh-CN" sz="1200" dirty="0" err="1" smtClean="0"/>
                        <a:t>builtin_prefetch</a:t>
                      </a:r>
                      <a:r>
                        <a:rPr lang="en-US" altLang="zh-CN" sz="1200" dirty="0" smtClean="0"/>
                        <a:t>(_x)</a:t>
                      </a:r>
                    </a:p>
                  </a:txBody>
                  <a:tcPr anchor="ctr">
                    <a:solidFill>
                      <a:schemeClr val="bg1">
                        <a:lumMod val="75000"/>
                        <a:alpha val="20000"/>
                      </a:schemeClr>
                    </a:solidFill>
                  </a:tcPr>
                </a:tc>
              </a:tr>
            </a:tbl>
          </a:graphicData>
        </a:graphic>
      </p:graphicFrame>
      <p:sp>
        <p:nvSpPr>
          <p:cNvPr id="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附录</a:t>
            </a:r>
            <a:r>
              <a:rPr lang="en-US" altLang="zh-CN" sz="2800" dirty="0">
                <a:latin typeface="Arial" pitchFamily="34" charset="0"/>
                <a:ea typeface="+mn-ea"/>
                <a:cs typeface="Arial" pitchFamily="34" charset="0"/>
              </a:rPr>
              <a:t>A.3 </a:t>
            </a:r>
            <a:r>
              <a:rPr lang="zh-CN" altLang="en-US" sz="2800" dirty="0">
                <a:latin typeface="Arial" pitchFamily="34" charset="0"/>
                <a:ea typeface="+mn-ea"/>
                <a:cs typeface="Arial" pitchFamily="34" charset="0"/>
              </a:rPr>
              <a:t>常见内联汇编函数移植</a:t>
            </a:r>
          </a:p>
        </p:txBody>
      </p:sp>
      <p:grpSp>
        <p:nvGrpSpPr>
          <p:cNvPr id="5" name="组合 4"/>
          <p:cNvGrpSpPr/>
          <p:nvPr/>
        </p:nvGrpSpPr>
        <p:grpSpPr>
          <a:xfrm>
            <a:off x="0" y="474074"/>
            <a:ext cx="1052924" cy="508968"/>
            <a:chOff x="0" y="474074"/>
            <a:chExt cx="1052924" cy="508968"/>
          </a:xfrm>
        </p:grpSpPr>
        <p:sp>
          <p:nvSpPr>
            <p:cNvPr id="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9"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spTree>
    <p:extLst>
      <p:ext uri="{BB962C8B-B14F-4D97-AF65-F5344CB8AC3E}">
        <p14:creationId xmlns:p14="http://schemas.microsoft.com/office/powerpoint/2010/main" val="853029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bwMode="auto">
          <a:xfrm>
            <a:off x="550862" y="1268413"/>
            <a:ext cx="11090275" cy="460885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nvGrpSpPr>
          <p:cNvPr id="8" name="组合 7"/>
          <p:cNvGrpSpPr/>
          <p:nvPr/>
        </p:nvGrpSpPr>
        <p:grpSpPr>
          <a:xfrm>
            <a:off x="666082" y="1444297"/>
            <a:ext cx="10859835" cy="4257090"/>
            <a:chOff x="664905" y="1371499"/>
            <a:chExt cx="10859835" cy="4257090"/>
          </a:xfrm>
        </p:grpSpPr>
        <p:sp>
          <p:nvSpPr>
            <p:cNvPr id="65" name="矩形 64"/>
            <p:cNvSpPr/>
            <p:nvPr/>
          </p:nvSpPr>
          <p:spPr bwMode="auto">
            <a:xfrm>
              <a:off x="6204012" y="4284096"/>
              <a:ext cx="5292588" cy="360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66" name="矩形 65"/>
            <p:cNvSpPr/>
            <p:nvPr/>
          </p:nvSpPr>
          <p:spPr bwMode="auto">
            <a:xfrm>
              <a:off x="6204012" y="4776342"/>
              <a:ext cx="5292588" cy="360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67" name="矩形 66"/>
            <p:cNvSpPr/>
            <p:nvPr/>
          </p:nvSpPr>
          <p:spPr bwMode="auto">
            <a:xfrm>
              <a:off x="6204012" y="5268589"/>
              <a:ext cx="5292588" cy="360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 name="矩形 6"/>
            <p:cNvSpPr/>
            <p:nvPr/>
          </p:nvSpPr>
          <p:spPr bwMode="auto">
            <a:xfrm>
              <a:off x="6204012" y="1371499"/>
              <a:ext cx="5292588" cy="720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56" name="矩形 55"/>
            <p:cNvSpPr/>
            <p:nvPr/>
          </p:nvSpPr>
          <p:spPr bwMode="auto">
            <a:xfrm>
              <a:off x="6204012" y="2171847"/>
              <a:ext cx="5292588" cy="720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63" name="矩形 62"/>
            <p:cNvSpPr/>
            <p:nvPr/>
          </p:nvSpPr>
          <p:spPr bwMode="auto">
            <a:xfrm>
              <a:off x="6204012" y="2972194"/>
              <a:ext cx="5292588" cy="720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nvGrpSpPr>
            <p:cNvPr id="5" name="组合 4"/>
            <p:cNvGrpSpPr/>
            <p:nvPr/>
          </p:nvGrpSpPr>
          <p:grpSpPr>
            <a:xfrm>
              <a:off x="664905" y="2626394"/>
              <a:ext cx="2941614" cy="1952170"/>
              <a:chOff x="664905" y="2626394"/>
              <a:chExt cx="2694791" cy="1952170"/>
            </a:xfrm>
          </p:grpSpPr>
          <p:sp>
            <p:nvSpPr>
              <p:cNvPr id="36" name="矩形 35"/>
              <p:cNvSpPr/>
              <p:nvPr/>
            </p:nvSpPr>
            <p:spPr bwMode="auto">
              <a:xfrm>
                <a:off x="664905" y="4257922"/>
                <a:ext cx="2694142" cy="320642"/>
              </a:xfrm>
              <a:prstGeom prst="rect">
                <a:avLst/>
              </a:prstGeom>
              <a:solidFill>
                <a:srgbClr val="666666">
                  <a:lumMod val="60000"/>
                  <a:lumOff val="40000"/>
                </a:srgbClr>
              </a:solidFill>
              <a:ln w="9525" cap="flat" cmpd="sng" algn="ctr">
                <a:solidFill>
                  <a:srgbClr val="FFFFFF"/>
                </a:solidFill>
                <a:prstDash val="solid"/>
                <a:round/>
                <a:headEnd type="none" w="med" len="med"/>
                <a:tailEnd type="none" w="med" len="med"/>
              </a:ln>
              <a:effectLst/>
              <a:ex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X86 </a:t>
                </a: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芯片</a:t>
                </a:r>
              </a:p>
            </p:txBody>
          </p:sp>
          <p:sp>
            <p:nvSpPr>
              <p:cNvPr id="37" name="矩形 36"/>
              <p:cNvSpPr/>
              <p:nvPr/>
            </p:nvSpPr>
            <p:spPr bwMode="auto">
              <a:xfrm>
                <a:off x="668690" y="3921767"/>
                <a:ext cx="2691006" cy="293333"/>
              </a:xfrm>
              <a:prstGeom prst="rect">
                <a:avLst/>
              </a:prstGeom>
              <a:solidFill>
                <a:srgbClr val="00B0F0"/>
              </a:solidFill>
              <a:ln w="9525" cap="flat" cmpd="sng" algn="ctr">
                <a:solidFill>
                  <a:srgbClr val="FFFFFF"/>
                </a:solidFill>
                <a:prstDash val="solid"/>
                <a:round/>
                <a:headEnd type="none" w="med" len="med"/>
                <a:tailEnd type="none" w="med" len="med"/>
              </a:ln>
              <a:effectLst/>
              <a:ex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err="1" smtClean="0">
                    <a:ln>
                      <a:noFill/>
                    </a:ln>
                    <a:solidFill>
                      <a:srgbClr val="FFFFFF"/>
                    </a:solidFill>
                    <a:effectLst/>
                    <a:uLnTx/>
                    <a:uFillTx/>
                    <a:latin typeface="微软雅黑" panose="020B0503020204020204" pitchFamily="34" charset="-122"/>
                    <a:ea typeface="微软雅黑" panose="020B0503020204020204" pitchFamily="34" charset="-122"/>
                  </a:rPr>
                  <a:t>StreamXP</a:t>
                </a: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/2288H</a:t>
                </a:r>
                <a:endPar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8" name="矩形 37"/>
              <p:cNvSpPr/>
              <p:nvPr/>
            </p:nvSpPr>
            <p:spPr bwMode="auto">
              <a:xfrm>
                <a:off x="664905" y="2954265"/>
                <a:ext cx="905504" cy="257852"/>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开源软件</a:t>
                </a:r>
              </a:p>
            </p:txBody>
          </p:sp>
          <p:sp>
            <p:nvSpPr>
              <p:cNvPr id="39" name="矩形 38"/>
              <p:cNvSpPr/>
              <p:nvPr/>
            </p:nvSpPr>
            <p:spPr bwMode="auto">
              <a:xfrm>
                <a:off x="666850" y="3299490"/>
                <a:ext cx="918671" cy="257852"/>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软件依赖库</a:t>
                </a:r>
              </a:p>
            </p:txBody>
          </p:sp>
          <p:sp>
            <p:nvSpPr>
              <p:cNvPr id="40" name="矩形 39"/>
              <p:cNvSpPr/>
              <p:nvPr/>
            </p:nvSpPr>
            <p:spPr bwMode="auto">
              <a:xfrm>
                <a:off x="1686840" y="3299490"/>
                <a:ext cx="703342" cy="257852"/>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914309" eaLnBrk="1" fontAlgn="ctr"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GCC </a:t>
                </a:r>
              </a:p>
            </p:txBody>
          </p:sp>
          <p:sp>
            <p:nvSpPr>
              <p:cNvPr id="41" name="矩形 40"/>
              <p:cNvSpPr/>
              <p:nvPr/>
            </p:nvSpPr>
            <p:spPr bwMode="auto">
              <a:xfrm>
                <a:off x="2502275" y="2954265"/>
                <a:ext cx="857421" cy="257852"/>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闭源软件</a:t>
                </a:r>
              </a:p>
            </p:txBody>
          </p:sp>
          <p:sp>
            <p:nvSpPr>
              <p:cNvPr id="42" name="矩形 41"/>
              <p:cNvSpPr/>
              <p:nvPr/>
            </p:nvSpPr>
            <p:spPr bwMode="auto">
              <a:xfrm>
                <a:off x="1684219" y="2954265"/>
                <a:ext cx="703342" cy="257852"/>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JDK</a:t>
                </a:r>
                <a:endPar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3" name="矩形 42"/>
              <p:cNvSpPr/>
              <p:nvPr/>
            </p:nvSpPr>
            <p:spPr bwMode="auto">
              <a:xfrm>
                <a:off x="2502275" y="3299490"/>
                <a:ext cx="857421" cy="257852"/>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914309" eaLnBrk="1" fontAlgn="ctr"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OS Tools</a:t>
                </a:r>
              </a:p>
            </p:txBody>
          </p:sp>
          <p:sp>
            <p:nvSpPr>
              <p:cNvPr id="44" name="矩形 43"/>
              <p:cNvSpPr/>
              <p:nvPr/>
            </p:nvSpPr>
            <p:spPr bwMode="auto">
              <a:xfrm>
                <a:off x="664905" y="2626394"/>
                <a:ext cx="2694791" cy="261219"/>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5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客户自研软件</a:t>
                </a:r>
              </a:p>
            </p:txBody>
          </p:sp>
          <p:sp>
            <p:nvSpPr>
              <p:cNvPr id="45" name="矩形 44"/>
              <p:cNvSpPr/>
              <p:nvPr/>
            </p:nvSpPr>
            <p:spPr bwMode="auto">
              <a:xfrm>
                <a:off x="664905" y="3614507"/>
                <a:ext cx="2694142" cy="245596"/>
              </a:xfrm>
              <a:prstGeom prst="rect">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marL="0" marR="0" lvl="0" indent="0" algn="ctr" defTabSz="801607" eaLnBrk="1" fontAlgn="base"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OS</a:t>
                </a:r>
                <a:endPar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788287" y="4671023"/>
              <a:ext cx="2694142" cy="305359"/>
            </a:xfrm>
            <a:prstGeom prst="rect">
              <a:avLst/>
            </a:prstGeom>
            <a:noFill/>
          </p:spPr>
          <p:txBody>
            <a:bodyPr wrap="square" rtlCol="0" anchor="t" anchorCtr="0">
              <a:noAutofit/>
            </a:bodyPr>
            <a:lstStyle/>
            <a:p>
              <a:pPr algn="ctr" fontAlgn="auto">
                <a:spcBef>
                  <a:spcPts val="0"/>
                </a:spcBef>
                <a:spcAft>
                  <a:spcPts val="0"/>
                </a:spcAft>
              </a:pPr>
              <a:r>
                <a:rPr lang="zh-CN" altLang="en-US" sz="1200" b="1" dirty="0" smtClean="0">
                  <a:solidFill>
                    <a:srgbClr val="1D1D1A"/>
                  </a:solidFill>
                  <a:latin typeface="Microsoft YaHei" panose="020B0503020204020204" pitchFamily="34" charset="-122"/>
                  <a:ea typeface="Microsoft YaHei" panose="020B0503020204020204" pitchFamily="34" charset="-122"/>
                </a:rPr>
                <a:t>软件技术栈</a:t>
              </a:r>
            </a:p>
          </p:txBody>
        </p:sp>
        <p:sp>
          <p:nvSpPr>
            <p:cNvPr id="47" name="矩形 46"/>
            <p:cNvSpPr/>
            <p:nvPr/>
          </p:nvSpPr>
          <p:spPr bwMode="auto">
            <a:xfrm>
              <a:off x="3927363" y="2171848"/>
              <a:ext cx="1008849" cy="720000"/>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smtClean="0">
                  <a:solidFill>
                    <a:srgbClr val="FFFFFF"/>
                  </a:solidFill>
                  <a:latin typeface="微软雅黑" panose="020B0503020204020204" pitchFamily="34" charset="-122"/>
                  <a:ea typeface="微软雅黑" panose="020B0503020204020204" pitchFamily="34" charset="-122"/>
                </a:rPr>
                <a:t>业务软件</a:t>
              </a:r>
              <a:endParaRPr lang="zh-CN" altLang="en-US" sz="1400" b="1" kern="0" dirty="0">
                <a:solidFill>
                  <a:srgbClr val="FFFFFF"/>
                </a:solidFill>
                <a:latin typeface="微软雅黑" panose="020B0503020204020204" pitchFamily="34" charset="-122"/>
                <a:ea typeface="微软雅黑" panose="020B0503020204020204" pitchFamily="34" charset="-122"/>
              </a:endParaRPr>
            </a:p>
          </p:txBody>
        </p:sp>
        <p:sp>
          <p:nvSpPr>
            <p:cNvPr id="48" name="矩形 47"/>
            <p:cNvSpPr/>
            <p:nvPr/>
          </p:nvSpPr>
          <p:spPr bwMode="auto">
            <a:xfrm>
              <a:off x="3927363" y="4776344"/>
              <a:ext cx="1008849" cy="359998"/>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a:solidFill>
                    <a:srgbClr val="FFFFFF"/>
                  </a:solidFill>
                  <a:latin typeface="微软雅黑" panose="020B0503020204020204" pitchFamily="34" charset="-122"/>
                  <a:ea typeface="微软雅黑" panose="020B0503020204020204" pitchFamily="34" charset="-122"/>
                </a:rPr>
                <a:t>运行环境</a:t>
              </a:r>
            </a:p>
          </p:txBody>
        </p:sp>
        <p:sp>
          <p:nvSpPr>
            <p:cNvPr id="49" name="左大括号 48"/>
            <p:cNvSpPr/>
            <p:nvPr/>
          </p:nvSpPr>
          <p:spPr>
            <a:xfrm>
              <a:off x="3729461" y="2531848"/>
              <a:ext cx="169118" cy="2424494"/>
            </a:xfrm>
            <a:prstGeom prst="leftBrace">
              <a:avLst>
                <a:gd name="adj1" fmla="val 64655"/>
                <a:gd name="adj2" fmla="val 50000"/>
              </a:avLst>
            </a:prstGeom>
            <a:noFill/>
            <a:ln w="25400" cap="flat" cmpd="sng" algn="ctr">
              <a:solidFill>
                <a:srgbClr val="C7000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D1D1A"/>
                </a:solidFill>
                <a:effectLst/>
                <a:uLnTx/>
                <a:uFillTx/>
                <a:latin typeface="Calibri"/>
                <a:ea typeface="等线" panose="02010600030101010101" pitchFamily="2" charset="-122"/>
                <a:cs typeface="+mn-cs"/>
              </a:endParaRPr>
            </a:p>
          </p:txBody>
        </p:sp>
        <p:sp>
          <p:nvSpPr>
            <p:cNvPr id="50" name="矩形 49"/>
            <p:cNvSpPr/>
            <p:nvPr/>
          </p:nvSpPr>
          <p:spPr bwMode="auto">
            <a:xfrm>
              <a:off x="5092235" y="1371499"/>
              <a:ext cx="1008849" cy="720000"/>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smtClean="0">
                  <a:solidFill>
                    <a:srgbClr val="FFFFFF"/>
                  </a:solidFill>
                  <a:latin typeface="微软雅黑" panose="020B0503020204020204" pitchFamily="34" charset="-122"/>
                  <a:ea typeface="微软雅黑" panose="020B0503020204020204" pitchFamily="34" charset="-122"/>
                </a:rPr>
                <a:t>开源软件</a:t>
              </a:r>
              <a:endParaRPr lang="zh-CN" altLang="en-US" sz="1400" b="1" kern="0" dirty="0">
                <a:solidFill>
                  <a:srgbClr val="FFFFFF"/>
                </a:solidFill>
                <a:latin typeface="微软雅黑" panose="020B0503020204020204" pitchFamily="34" charset="-122"/>
                <a:ea typeface="微软雅黑" panose="020B0503020204020204" pitchFamily="34" charset="-122"/>
              </a:endParaRPr>
            </a:p>
          </p:txBody>
        </p:sp>
        <p:sp>
          <p:nvSpPr>
            <p:cNvPr id="51" name="矩形 50"/>
            <p:cNvSpPr/>
            <p:nvPr/>
          </p:nvSpPr>
          <p:spPr bwMode="auto">
            <a:xfrm>
              <a:off x="5092235" y="2171847"/>
              <a:ext cx="1008849" cy="720000"/>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smtClean="0">
                  <a:solidFill>
                    <a:srgbClr val="FFFFFF"/>
                  </a:solidFill>
                  <a:latin typeface="微软雅黑" panose="020B0503020204020204" pitchFamily="34" charset="-122"/>
                  <a:ea typeface="微软雅黑" panose="020B0503020204020204" pitchFamily="34" charset="-122"/>
                </a:rPr>
                <a:t>自研软件</a:t>
              </a:r>
              <a:endParaRPr lang="zh-CN" altLang="en-US" sz="1400" b="1" kern="0" dirty="0">
                <a:solidFill>
                  <a:srgbClr val="FFFFFF"/>
                </a:solidFill>
                <a:latin typeface="微软雅黑" panose="020B0503020204020204" pitchFamily="34" charset="-122"/>
                <a:ea typeface="微软雅黑" panose="020B0503020204020204" pitchFamily="34" charset="-122"/>
              </a:endParaRPr>
            </a:p>
          </p:txBody>
        </p:sp>
        <p:sp>
          <p:nvSpPr>
            <p:cNvPr id="52" name="矩形 51"/>
            <p:cNvSpPr/>
            <p:nvPr/>
          </p:nvSpPr>
          <p:spPr bwMode="auto">
            <a:xfrm>
              <a:off x="5092235" y="2972194"/>
              <a:ext cx="1008849" cy="720000"/>
            </a:xfrm>
            <a:prstGeom prst="rect">
              <a:avLst/>
            </a:prstGeom>
            <a:solidFill>
              <a:srgbClr val="FF5F0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smtClean="0">
                  <a:solidFill>
                    <a:srgbClr val="FFFFFF"/>
                  </a:solidFill>
                  <a:latin typeface="微软雅黑" panose="020B0503020204020204" pitchFamily="34" charset="-122"/>
                  <a:ea typeface="微软雅黑" panose="020B0503020204020204" pitchFamily="34" charset="-122"/>
                </a:rPr>
                <a:t>商用软件</a:t>
              </a:r>
              <a:endParaRPr lang="zh-CN" altLang="en-US" sz="1400" b="1" kern="0" dirty="0">
                <a:solidFill>
                  <a:srgbClr val="FFFFFF"/>
                </a:solidFill>
                <a:latin typeface="微软雅黑" panose="020B0503020204020204" pitchFamily="34" charset="-122"/>
                <a:ea typeface="微软雅黑" panose="020B0503020204020204" pitchFamily="34" charset="-122"/>
              </a:endParaRPr>
            </a:p>
          </p:txBody>
        </p:sp>
        <p:sp>
          <p:nvSpPr>
            <p:cNvPr id="53" name="矩形 52"/>
            <p:cNvSpPr/>
            <p:nvPr/>
          </p:nvSpPr>
          <p:spPr bwMode="auto">
            <a:xfrm>
              <a:off x="5092235" y="4284096"/>
              <a:ext cx="1008849" cy="360000"/>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en-US" altLang="zh-CN" sz="1400" b="1" kern="0" dirty="0" smtClean="0">
                  <a:solidFill>
                    <a:srgbClr val="FFFFFF"/>
                  </a:solidFill>
                  <a:latin typeface="微软雅黑" panose="020B0503020204020204" pitchFamily="34" charset="-122"/>
                  <a:ea typeface="微软雅黑" panose="020B0503020204020204" pitchFamily="34" charset="-122"/>
                </a:rPr>
                <a:t>JDK</a:t>
              </a:r>
              <a:endParaRPr lang="zh-CN" altLang="en-US" sz="1400" b="1" kern="0" dirty="0">
                <a:solidFill>
                  <a:srgbClr val="FFFFFF"/>
                </a:solidFill>
                <a:latin typeface="微软雅黑" panose="020B0503020204020204" pitchFamily="34" charset="-122"/>
                <a:ea typeface="微软雅黑" panose="020B0503020204020204" pitchFamily="34" charset="-122"/>
              </a:endParaRPr>
            </a:p>
          </p:txBody>
        </p:sp>
        <p:sp>
          <p:nvSpPr>
            <p:cNvPr id="54" name="矩形 53"/>
            <p:cNvSpPr/>
            <p:nvPr/>
          </p:nvSpPr>
          <p:spPr bwMode="auto">
            <a:xfrm>
              <a:off x="5092235" y="4776342"/>
              <a:ext cx="1008849" cy="360000"/>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a:solidFill>
                    <a:srgbClr val="FFFFFF"/>
                  </a:solidFill>
                  <a:latin typeface="微软雅黑" panose="020B0503020204020204" pitchFamily="34" charset="-122"/>
                  <a:ea typeface="微软雅黑" panose="020B0503020204020204" pitchFamily="34" charset="-122"/>
                </a:rPr>
                <a:t>编译器</a:t>
              </a:r>
            </a:p>
          </p:txBody>
        </p:sp>
        <p:sp>
          <p:nvSpPr>
            <p:cNvPr id="55" name="矩形 54"/>
            <p:cNvSpPr/>
            <p:nvPr/>
          </p:nvSpPr>
          <p:spPr bwMode="auto">
            <a:xfrm>
              <a:off x="5092235" y="5268589"/>
              <a:ext cx="1008849" cy="360000"/>
            </a:xfrm>
            <a:prstGeom prst="rect">
              <a:avLst/>
            </a:prstGeom>
            <a:solidFill>
              <a:srgbClr val="00B0F0"/>
            </a:solidFill>
            <a:ln w="9525" cap="flat" cmpd="sng" algn="ctr">
              <a:noFill/>
              <a:prstDash val="solid"/>
              <a:round/>
              <a:headEnd type="none" w="med" len="med"/>
              <a:tailEnd type="none" w="med" len="med"/>
            </a:ln>
            <a:effectLst/>
          </p:spPr>
          <p:txBody>
            <a:bodyPr vert="horz" wrap="square" lIns="91437" tIns="45719" rIns="91437" bIns="45719" numCol="1" rtlCol="0" anchor="ctr" anchorCtr="0" compatLnSpc="1">
              <a:prstTxWarp prst="textNoShape">
                <a:avLst/>
              </a:prstTxWarp>
            </a:bodyPr>
            <a:lstStyle/>
            <a:p>
              <a:pPr algn="ctr" defTabSz="801607" fontAlgn="base"/>
              <a:r>
                <a:rPr lang="zh-CN" altLang="en-US" sz="1400" b="1" kern="0" dirty="0">
                  <a:solidFill>
                    <a:srgbClr val="FFFFFF"/>
                  </a:solidFill>
                  <a:latin typeface="微软雅黑" panose="020B0503020204020204" pitchFamily="34" charset="-122"/>
                  <a:ea typeface="微软雅黑" panose="020B0503020204020204" pitchFamily="34" charset="-122"/>
                </a:rPr>
                <a:t>操作系统</a:t>
              </a:r>
            </a:p>
          </p:txBody>
        </p:sp>
        <p:sp>
          <p:nvSpPr>
            <p:cNvPr id="57" name="矩形 56"/>
            <p:cNvSpPr/>
            <p:nvPr/>
          </p:nvSpPr>
          <p:spPr>
            <a:xfrm>
              <a:off x="6331096" y="1393352"/>
              <a:ext cx="5038420" cy="676294"/>
            </a:xfrm>
            <a:prstGeom prst="rect">
              <a:avLst/>
            </a:prstGeom>
          </p:spPr>
          <p:txBody>
            <a:bodyPr wrap="square">
              <a:spAutoFit/>
            </a:bodyPr>
            <a:lstStyle/>
            <a:p>
              <a:pPr marL="171450" indent="-171450" fontAlgn="auto">
                <a:spcBef>
                  <a:spcPts val="600"/>
                </a:spcBef>
                <a:spcAft>
                  <a:spcPts val="0"/>
                </a:spcAft>
                <a:buFont typeface="Arial" panose="020B0604020202020204" pitchFamily="34" charset="0"/>
                <a:buChar char="•"/>
              </a:pPr>
              <a:r>
                <a:rPr lang="zh-CN" altLang="en-US" sz="1200" b="1" dirty="0" smtClean="0">
                  <a:solidFill>
                    <a:srgbClr val="1D1D1A"/>
                  </a:solidFill>
                  <a:latin typeface="微软雅黑" panose="020B0503020204020204" pitchFamily="34" charset="-122"/>
                  <a:ea typeface="微软雅黑" panose="020B0503020204020204" pitchFamily="34" charset="-122"/>
                  <a:cs typeface="Arial" pitchFamily="34" charset="0"/>
                </a:rPr>
                <a:t>开源软件</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：获取开源软件</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ARM64</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软件包或下载源码重新编译</a:t>
              </a:r>
              <a:endPar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spcBef>
                  <a:spcPts val="600"/>
                </a:spcBef>
                <a:spcAft>
                  <a:spcPts val="0"/>
                </a:spcAft>
                <a:buFont typeface="Arial" panose="020B0604020202020204" pitchFamily="34" charset="0"/>
                <a:buChar char="•"/>
              </a:pPr>
              <a:r>
                <a:rPr lang="zh-CN" altLang="en-US" sz="1200" b="1" dirty="0" smtClean="0">
                  <a:solidFill>
                    <a:srgbClr val="1D1D1A"/>
                  </a:solidFill>
                  <a:latin typeface="微软雅黑" panose="020B0503020204020204" pitchFamily="34" charset="-122"/>
                  <a:ea typeface="微软雅黑" panose="020B0503020204020204" pitchFamily="34" charset="-122"/>
                  <a:cs typeface="Arial" pitchFamily="34" charset="0"/>
                </a:rPr>
                <a:t>依赖组件</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：获取</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ARM64</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包或获取源码</a:t>
              </a:r>
              <a:r>
                <a:rPr lang="zh-CN" altLang="en-US" sz="1200" dirty="0">
                  <a:solidFill>
                    <a:srgbClr val="1D1D1A"/>
                  </a:solidFill>
                  <a:latin typeface="微软雅黑" panose="020B0503020204020204" pitchFamily="34" charset="-122"/>
                  <a:ea typeface="微软雅黑" panose="020B0503020204020204" pitchFamily="34" charset="-122"/>
                  <a:cs typeface="Arial" pitchFamily="34" charset="0"/>
                </a:rPr>
                <a:t>重新</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编译，闭源组件需升级替换</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ARM</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版本或替换类似组件库</a:t>
              </a:r>
              <a:endParaRPr lang="en-US" altLang="zh-CN" sz="1200" dirty="0">
                <a:solidFill>
                  <a:srgbClr val="1D1D1A"/>
                </a:solidFill>
                <a:latin typeface="微软雅黑" panose="020B0503020204020204" pitchFamily="34" charset="-122"/>
                <a:ea typeface="微软雅黑" panose="020B0503020204020204" pitchFamily="34" charset="-122"/>
                <a:cs typeface="Arial" pitchFamily="34" charset="0"/>
              </a:endParaRPr>
            </a:p>
          </p:txBody>
        </p:sp>
        <p:sp>
          <p:nvSpPr>
            <p:cNvPr id="58" name="矩形 57"/>
            <p:cNvSpPr/>
            <p:nvPr/>
          </p:nvSpPr>
          <p:spPr>
            <a:xfrm>
              <a:off x="6331096" y="2262543"/>
              <a:ext cx="5193644" cy="538609"/>
            </a:xfrm>
            <a:prstGeom prst="rect">
              <a:avLst/>
            </a:prstGeom>
          </p:spPr>
          <p:txBody>
            <a:bodyPr wrap="square">
              <a:spAutoFit/>
            </a:bodyPr>
            <a:lstStyle/>
            <a:p>
              <a:pPr marL="171450" indent="-171450" fontAlgn="auto">
                <a:spcBef>
                  <a:spcPts val="600"/>
                </a:spcBef>
                <a:spcAft>
                  <a:spcPts val="0"/>
                </a:spcAft>
                <a:buFont typeface="Arial" panose="020B0604020202020204" pitchFamily="34" charset="0"/>
                <a:buChar char="•"/>
              </a:pPr>
              <a:r>
                <a:rPr lang="zh-CN" altLang="en-US" sz="1200" b="1" dirty="0" smtClean="0">
                  <a:solidFill>
                    <a:srgbClr val="1D1D1A"/>
                  </a:solidFill>
                  <a:latin typeface="微软雅黑" panose="020B0503020204020204" pitchFamily="34" charset="-122"/>
                  <a:ea typeface="微软雅黑" panose="020B0503020204020204" pitchFamily="34" charset="-122"/>
                  <a:cs typeface="Arial" pitchFamily="34" charset="0"/>
                </a:rPr>
                <a:t>编译语言</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C/C++/Go</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类编译语言重新编译</a:t>
              </a:r>
              <a:endPar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spcBef>
                  <a:spcPts val="600"/>
                </a:spcBef>
                <a:spcAft>
                  <a:spcPts val="0"/>
                </a:spcAft>
                <a:buFont typeface="Arial" panose="020B0604020202020204" pitchFamily="34" charset="0"/>
                <a:buChar char="•"/>
              </a:pPr>
              <a:r>
                <a:rPr lang="zh-CN" altLang="en-US" sz="1200" b="1" dirty="0" smtClean="0">
                  <a:solidFill>
                    <a:srgbClr val="1D1D1A"/>
                  </a:solidFill>
                  <a:latin typeface="微软雅黑" panose="020B0503020204020204" pitchFamily="34" charset="-122"/>
                  <a:ea typeface="微软雅黑" panose="020B0503020204020204" pitchFamily="34" charset="-122"/>
                  <a:cs typeface="Arial" pitchFamily="34" charset="0"/>
                </a:rPr>
                <a:t>解释语言</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Java/Python</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等解释型语言替换</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ARM</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版本</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JDK</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或</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PVM</a:t>
              </a:r>
              <a:r>
                <a:rPr lang="zh-CN" altLang="en-US" sz="1200" dirty="0">
                  <a:solidFill>
                    <a:srgbClr val="1D1D1A"/>
                  </a:solidFill>
                  <a:latin typeface="微软雅黑" panose="020B0503020204020204" pitchFamily="34" charset="-122"/>
                  <a:ea typeface="微软雅黑" panose="020B0503020204020204" pitchFamily="34" charset="-122"/>
                  <a:cs typeface="Arial" pitchFamily="34" charset="0"/>
                </a:rPr>
                <a:t>虚拟机</a:t>
              </a:r>
              <a:endParaRPr lang="en-US" altLang="zh-CN" sz="1200" b="1"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59" name="矩形 58"/>
            <p:cNvSpPr/>
            <p:nvPr/>
          </p:nvSpPr>
          <p:spPr>
            <a:xfrm>
              <a:off x="6331096" y="3080383"/>
              <a:ext cx="5038420" cy="503623"/>
            </a:xfrm>
            <a:prstGeom prst="rect">
              <a:avLst/>
            </a:prstGeom>
          </p:spPr>
          <p:txBody>
            <a:bodyPr wrap="square">
              <a:spAutoFit/>
            </a:bodyPr>
            <a:lstStyle/>
            <a:p>
              <a:pPr marL="171450" indent="-171450" fontAlgn="auto">
                <a:spcBef>
                  <a:spcPts val="600"/>
                </a:spcBef>
                <a:spcAft>
                  <a:spcPts val="0"/>
                </a:spcAft>
                <a:buFont typeface="Arial" panose="020B0604020202020204" pitchFamily="34" charset="0"/>
                <a:buChar char="•"/>
              </a:pP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获取支持鲲鹏处理器或</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TaiShan</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服务器的软件版本</a:t>
              </a:r>
              <a:endPar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spcBef>
                  <a:spcPts val="600"/>
                </a:spcBef>
                <a:spcAft>
                  <a:spcPts val="0"/>
                </a:spcAft>
                <a:buFont typeface="Arial" panose="020B0604020202020204" pitchFamily="34" charset="0"/>
                <a:buChar char="•"/>
              </a:pP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如无法获取到兼容版本，需更换其他类似软件</a:t>
              </a:r>
              <a:endParaRPr lang="en-US" altLang="zh-CN" sz="1200"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60" name="矩形 59"/>
            <p:cNvSpPr/>
            <p:nvPr/>
          </p:nvSpPr>
          <p:spPr>
            <a:xfrm>
              <a:off x="6331096" y="4317326"/>
              <a:ext cx="5038420" cy="313932"/>
            </a:xfrm>
            <a:prstGeom prst="rect">
              <a:avLst/>
            </a:prstGeom>
          </p:spPr>
          <p:txBody>
            <a:bodyPr wrap="square">
              <a:spAutoFit/>
            </a:bodyPr>
            <a:lstStyle/>
            <a:p>
              <a:pPr marL="171450" indent="-171450" fontAlgn="auto">
                <a:lnSpc>
                  <a:spcPct val="120000"/>
                </a:lnSpc>
                <a:spcBef>
                  <a:spcPts val="600"/>
                </a:spcBef>
                <a:spcAft>
                  <a:spcPts val="0"/>
                </a:spcAft>
                <a:buFont typeface="Arial" panose="020B0604020202020204" pitchFamily="34" charset="0"/>
                <a:buChar char="•"/>
              </a:pP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替换支持鲲鹏版本</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JDK</a:t>
              </a: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，如</a:t>
              </a:r>
              <a:r>
                <a:rPr lang="en-US" altLang="zh-CN" sz="1200" dirty="0" err="1" smtClean="0">
                  <a:solidFill>
                    <a:srgbClr val="1D1D1A"/>
                  </a:solidFill>
                  <a:latin typeface="微软雅黑" panose="020B0503020204020204" pitchFamily="34" charset="-122"/>
                  <a:ea typeface="微软雅黑" panose="020B0503020204020204" pitchFamily="34" charset="-122"/>
                  <a:cs typeface="Arial" pitchFamily="34" charset="0"/>
                </a:rPr>
                <a:t>OpenJDK</a:t>
              </a:r>
              <a:endParaRPr lang="en-US" altLang="zh-CN" sz="1200"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61" name="矩形 60"/>
            <p:cNvSpPr/>
            <p:nvPr/>
          </p:nvSpPr>
          <p:spPr>
            <a:xfrm>
              <a:off x="6331096" y="4809572"/>
              <a:ext cx="5165504" cy="313932"/>
            </a:xfrm>
            <a:prstGeom prst="rect">
              <a:avLst/>
            </a:prstGeom>
          </p:spPr>
          <p:txBody>
            <a:bodyPr wrap="square">
              <a:spAutoFit/>
            </a:bodyPr>
            <a:lstStyle/>
            <a:p>
              <a:pPr marL="171450" indent="-171450" fontAlgn="auto">
                <a:lnSpc>
                  <a:spcPct val="120000"/>
                </a:lnSpc>
                <a:spcBef>
                  <a:spcPts val="600"/>
                </a:spcBef>
                <a:spcAft>
                  <a:spcPts val="0"/>
                </a:spcAft>
                <a:buFont typeface="Arial" panose="020B0604020202020204" pitchFamily="34" charset="0"/>
                <a:buChar char="•"/>
              </a:pP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使用操作系统自带的编译器或者下载源码重新编译，如</a:t>
              </a:r>
              <a:r>
                <a:rPr lang="en-US" altLang="zh-CN" sz="1200" dirty="0" smtClean="0">
                  <a:solidFill>
                    <a:srgbClr val="1D1D1A"/>
                  </a:solidFill>
                  <a:latin typeface="微软雅黑" panose="020B0503020204020204" pitchFamily="34" charset="-122"/>
                  <a:ea typeface="微软雅黑" panose="020B0503020204020204" pitchFamily="34" charset="-122"/>
                  <a:cs typeface="Arial" pitchFamily="34" charset="0"/>
                </a:rPr>
                <a:t>GCC 7.3</a:t>
              </a:r>
              <a:endParaRPr lang="en-US" altLang="zh-CN" sz="1200"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62" name="矩形 61"/>
            <p:cNvSpPr/>
            <p:nvPr/>
          </p:nvSpPr>
          <p:spPr>
            <a:xfrm>
              <a:off x="6331096" y="5301819"/>
              <a:ext cx="5193644" cy="293540"/>
            </a:xfrm>
            <a:prstGeom prst="rect">
              <a:avLst/>
            </a:prstGeom>
          </p:spPr>
          <p:txBody>
            <a:bodyPr wrap="square">
              <a:spAutoFit/>
            </a:bodyPr>
            <a:lstStyle/>
            <a:p>
              <a:pPr marL="171450" indent="-171450" fontAlgn="auto">
                <a:lnSpc>
                  <a:spcPct val="120000"/>
                </a:lnSpc>
                <a:spcBef>
                  <a:spcPts val="600"/>
                </a:spcBef>
                <a:spcAft>
                  <a:spcPts val="0"/>
                </a:spcAft>
                <a:buFont typeface="Arial" panose="020B0604020202020204" pitchFamily="34" charset="0"/>
                <a:buChar char="•"/>
              </a:pPr>
              <a:r>
                <a:rPr lang="zh-CN" altLang="en-US" sz="1200" dirty="0" smtClean="0">
                  <a:solidFill>
                    <a:srgbClr val="1D1D1A"/>
                  </a:solidFill>
                  <a:latin typeface="微软雅黑" panose="020B0503020204020204" pitchFamily="34" charset="-122"/>
                  <a:ea typeface="微软雅黑" panose="020B0503020204020204" pitchFamily="34" charset="-122"/>
                  <a:cs typeface="Arial" pitchFamily="34" charset="0"/>
                </a:rPr>
                <a:t>替换支持鲲鹏操作系统，可使用智能计算产品兼容性查询助手查询</a:t>
              </a:r>
              <a:endParaRPr lang="en-US" altLang="zh-CN" sz="1200" dirty="0">
                <a:solidFill>
                  <a:srgbClr val="0000FF"/>
                </a:solidFill>
                <a:latin typeface="微软雅黑" panose="020B0503020204020204" pitchFamily="34" charset="-122"/>
                <a:ea typeface="微软雅黑" panose="020B0503020204020204" pitchFamily="34" charset="-122"/>
                <a:cs typeface="Arial" pitchFamily="34" charset="0"/>
              </a:endParaRPr>
            </a:p>
          </p:txBody>
        </p:sp>
      </p:grpSp>
      <p:sp>
        <p:nvSpPr>
          <p:cNvPr id="64" name="矩形 63"/>
          <p:cNvSpPr/>
          <p:nvPr/>
        </p:nvSpPr>
        <p:spPr>
          <a:xfrm>
            <a:off x="550863" y="5949280"/>
            <a:ext cx="7093309" cy="313932"/>
          </a:xfrm>
          <a:prstGeom prst="rect">
            <a:avLst/>
          </a:prstGeom>
        </p:spPr>
        <p:txBody>
          <a:bodyPr wrap="square">
            <a:spAutoFit/>
          </a:bodyPr>
          <a:lstStyle/>
          <a:p>
            <a:pPr fontAlgn="auto">
              <a:lnSpc>
                <a:spcPct val="120000"/>
              </a:lnSpc>
              <a:spcBef>
                <a:spcPts val="600"/>
              </a:spcBef>
              <a:spcAft>
                <a:spcPts val="0"/>
              </a:spcAft>
            </a:pPr>
            <a:r>
              <a:rPr lang="zh-CN" altLang="en-US" sz="1200" i="1" dirty="0" smtClean="0">
                <a:solidFill>
                  <a:srgbClr val="1D1D1A"/>
                </a:solidFill>
                <a:latin typeface="微软雅黑" panose="020B0503020204020204" pitchFamily="34" charset="-122"/>
                <a:ea typeface="微软雅黑" panose="020B0503020204020204" pitchFamily="34" charset="-122"/>
                <a:cs typeface="Arial" pitchFamily="34" charset="0"/>
              </a:rPr>
              <a:t>*说明：在华为云社区的鲲鹏论坛，已经建立了软件仓库，部分软件包可以在软件仓库直接下载</a:t>
            </a:r>
            <a:endParaRPr lang="en-US" altLang="zh-CN" sz="1200" i="1"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31"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迁移分析</a:t>
            </a:r>
            <a:r>
              <a:rPr lang="en-US" altLang="zh-CN" sz="2800" dirty="0">
                <a:latin typeface="+mj-lt"/>
                <a:ea typeface="+mn-ea"/>
              </a:rPr>
              <a:t>——</a:t>
            </a:r>
            <a:r>
              <a:rPr lang="zh-CN" altLang="en-US" sz="2800" dirty="0">
                <a:latin typeface="+mj-lt"/>
                <a:ea typeface="+mn-ea"/>
              </a:rPr>
              <a:t>分析软件栈，制定迁移策略</a:t>
            </a:r>
          </a:p>
        </p:txBody>
      </p:sp>
    </p:spTree>
    <p:extLst>
      <p:ext uri="{BB962C8B-B14F-4D97-AF65-F5344CB8AC3E}">
        <p14:creationId xmlns:p14="http://schemas.microsoft.com/office/powerpoint/2010/main" val="3115634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550862" y="4689140"/>
            <a:ext cx="11090275" cy="158976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7" name="矩形 26"/>
          <p:cNvSpPr/>
          <p:nvPr/>
        </p:nvSpPr>
        <p:spPr bwMode="auto">
          <a:xfrm>
            <a:off x="5195900" y="4882299"/>
            <a:ext cx="6228692" cy="126081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2" name="矩形 21"/>
          <p:cNvSpPr/>
          <p:nvPr/>
        </p:nvSpPr>
        <p:spPr bwMode="auto">
          <a:xfrm>
            <a:off x="550862" y="1268412"/>
            <a:ext cx="11090275" cy="324070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 name="矩形 2"/>
          <p:cNvSpPr/>
          <p:nvPr/>
        </p:nvSpPr>
        <p:spPr bwMode="auto">
          <a:xfrm>
            <a:off x="5195900" y="1844824"/>
            <a:ext cx="6228692" cy="151675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6" name="圆角矩形 25"/>
          <p:cNvSpPr/>
          <p:nvPr/>
        </p:nvSpPr>
        <p:spPr bwMode="auto">
          <a:xfrm>
            <a:off x="731404" y="2853893"/>
            <a:ext cx="2132336" cy="507686"/>
          </a:xfrm>
          <a:prstGeom prst="roundRect">
            <a:avLst>
              <a:gd name="adj" fmla="val 0"/>
            </a:avLst>
          </a:prstGeom>
          <a:solidFill>
            <a:srgbClr val="00B0F0"/>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defTabSz="1218956">
              <a:lnSpc>
                <a:spcPct val="110000"/>
              </a:lnSpc>
              <a:spcBef>
                <a:spcPts val="600"/>
              </a:spcBef>
            </a:pPr>
            <a:r>
              <a:rPr lang="zh-CN" altLang="en-US" sz="1600" b="1" dirty="0" smtClean="0">
                <a:solidFill>
                  <a:srgbClr val="FFFFFF"/>
                </a:solidFill>
                <a:latin typeface="微软雅黑" panose="020B0503020204020204" pitchFamily="34" charset="-122"/>
                <a:ea typeface="微软雅黑" panose="020B0503020204020204" pitchFamily="34" charset="-122"/>
                <a:cs typeface="Arial" pitchFamily="34" charset="0"/>
              </a:rPr>
              <a:t>代码迁移</a:t>
            </a:r>
            <a:endParaRPr lang="zh-CN" altLang="en-US" sz="16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28" name="圆角矩形 27"/>
          <p:cNvSpPr/>
          <p:nvPr/>
        </p:nvSpPr>
        <p:spPr bwMode="auto">
          <a:xfrm>
            <a:off x="731404" y="5258863"/>
            <a:ext cx="2132336" cy="507686"/>
          </a:xfrm>
          <a:prstGeom prst="roundRect">
            <a:avLst>
              <a:gd name="adj" fmla="val 4128"/>
            </a:avLst>
          </a:prstGeom>
          <a:solidFill>
            <a:srgbClr val="FF6600"/>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defTabSz="1218956">
              <a:lnSpc>
                <a:spcPct val="110000"/>
              </a:lnSpc>
              <a:spcBef>
                <a:spcPts val="600"/>
              </a:spcBef>
            </a:pPr>
            <a:r>
              <a:rPr lang="zh-CN" altLang="en-US" sz="1600" b="1" dirty="0" smtClean="0">
                <a:solidFill>
                  <a:srgbClr val="FFFFFF"/>
                </a:solidFill>
                <a:latin typeface="微软雅黑" panose="020B0503020204020204" pitchFamily="34" charset="-122"/>
                <a:ea typeface="微软雅黑" panose="020B0503020204020204" pitchFamily="34" charset="-122"/>
                <a:cs typeface="Arial" pitchFamily="34" charset="0"/>
              </a:rPr>
              <a:t>软件包迁移</a:t>
            </a:r>
            <a:endParaRPr lang="zh-CN" altLang="en-US" sz="16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29" name="文本框 28"/>
          <p:cNvSpPr txBox="1"/>
          <p:nvPr/>
        </p:nvSpPr>
        <p:spPr>
          <a:xfrm>
            <a:off x="3469938" y="1844824"/>
            <a:ext cx="1492149" cy="670732"/>
          </a:xfrm>
          <a:prstGeom prst="rect">
            <a:avLst/>
          </a:prstGeom>
          <a:solidFill>
            <a:srgbClr val="00B0F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gn="ctr">
              <a:lnSpc>
                <a:spcPct val="100000"/>
              </a:lnSpc>
              <a:spcBef>
                <a:spcPts val="300"/>
              </a:spcBef>
            </a:pPr>
            <a:r>
              <a:rPr lang="zh-CN" altLang="en-US" sz="1600" dirty="0" smtClean="0">
                <a:solidFill>
                  <a:srgbClr val="FFFFFF"/>
                </a:solidFill>
              </a:rPr>
              <a:t>编译型语言</a:t>
            </a:r>
            <a:endParaRPr lang="en-US" altLang="zh-CN" sz="1600" dirty="0" smtClean="0">
              <a:solidFill>
                <a:srgbClr val="FFFFFF"/>
              </a:solidFill>
            </a:endParaRPr>
          </a:p>
          <a:p>
            <a:pPr algn="ctr">
              <a:lnSpc>
                <a:spcPct val="100000"/>
              </a:lnSpc>
              <a:spcBef>
                <a:spcPts val="300"/>
              </a:spcBef>
            </a:pPr>
            <a:r>
              <a:rPr lang="en-US" altLang="zh-CN" sz="1600" dirty="0" smtClean="0">
                <a:solidFill>
                  <a:srgbClr val="FFFFFF"/>
                </a:solidFill>
              </a:rPr>
              <a:t>C/C++/Go</a:t>
            </a:r>
            <a:endParaRPr lang="zh-CN" altLang="en-US" sz="1600" dirty="0">
              <a:solidFill>
                <a:srgbClr val="FFFFFF"/>
              </a:solidFill>
            </a:endParaRPr>
          </a:p>
        </p:txBody>
      </p:sp>
      <p:sp>
        <p:nvSpPr>
          <p:cNvPr id="31" name="文本框 30"/>
          <p:cNvSpPr txBox="1"/>
          <p:nvPr/>
        </p:nvSpPr>
        <p:spPr>
          <a:xfrm>
            <a:off x="3469938" y="3674466"/>
            <a:ext cx="1492149" cy="690638"/>
          </a:xfrm>
          <a:prstGeom prst="rect">
            <a:avLst/>
          </a:prstGeom>
          <a:solidFill>
            <a:srgbClr val="00B0F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gn="ctr">
              <a:lnSpc>
                <a:spcPct val="100000"/>
              </a:lnSpc>
              <a:spcBef>
                <a:spcPts val="300"/>
              </a:spcBef>
            </a:pPr>
            <a:r>
              <a:rPr lang="zh-CN" altLang="en-US" sz="1600" dirty="0" smtClean="0">
                <a:solidFill>
                  <a:srgbClr val="FFFFFF"/>
                </a:solidFill>
              </a:rPr>
              <a:t>解释型语言</a:t>
            </a:r>
            <a:endParaRPr lang="en-US" altLang="zh-CN" sz="1600" dirty="0" smtClean="0">
              <a:solidFill>
                <a:srgbClr val="FFFFFF"/>
              </a:solidFill>
            </a:endParaRPr>
          </a:p>
          <a:p>
            <a:pPr algn="ctr">
              <a:lnSpc>
                <a:spcPct val="100000"/>
              </a:lnSpc>
              <a:spcBef>
                <a:spcPts val="300"/>
              </a:spcBef>
            </a:pPr>
            <a:r>
              <a:rPr lang="en-US" altLang="zh-CN" sz="1600" dirty="0" smtClean="0">
                <a:solidFill>
                  <a:srgbClr val="FFFFFF"/>
                </a:solidFill>
              </a:rPr>
              <a:t>Java/Python</a:t>
            </a:r>
            <a:endParaRPr lang="en-US" altLang="zh-CN" sz="1600" dirty="0">
              <a:solidFill>
                <a:srgbClr val="FFFFFF"/>
              </a:solidFill>
            </a:endParaRPr>
          </a:p>
        </p:txBody>
      </p:sp>
      <p:sp>
        <p:nvSpPr>
          <p:cNvPr id="44" name="矩形 43"/>
          <p:cNvSpPr/>
          <p:nvPr/>
        </p:nvSpPr>
        <p:spPr>
          <a:xfrm>
            <a:off x="5339916" y="4973114"/>
            <a:ext cx="6048672" cy="1021818"/>
          </a:xfrm>
          <a:prstGeom prst="rect">
            <a:avLst/>
          </a:prstGeom>
        </p:spPr>
        <p:txBody>
          <a:bodyPr wrap="square">
            <a:spAutoFit/>
          </a:bodyPr>
          <a:lstStyle/>
          <a:p>
            <a:pPr marL="171450" indent="-171450">
              <a:lnSpc>
                <a:spcPct val="120000"/>
              </a:lnSpc>
              <a:spcBef>
                <a:spcPts val="600"/>
              </a:spcBef>
              <a:buFont typeface="Arial" panose="020B0604020202020204" pitchFamily="34" charset="0"/>
              <a:buChar cha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扫描依赖：</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扫描软件包的运行依赖库</a:t>
            </a:r>
            <a:r>
              <a:rPr lang="en-US" altLang="zh-CN" sz="1400" dirty="0" smtClean="0">
                <a:solidFill>
                  <a:srgbClr val="1D1D1A"/>
                </a:solidFill>
                <a:latin typeface="微软雅黑" panose="020B0503020204020204" pitchFamily="34" charset="-122"/>
                <a:ea typeface="微软雅黑" panose="020B0503020204020204" pitchFamily="34" charset="-122"/>
                <a:cs typeface="Arial" pitchFamily="34" charset="0"/>
              </a:rPr>
              <a:t>/</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可执行程序</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a:lnSpc>
                <a:spcPct val="120000"/>
              </a:lnSpc>
              <a:spcBef>
                <a:spcPts val="600"/>
              </a:spcBef>
              <a:buFont typeface="Arial" panose="020B0604020202020204" pitchFamily="34" charset="0"/>
              <a:buChar char="•"/>
            </a:pPr>
            <a:r>
              <a:rPr lang="zh-CN" altLang="en-US" sz="1400" b="1" dirty="0">
                <a:solidFill>
                  <a:srgbClr val="1D1D1A"/>
                </a:solidFill>
                <a:latin typeface="微软雅黑" panose="020B0503020204020204" pitchFamily="34" charset="-122"/>
                <a:ea typeface="微软雅黑" panose="020B0503020204020204" pitchFamily="34" charset="-122"/>
                <a:cs typeface="Arial" pitchFamily="34" charset="0"/>
              </a:rPr>
              <a:t>依赖</a:t>
            </a: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库编译：</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编译型语言需</a:t>
            </a:r>
            <a:r>
              <a:rPr lang="zh-CN" altLang="en-US" sz="1400" b="1" dirty="0" smtClean="0">
                <a:solidFill>
                  <a:srgbClr val="0000FF"/>
                </a:solidFill>
                <a:latin typeface="微软雅黑" panose="020B0503020204020204" pitchFamily="34" charset="-122"/>
                <a:ea typeface="微软雅黑" panose="020B0503020204020204" pitchFamily="34" charset="-122"/>
                <a:cs typeface="Arial" pitchFamily="34" charset="0"/>
              </a:rPr>
              <a:t>重新</a:t>
            </a:r>
            <a:r>
              <a:rPr lang="zh-CN" altLang="en-US" sz="1400" b="1" dirty="0">
                <a:solidFill>
                  <a:srgbClr val="0000FF"/>
                </a:solidFill>
                <a:latin typeface="微软雅黑" panose="020B0503020204020204" pitchFamily="34" charset="-122"/>
                <a:ea typeface="微软雅黑" panose="020B0503020204020204" pitchFamily="34" charset="-122"/>
                <a:cs typeface="Arial" pitchFamily="34" charset="0"/>
              </a:rPr>
              <a:t>编译</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，解释型语言基于对应的虚拟机运行</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a:lnSpc>
                <a:spcPct val="120000"/>
              </a:lnSpc>
              <a:spcBef>
                <a:spcPts val="600"/>
              </a:spcBef>
              <a:buFont typeface="Arial" panose="020B0604020202020204" pitchFamily="34" charset="0"/>
              <a:buChar cha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软件打包：</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按照软件安装包原有结构重新制作成鲲鹏的软件包</a:t>
            </a:r>
            <a:endParaRPr lang="en-US" altLang="zh-CN" sz="1400"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左大括号 44"/>
          <p:cNvSpPr/>
          <p:nvPr/>
        </p:nvSpPr>
        <p:spPr>
          <a:xfrm>
            <a:off x="3028194" y="2195689"/>
            <a:ext cx="259494" cy="1824095"/>
          </a:xfrm>
          <a:prstGeom prst="leftBrace">
            <a:avLst>
              <a:gd name="adj1" fmla="val 8333"/>
              <a:gd name="adj2" fmla="val 50953"/>
            </a:avLst>
          </a:prstGeom>
          <a:ln>
            <a:solidFill>
              <a:srgbClr val="C700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D1D1A"/>
              </a:solidFill>
            </a:endParaRPr>
          </a:p>
        </p:txBody>
      </p:sp>
      <p:grpSp>
        <p:nvGrpSpPr>
          <p:cNvPr id="4" name="组合 3"/>
          <p:cNvGrpSpPr/>
          <p:nvPr/>
        </p:nvGrpSpPr>
        <p:grpSpPr>
          <a:xfrm>
            <a:off x="5339916" y="1936406"/>
            <a:ext cx="5734850" cy="1743108"/>
            <a:chOff x="5447928" y="1844824"/>
            <a:chExt cx="5734850" cy="1743108"/>
          </a:xfrm>
        </p:grpSpPr>
        <p:sp>
          <p:nvSpPr>
            <p:cNvPr id="37" name="矩形 36"/>
            <p:cNvSpPr/>
            <p:nvPr/>
          </p:nvSpPr>
          <p:spPr>
            <a:xfrm>
              <a:off x="5447928" y="2549334"/>
              <a:ext cx="5734850" cy="686342"/>
            </a:xfrm>
            <a:prstGeom prst="rect">
              <a:avLst/>
            </a:prstGeom>
          </p:spPr>
          <p:txBody>
            <a:bodyPr wrap="square">
              <a:spAutoFit/>
            </a:bodyPr>
            <a:lstStyle/>
            <a:p>
              <a:pPr marL="171450" indent="-171450">
                <a:lnSpc>
                  <a:spcPct val="120000"/>
                </a:lnSpc>
                <a:spcBef>
                  <a:spcPts val="600"/>
                </a:spcBef>
                <a:buFont typeface="Arial" panose="020B0604020202020204" pitchFamily="34" charset="0"/>
                <a:buChar char="•"/>
              </a:pPr>
              <a:r>
                <a:rPr lang="zh-CN" altLang="en-US" sz="1400" b="1" dirty="0">
                  <a:solidFill>
                    <a:srgbClr val="1D1D1A"/>
                  </a:solidFill>
                  <a:latin typeface="微软雅黑" panose="020B0503020204020204" pitchFamily="34" charset="-122"/>
                  <a:ea typeface="微软雅黑" panose="020B0503020204020204" pitchFamily="34" charset="-122"/>
                  <a:cs typeface="Arial" pitchFamily="34" charset="0"/>
                </a:rPr>
                <a:t>内</a:t>
              </a: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联汇编：</a:t>
              </a:r>
              <a:r>
                <a:rPr lang="zh-CN" altLang="en-US" sz="1400" b="1" dirty="0" smtClean="0">
                  <a:solidFill>
                    <a:srgbClr val="0000FF"/>
                  </a:solidFill>
                  <a:latin typeface="微软雅黑" panose="020B0503020204020204" pitchFamily="34" charset="-122"/>
                  <a:ea typeface="微软雅黑" panose="020B0503020204020204" pitchFamily="34" charset="-122"/>
                  <a:cs typeface="Arial" pitchFamily="34" charset="0"/>
                </a:rPr>
                <a:t>替换后重新编译</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，比如</a:t>
              </a:r>
              <a:r>
                <a:rPr lang="en-US" altLang="zh-CN" sz="1400" dirty="0" err="1" smtClean="0">
                  <a:solidFill>
                    <a:srgbClr val="1D1D1A"/>
                  </a:solidFill>
                  <a:latin typeface="微软雅黑" panose="020B0503020204020204" pitchFamily="34" charset="-122"/>
                  <a:ea typeface="微软雅黑" panose="020B0503020204020204" pitchFamily="34" charset="-122"/>
                  <a:cs typeface="Arial" pitchFamily="34" charset="0"/>
                </a:rPr>
                <a:t>rdtsc</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指令等</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a:lnSpc>
                  <a:spcPct val="120000"/>
                </a:lnSpc>
                <a:spcBef>
                  <a:spcPts val="600"/>
                </a:spcBef>
                <a:buFont typeface="Arial" panose="020B0604020202020204" pitchFamily="34" charset="0"/>
                <a:buChar cha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不兼容指令：</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如</a:t>
              </a:r>
              <a:r>
                <a:rPr lang="en-US" altLang="zh-CN" sz="1400" b="1" dirty="0" smtClean="0">
                  <a:solidFill>
                    <a:srgbClr val="0000FF"/>
                  </a:solidFill>
                  <a:latin typeface="微软雅黑" panose="020B0503020204020204" pitchFamily="34" charset="-122"/>
                  <a:ea typeface="微软雅黑" panose="020B0503020204020204" pitchFamily="34" charset="-122"/>
                  <a:cs typeface="Arial" pitchFamily="34" charset="0"/>
                </a:rPr>
                <a:t>SSE Intrinsic</a:t>
              </a:r>
              <a:r>
                <a:rPr lang="zh-CN" altLang="en-US" sz="1400" b="1" dirty="0" smtClean="0">
                  <a:solidFill>
                    <a:srgbClr val="0000FF"/>
                  </a:solidFill>
                  <a:latin typeface="微软雅黑" panose="020B0503020204020204" pitchFamily="34" charset="-122"/>
                  <a:ea typeface="微软雅黑" panose="020B0503020204020204" pitchFamily="34" charset="-122"/>
                  <a:cs typeface="Arial" pitchFamily="34" charset="0"/>
                </a:rPr>
                <a:t>类</a:t>
              </a:r>
              <a:r>
                <a:rPr lang="zh-CN" altLang="en-US" sz="1400" b="1" dirty="0">
                  <a:solidFill>
                    <a:srgbClr val="0000FF"/>
                  </a:solidFill>
                  <a:latin typeface="微软雅黑" panose="020B0503020204020204" pitchFamily="34" charset="-122"/>
                  <a:ea typeface="微软雅黑" panose="020B0503020204020204" pitchFamily="34" charset="-122"/>
                  <a:cs typeface="Arial" pitchFamily="34" charset="0"/>
                </a:rPr>
                <a:t>加速指令</a:t>
              </a:r>
              <a:r>
                <a:rPr lang="zh-CN" altLang="en-US" sz="1400" dirty="0">
                  <a:solidFill>
                    <a:srgbClr val="1D1D1A"/>
                  </a:solidFill>
                  <a:latin typeface="微软雅黑" panose="020B0503020204020204" pitchFamily="34" charset="-122"/>
                  <a:ea typeface="微软雅黑" panose="020B0503020204020204" pitchFamily="34" charset="-122"/>
                  <a:cs typeface="Arial" pitchFamily="34" charset="0"/>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需重新编写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39" name="矩形 38"/>
            <p:cNvSpPr/>
            <p:nvPr/>
          </p:nvSpPr>
          <p:spPr>
            <a:xfrm>
              <a:off x="5447928" y="3237067"/>
              <a:ext cx="5734850" cy="350865"/>
            </a:xfrm>
            <a:prstGeom prst="rect">
              <a:avLst/>
            </a:prstGeom>
          </p:spPr>
          <p:txBody>
            <a:bodyPr wrap="square">
              <a:spAutoFit/>
            </a:bodyPr>
            <a:lstStyle/>
            <a:p>
              <a:pPr marL="171450" indent="-171450">
                <a:lnSpc>
                  <a:spcPct val="120000"/>
                </a:lnSpc>
                <a:spcBef>
                  <a:spcPts val="600"/>
                </a:spcBef>
                <a:buFont typeface="Arial" panose="020B0604020202020204" pitchFamily="34" charset="0"/>
                <a:buChar char="•"/>
              </a:pP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46" name="矩形 45"/>
            <p:cNvSpPr/>
            <p:nvPr/>
          </p:nvSpPr>
          <p:spPr>
            <a:xfrm>
              <a:off x="5447928" y="2197079"/>
              <a:ext cx="5734850" cy="350865"/>
            </a:xfrm>
            <a:prstGeom prst="rect">
              <a:avLst/>
            </a:prstGeom>
          </p:spPr>
          <p:txBody>
            <a:bodyPr wrap="square">
              <a:spAutoFit/>
            </a:bodyPr>
            <a:lstStyle/>
            <a:p>
              <a:pPr marL="171450" indent="-171450">
                <a:lnSpc>
                  <a:spcPct val="120000"/>
                </a:lnSpc>
                <a:spcBef>
                  <a:spcPts val="600"/>
                </a:spcBef>
                <a:buFont typeface="Arial" panose="020B0604020202020204" pitchFamily="34" charset="0"/>
                <a:buChar cha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脚本修改：</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替换成支持鲲鹏的</a:t>
              </a:r>
              <a:r>
                <a:rPr lang="zh-CN" altLang="en-US" sz="1400" b="1" dirty="0" smtClean="0">
                  <a:solidFill>
                    <a:srgbClr val="0000FF"/>
                  </a:solidFill>
                  <a:latin typeface="微软雅黑" panose="020B0503020204020204" pitchFamily="34" charset="-122"/>
                  <a:ea typeface="微软雅黑" panose="020B0503020204020204" pitchFamily="34" charset="-122"/>
                  <a:cs typeface="Arial" pitchFamily="34" charset="0"/>
                </a:rPr>
                <a:t>编译选项</a:t>
              </a:r>
              <a:endParaRPr lang="zh-CN" altLang="en-US" sz="1400" b="1"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47" name="矩形 46"/>
            <p:cNvSpPr/>
            <p:nvPr/>
          </p:nvSpPr>
          <p:spPr>
            <a:xfrm>
              <a:off x="5447928" y="1844824"/>
              <a:ext cx="5734850" cy="350865"/>
            </a:xfrm>
            <a:prstGeom prst="rect">
              <a:avLst/>
            </a:prstGeom>
          </p:spPr>
          <p:txBody>
            <a:bodyPr wrap="square">
              <a:spAutoFit/>
            </a:bodyPr>
            <a:lstStyle/>
            <a:p>
              <a:pPr marL="171450" indent="-171450">
                <a:lnSpc>
                  <a:spcPct val="120000"/>
                </a:lnSpc>
                <a:spcBef>
                  <a:spcPts val="600"/>
                </a:spcBef>
                <a:buFont typeface="Arial" panose="020B0604020202020204" pitchFamily="34" charset="0"/>
                <a:buChar cha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itchFamily="34" charset="0"/>
                </a:rPr>
                <a:t>代码修改：</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源码中对指令集依赖的</a:t>
              </a:r>
              <a:r>
                <a:rPr lang="zh-CN" altLang="en-US" sz="1400" b="1" dirty="0" smtClean="0">
                  <a:solidFill>
                    <a:srgbClr val="0000FF"/>
                  </a:solidFill>
                  <a:latin typeface="微软雅黑" panose="020B0503020204020204" pitchFamily="34" charset="-122"/>
                  <a:ea typeface="微软雅黑" panose="020B0503020204020204" pitchFamily="34" charset="-122"/>
                  <a:cs typeface="Arial" pitchFamily="34" charset="0"/>
                </a:rPr>
                <a:t>宏定义</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及</a:t>
              </a:r>
              <a:r>
                <a:rPr lang="en-US" altLang="zh-CN" sz="1400" b="1" dirty="0" err="1" smtClean="0">
                  <a:solidFill>
                    <a:srgbClr val="0000FF"/>
                  </a:solidFill>
                  <a:latin typeface="微软雅黑" panose="020B0503020204020204" pitchFamily="34" charset="-122"/>
                  <a:ea typeface="微软雅黑" panose="020B0503020204020204" pitchFamily="34" charset="-122"/>
                  <a:cs typeface="Arial" pitchFamily="34" charset="0"/>
                </a:rPr>
                <a:t>builtin</a:t>
              </a:r>
              <a:r>
                <a:rPr lang="zh-CN" altLang="en-US" sz="1400" dirty="0" smtClean="0">
                  <a:solidFill>
                    <a:srgbClr val="1D1D1A"/>
                  </a:solidFill>
                  <a:latin typeface="微软雅黑" panose="020B0503020204020204" pitchFamily="34" charset="-122"/>
                  <a:ea typeface="微软雅黑" panose="020B0503020204020204" pitchFamily="34" charset="-122"/>
                  <a:cs typeface="Arial" pitchFamily="34" charset="0"/>
                </a:rPr>
                <a:t>函数</a:t>
              </a:r>
              <a:endParaRPr lang="zh-CN" altLang="en-US" sz="1400" dirty="0">
                <a:solidFill>
                  <a:srgbClr val="0000FF"/>
                </a:solidFill>
                <a:latin typeface="微软雅黑" panose="020B0503020204020204" pitchFamily="34" charset="-122"/>
                <a:ea typeface="微软雅黑" panose="020B0503020204020204" pitchFamily="34" charset="-122"/>
                <a:cs typeface="Arial" pitchFamily="34" charset="0"/>
              </a:endParaRPr>
            </a:p>
          </p:txBody>
        </p:sp>
      </p:grpSp>
      <p:sp>
        <p:nvSpPr>
          <p:cNvPr id="48" name="文本框 47"/>
          <p:cNvSpPr txBox="1"/>
          <p:nvPr/>
        </p:nvSpPr>
        <p:spPr>
          <a:xfrm>
            <a:off x="731404" y="1412777"/>
            <a:ext cx="2132336" cy="344325"/>
          </a:xfrm>
          <a:prstGeom prst="rect">
            <a:avLst/>
          </a:prstGeom>
          <a:solidFill>
            <a:schemeClr val="bg1">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spcBef>
                <a:spcPts val="0"/>
              </a:spcBef>
            </a:pPr>
            <a:r>
              <a:rPr lang="zh-CN" altLang="en-US" sz="1800" dirty="0" smtClean="0">
                <a:solidFill>
                  <a:schemeClr val="bg1"/>
                </a:solidFill>
              </a:rPr>
              <a:t>迁移类型</a:t>
            </a:r>
            <a:endParaRPr lang="zh-CN" altLang="en-US" sz="1800" dirty="0">
              <a:solidFill>
                <a:schemeClr val="bg1"/>
              </a:solidFill>
            </a:endParaRPr>
          </a:p>
        </p:txBody>
      </p:sp>
      <p:sp>
        <p:nvSpPr>
          <p:cNvPr id="49" name="文本框 48"/>
          <p:cNvSpPr txBox="1"/>
          <p:nvPr/>
        </p:nvSpPr>
        <p:spPr>
          <a:xfrm>
            <a:off x="3469938" y="1412777"/>
            <a:ext cx="1492149" cy="344325"/>
          </a:xfrm>
          <a:prstGeom prst="rect">
            <a:avLst/>
          </a:prstGeom>
          <a:solidFill>
            <a:schemeClr val="bg1">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spcBef>
                <a:spcPts val="0"/>
              </a:spcBef>
            </a:pPr>
            <a:r>
              <a:rPr lang="zh-CN" altLang="en-US" sz="1800" dirty="0">
                <a:solidFill>
                  <a:schemeClr val="bg1"/>
                </a:solidFill>
              </a:rPr>
              <a:t>子</a:t>
            </a:r>
            <a:r>
              <a:rPr lang="zh-CN" altLang="en-US" sz="1800" dirty="0" smtClean="0">
                <a:solidFill>
                  <a:schemeClr val="bg1"/>
                </a:solidFill>
              </a:rPr>
              <a:t>类</a:t>
            </a:r>
            <a:endParaRPr lang="zh-CN" altLang="en-US" sz="1800" dirty="0">
              <a:solidFill>
                <a:schemeClr val="bg1"/>
              </a:solidFill>
            </a:endParaRPr>
          </a:p>
        </p:txBody>
      </p:sp>
      <p:sp>
        <p:nvSpPr>
          <p:cNvPr id="50" name="文本框 49"/>
          <p:cNvSpPr txBox="1"/>
          <p:nvPr/>
        </p:nvSpPr>
        <p:spPr>
          <a:xfrm>
            <a:off x="5195900" y="1412776"/>
            <a:ext cx="6228692" cy="344326"/>
          </a:xfrm>
          <a:prstGeom prst="rect">
            <a:avLst/>
          </a:prstGeom>
          <a:solidFill>
            <a:schemeClr val="bg1">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chemeClr val="bg1"/>
                </a:solidFill>
                <a:latin typeface="微软雅黑" panose="020B0503020204020204" pitchFamily="34" charset="-122"/>
                <a:ea typeface="微软雅黑" panose="020B0503020204020204" pitchFamily="34" charset="-122"/>
                <a:cs typeface="Arial" pitchFamily="34" charset="0"/>
              </a:defRPr>
            </a:lvl1pPr>
          </a:lstStyle>
          <a:p>
            <a:pPr>
              <a:spcBef>
                <a:spcPts val="0"/>
              </a:spcBef>
            </a:pPr>
            <a:r>
              <a:rPr lang="zh-CN" altLang="en-US" sz="1800" dirty="0"/>
              <a:t>修改点</a:t>
            </a:r>
          </a:p>
        </p:txBody>
      </p:sp>
      <p:sp>
        <p:nvSpPr>
          <p:cNvPr id="52" name="左大括号 51"/>
          <p:cNvSpPr/>
          <p:nvPr/>
        </p:nvSpPr>
        <p:spPr>
          <a:xfrm>
            <a:off x="3017121" y="5147930"/>
            <a:ext cx="263101" cy="729552"/>
          </a:xfrm>
          <a:prstGeom prst="leftBrace">
            <a:avLst>
              <a:gd name="adj1" fmla="val 8333"/>
              <a:gd name="adj2" fmla="val 50953"/>
            </a:avLst>
          </a:prstGeom>
          <a:ln>
            <a:solidFill>
              <a:srgbClr val="C700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D1D1A"/>
              </a:solidFill>
            </a:endParaRPr>
          </a:p>
        </p:txBody>
      </p:sp>
      <p:grpSp>
        <p:nvGrpSpPr>
          <p:cNvPr id="5" name="组合 4"/>
          <p:cNvGrpSpPr/>
          <p:nvPr/>
        </p:nvGrpSpPr>
        <p:grpSpPr>
          <a:xfrm>
            <a:off x="3469938" y="4882299"/>
            <a:ext cx="1492149" cy="1260814"/>
            <a:chOff x="3469938" y="4826746"/>
            <a:chExt cx="1492149" cy="1260814"/>
          </a:xfrm>
        </p:grpSpPr>
        <p:sp>
          <p:nvSpPr>
            <p:cNvPr id="35" name="文本框 34"/>
            <p:cNvSpPr txBox="1"/>
            <p:nvPr/>
          </p:nvSpPr>
          <p:spPr>
            <a:xfrm>
              <a:off x="3469938" y="4826746"/>
              <a:ext cx="1492149" cy="531262"/>
            </a:xfrm>
            <a:prstGeom prst="rect">
              <a:avLst/>
            </a:prstGeom>
            <a:solidFill>
              <a:srgbClr val="FF660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gn="ctr">
                <a:lnSpc>
                  <a:spcPct val="100000"/>
                </a:lnSpc>
                <a:spcBef>
                  <a:spcPts val="300"/>
                </a:spcBef>
              </a:pPr>
              <a:r>
                <a:rPr lang="en-US" altLang="zh-CN" sz="1600" dirty="0" smtClean="0">
                  <a:solidFill>
                    <a:srgbClr val="FFFFFF"/>
                  </a:solidFill>
                </a:rPr>
                <a:t>RPM</a:t>
              </a:r>
              <a:endParaRPr lang="en-US" altLang="zh-CN" sz="1200" dirty="0">
                <a:solidFill>
                  <a:srgbClr val="FFFFFF"/>
                </a:solidFill>
              </a:endParaRPr>
            </a:p>
          </p:txBody>
        </p:sp>
        <p:sp>
          <p:nvSpPr>
            <p:cNvPr id="53" name="文本框 52"/>
            <p:cNvSpPr txBox="1"/>
            <p:nvPr/>
          </p:nvSpPr>
          <p:spPr>
            <a:xfrm>
              <a:off x="3469938" y="5556298"/>
              <a:ext cx="1492149" cy="531262"/>
            </a:xfrm>
            <a:prstGeom prst="rect">
              <a:avLst/>
            </a:prstGeom>
            <a:solidFill>
              <a:srgbClr val="FF660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gn="ctr">
                <a:lnSpc>
                  <a:spcPct val="100000"/>
                </a:lnSpc>
                <a:spcBef>
                  <a:spcPts val="300"/>
                </a:spcBef>
              </a:pPr>
              <a:r>
                <a:rPr lang="en-US" altLang="zh-CN" sz="1600" dirty="0" smtClean="0">
                  <a:solidFill>
                    <a:srgbClr val="FFFFFF"/>
                  </a:solidFill>
                </a:rPr>
                <a:t>DEB</a:t>
              </a:r>
              <a:endParaRPr lang="en-US" altLang="zh-CN" sz="1200" dirty="0">
                <a:solidFill>
                  <a:srgbClr val="FFFFFF"/>
                </a:solidFill>
              </a:endParaRPr>
            </a:p>
          </p:txBody>
        </p:sp>
      </p:grpSp>
      <p:sp>
        <p:nvSpPr>
          <p:cNvPr id="21"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编译迁移</a:t>
            </a:r>
            <a:r>
              <a:rPr lang="en-US" altLang="zh-CN" sz="2800" dirty="0">
                <a:latin typeface="+mj-lt"/>
                <a:ea typeface="+mn-ea"/>
              </a:rPr>
              <a:t>——</a:t>
            </a:r>
            <a:r>
              <a:rPr lang="zh-CN" altLang="en-US" sz="2800" dirty="0">
                <a:latin typeface="+mj-lt"/>
                <a:ea typeface="+mn-ea"/>
              </a:rPr>
              <a:t>软件编译打包，验证基本功能</a:t>
            </a:r>
          </a:p>
        </p:txBody>
      </p:sp>
      <p:sp>
        <p:nvSpPr>
          <p:cNvPr id="25" name="矩形 24"/>
          <p:cNvSpPr/>
          <p:nvPr/>
        </p:nvSpPr>
        <p:spPr bwMode="auto">
          <a:xfrm>
            <a:off x="5200319" y="3446257"/>
            <a:ext cx="6228692" cy="96675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lnSpc>
                <a:spcPct val="120000"/>
              </a:lnSpc>
              <a:spcBef>
                <a:spcPts val="600"/>
              </a:spcBef>
              <a:buFont typeface="Arial" panose="020B0604020202020204" pitchFamily="34" charset="0"/>
              <a:buChar char="•"/>
            </a:pPr>
            <a:r>
              <a:rPr lang="zh-CN" altLang="en-US" sz="1400" b="1" dirty="0">
                <a:solidFill>
                  <a:srgbClr val="1D1D1A"/>
                </a:solidFill>
                <a:latin typeface="微软雅黑" panose="020B0503020204020204" pitchFamily="34" charset="-122"/>
                <a:ea typeface="微软雅黑" panose="020B0503020204020204" pitchFamily="34" charset="-122"/>
                <a:cs typeface="Arial" pitchFamily="34" charset="0"/>
              </a:rPr>
              <a:t>直接翻译：</a:t>
            </a:r>
            <a:r>
              <a:rPr lang="zh-CN" altLang="en-US" sz="1400" dirty="0">
                <a:solidFill>
                  <a:srgbClr val="1D1D1A"/>
                </a:solidFill>
                <a:latin typeface="微软雅黑" panose="020B0503020204020204" pitchFamily="34" charset="-122"/>
                <a:ea typeface="微软雅黑" panose="020B0503020204020204" pitchFamily="34" charset="-122"/>
                <a:cs typeface="Arial" pitchFamily="34" charset="0"/>
              </a:rPr>
              <a:t>纯</a:t>
            </a:r>
            <a:r>
              <a:rPr lang="zh-CN" altLang="en-US" sz="1400" dirty="0">
                <a:solidFill>
                  <a:prstClr val="black"/>
                </a:solidFill>
                <a:latin typeface="微软雅黑" panose="020B0503020204020204" pitchFamily="34" charset="-122"/>
                <a:ea typeface="微软雅黑" panose="020B0503020204020204" pitchFamily="34" charset="-122"/>
              </a:rPr>
              <a:t>解释型语言</a:t>
            </a:r>
            <a:r>
              <a:rPr lang="zh-CN" altLang="en-US" sz="1400" dirty="0">
                <a:solidFill>
                  <a:srgbClr val="1D1D1A"/>
                </a:solidFill>
                <a:latin typeface="微软雅黑" panose="020B0503020204020204" pitchFamily="34" charset="-122"/>
                <a:ea typeface="微软雅黑" panose="020B0503020204020204" pitchFamily="34" charset="-122"/>
              </a:rPr>
              <a:t>开发的应用程序，代码无需修改，程序也不需要重新编译， 如</a:t>
            </a:r>
            <a:r>
              <a:rPr lang="en-US" altLang="zh-CN" sz="1400" dirty="0">
                <a:solidFill>
                  <a:srgbClr val="1D1D1A"/>
                </a:solidFill>
                <a:latin typeface="微软雅黑" panose="020B0503020204020204" pitchFamily="34" charset="-122"/>
                <a:ea typeface="微软雅黑" panose="020B0503020204020204" pitchFamily="34" charset="-122"/>
              </a:rPr>
              <a:t>Java</a:t>
            </a:r>
            <a:r>
              <a:rPr lang="zh-CN" altLang="en-US" sz="1400" dirty="0">
                <a:solidFill>
                  <a:srgbClr val="1D1D1A"/>
                </a:solidFill>
                <a:latin typeface="微软雅黑" panose="020B0503020204020204" pitchFamily="34" charset="-122"/>
                <a:ea typeface="微软雅黑" panose="020B0503020204020204" pitchFamily="34" charset="-122"/>
              </a:rPr>
              <a:t>软件</a:t>
            </a:r>
            <a:r>
              <a:rPr lang="zh-CN" altLang="en-US" sz="1400" b="1" dirty="0">
                <a:solidFill>
                  <a:srgbClr val="0000FF"/>
                </a:solidFill>
                <a:latin typeface="微软雅黑" panose="020B0503020204020204" pitchFamily="34" charset="-122"/>
                <a:ea typeface="微软雅黑" panose="020B0503020204020204" pitchFamily="34" charset="-122"/>
              </a:rPr>
              <a:t>安装</a:t>
            </a:r>
            <a:r>
              <a:rPr lang="en-US" altLang="zh-CN" sz="1400" b="1" dirty="0">
                <a:solidFill>
                  <a:srgbClr val="0000FF"/>
                </a:solidFill>
                <a:latin typeface="微软雅黑" panose="020B0503020204020204" pitchFamily="34" charset="-122"/>
                <a:ea typeface="微软雅黑" panose="020B0503020204020204" pitchFamily="34" charset="-122"/>
              </a:rPr>
              <a:t>ARM</a:t>
            </a:r>
            <a:r>
              <a:rPr lang="zh-CN" altLang="en-US" sz="1400" b="1" dirty="0">
                <a:solidFill>
                  <a:srgbClr val="0000FF"/>
                </a:solidFill>
                <a:latin typeface="微软雅黑" panose="020B0503020204020204" pitchFamily="34" charset="-122"/>
                <a:ea typeface="微软雅黑" panose="020B0503020204020204" pitchFamily="34" charset="-122"/>
              </a:rPr>
              <a:t>版本</a:t>
            </a:r>
            <a:r>
              <a:rPr lang="en-US" altLang="zh-CN" sz="1400" b="1" dirty="0">
                <a:solidFill>
                  <a:srgbClr val="0000FF"/>
                </a:solidFill>
                <a:latin typeface="微软雅黑" panose="020B0503020204020204" pitchFamily="34" charset="-122"/>
                <a:ea typeface="微软雅黑" panose="020B0503020204020204" pitchFamily="34" charset="-122"/>
              </a:rPr>
              <a:t>JDK</a:t>
            </a:r>
            <a:r>
              <a:rPr lang="zh-CN" altLang="en-US" sz="1400" b="1" dirty="0">
                <a:solidFill>
                  <a:srgbClr val="0000FF"/>
                </a:solidFill>
                <a:latin typeface="微软雅黑" panose="020B0503020204020204" pitchFamily="34" charset="-122"/>
                <a:ea typeface="微软雅黑" panose="020B0503020204020204" pitchFamily="34" charset="-122"/>
              </a:rPr>
              <a:t>即可</a:t>
            </a:r>
            <a:endParaRPr lang="en-US" altLang="zh-CN" sz="1400" b="1" dirty="0">
              <a:solidFill>
                <a:srgbClr val="0000FF"/>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cs typeface="Arial" pitchFamily="34" charset="0"/>
              </a:rPr>
              <a:t>依赖库编译：</a:t>
            </a:r>
            <a:r>
              <a:rPr lang="zh-CN" altLang="en-US" sz="1400" dirty="0">
                <a:latin typeface="微软雅黑" panose="020B0503020204020204" pitchFamily="34" charset="-122"/>
                <a:ea typeface="微软雅黑" panose="020B0503020204020204" pitchFamily="34" charset="-122"/>
                <a:cs typeface="Arial" pitchFamily="34" charset="0"/>
              </a:rPr>
              <a:t>如果软件含依赖库，则</a:t>
            </a:r>
            <a:r>
              <a:rPr lang="zh-CN" altLang="en-US" sz="1400" b="1" dirty="0">
                <a:solidFill>
                  <a:srgbClr val="0000FF"/>
                </a:solidFill>
                <a:latin typeface="微软雅黑" panose="020B0503020204020204" pitchFamily="34" charset="-122"/>
                <a:ea typeface="微软雅黑" panose="020B0503020204020204" pitchFamily="34" charset="-122"/>
              </a:rPr>
              <a:t>需要重新编译</a:t>
            </a:r>
            <a:endParaRPr lang="en-US" altLang="zh-CN" sz="1400" b="1" dirty="0">
              <a:solidFill>
                <a:srgbClr val="0000FF"/>
              </a:solidFill>
              <a:latin typeface="微软雅黑" panose="020B0503020204020204" pitchFamily="34" charset="-122"/>
              <a:ea typeface="微软雅黑" panose="020B0503020204020204" pitchFamily="34" charset="-122"/>
            </a:endParaRPr>
          </a:p>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latin typeface="FrutigerNext LT Regular" pitchFamily="34" charset="0"/>
              <a:ea typeface="宋体" pitchFamily="2" charset="-122"/>
            </a:endParaRPr>
          </a:p>
        </p:txBody>
      </p:sp>
    </p:spTree>
    <p:extLst>
      <p:ext uri="{BB962C8B-B14F-4D97-AF65-F5344CB8AC3E}">
        <p14:creationId xmlns:p14="http://schemas.microsoft.com/office/powerpoint/2010/main" val="2729116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bwMode="auto">
          <a:xfrm>
            <a:off x="550862" y="1268413"/>
            <a:ext cx="3240881"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7" name="矩形 36"/>
          <p:cNvSpPr/>
          <p:nvPr/>
        </p:nvSpPr>
        <p:spPr bwMode="auto">
          <a:xfrm>
            <a:off x="3945151" y="1268413"/>
            <a:ext cx="7695987"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nvGrpSpPr>
          <p:cNvPr id="7" name="组合 6"/>
          <p:cNvGrpSpPr/>
          <p:nvPr/>
        </p:nvGrpSpPr>
        <p:grpSpPr>
          <a:xfrm>
            <a:off x="1220621" y="4371879"/>
            <a:ext cx="1901363" cy="628797"/>
            <a:chOff x="1230153" y="4357874"/>
            <a:chExt cx="1901363" cy="628797"/>
          </a:xfrm>
        </p:grpSpPr>
        <p:sp>
          <p:nvSpPr>
            <p:cNvPr id="25" name="圆角矩形 24"/>
            <p:cNvSpPr/>
            <p:nvPr/>
          </p:nvSpPr>
          <p:spPr>
            <a:xfrm>
              <a:off x="1230153" y="4357874"/>
              <a:ext cx="1901363" cy="628797"/>
            </a:xfrm>
            <a:prstGeom prst="roundRect">
              <a:avLst/>
            </a:prstGeom>
            <a:solidFill>
              <a:schemeClr val="bg1">
                <a:lumMod val="65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圆角矩形 4"/>
            <p:cNvSpPr/>
            <p:nvPr/>
          </p:nvSpPr>
          <p:spPr>
            <a:xfrm>
              <a:off x="1640834" y="4547623"/>
              <a:ext cx="1080000" cy="2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lvl="0" algn="ctr" defTabSz="1066800">
                <a:lnSpc>
                  <a:spcPct val="90000"/>
                </a:lnSpc>
                <a:spcBef>
                  <a:spcPct val="0"/>
                </a:spcBef>
                <a:spcAft>
                  <a:spcPct val="35000"/>
                </a:spcAft>
              </a:pPr>
              <a:r>
                <a:rPr lang="zh-CN" altLang="en-US" sz="1800" dirty="0" smtClean="0"/>
                <a:t>实施优化</a:t>
              </a:r>
              <a:endParaRPr lang="zh-CN" altLang="en-US" sz="1800" kern="1200" dirty="0"/>
            </a:p>
          </p:txBody>
        </p:sp>
      </p:grpSp>
      <p:grpSp>
        <p:nvGrpSpPr>
          <p:cNvPr id="4" name="组合 3"/>
          <p:cNvGrpSpPr/>
          <p:nvPr/>
        </p:nvGrpSpPr>
        <p:grpSpPr>
          <a:xfrm>
            <a:off x="1220621" y="1610392"/>
            <a:ext cx="1901363" cy="545451"/>
            <a:chOff x="1211088" y="1610392"/>
            <a:chExt cx="1901363" cy="545451"/>
          </a:xfrm>
        </p:grpSpPr>
        <p:sp>
          <p:nvSpPr>
            <p:cNvPr id="12" name="圆角矩形 11"/>
            <p:cNvSpPr/>
            <p:nvPr/>
          </p:nvSpPr>
          <p:spPr>
            <a:xfrm>
              <a:off x="1211088" y="1610392"/>
              <a:ext cx="1901363" cy="545451"/>
            </a:xfrm>
            <a:prstGeom prst="roundRect">
              <a:avLst/>
            </a:prstGeom>
            <a:solidFill>
              <a:schemeClr val="bg1">
                <a:lumMod val="65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圆角矩形 4"/>
            <p:cNvSpPr/>
            <p:nvPr/>
          </p:nvSpPr>
          <p:spPr>
            <a:xfrm>
              <a:off x="1621769" y="1758468"/>
              <a:ext cx="1080000" cy="2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lvl="0" algn="ctr" defTabSz="1066800">
                <a:lnSpc>
                  <a:spcPct val="90000"/>
                </a:lnSpc>
                <a:spcBef>
                  <a:spcPct val="0"/>
                </a:spcBef>
                <a:spcAft>
                  <a:spcPct val="35000"/>
                </a:spcAft>
              </a:pPr>
              <a:r>
                <a:rPr lang="zh-CN" altLang="en-US" sz="1800" kern="1200" dirty="0" smtClean="0"/>
                <a:t>建立基准</a:t>
              </a:r>
              <a:endParaRPr lang="zh-CN" altLang="en-US" sz="1800" kern="1200" dirty="0"/>
            </a:p>
          </p:txBody>
        </p:sp>
      </p:grpSp>
      <p:grpSp>
        <p:nvGrpSpPr>
          <p:cNvPr id="5" name="组合 4"/>
          <p:cNvGrpSpPr/>
          <p:nvPr/>
        </p:nvGrpSpPr>
        <p:grpSpPr>
          <a:xfrm>
            <a:off x="1218172" y="2493119"/>
            <a:ext cx="1906260" cy="596653"/>
            <a:chOff x="1211089" y="2482377"/>
            <a:chExt cx="1906260" cy="596653"/>
          </a:xfrm>
        </p:grpSpPr>
        <p:sp>
          <p:nvSpPr>
            <p:cNvPr id="17" name="圆角矩形 16"/>
            <p:cNvSpPr/>
            <p:nvPr/>
          </p:nvSpPr>
          <p:spPr>
            <a:xfrm>
              <a:off x="1211089" y="2482377"/>
              <a:ext cx="1906260" cy="596653"/>
            </a:xfrm>
            <a:prstGeom prst="roundRect">
              <a:avLst/>
            </a:prstGeom>
            <a:solidFill>
              <a:schemeClr val="bg1">
                <a:lumMod val="65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圆角矩形 4"/>
            <p:cNvSpPr/>
            <p:nvPr/>
          </p:nvSpPr>
          <p:spPr>
            <a:xfrm>
              <a:off x="1624219" y="2652592"/>
              <a:ext cx="1080000" cy="256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lvl="0" algn="ctr" defTabSz="1066800">
                <a:lnSpc>
                  <a:spcPct val="90000"/>
                </a:lnSpc>
                <a:spcBef>
                  <a:spcPct val="0"/>
                </a:spcBef>
                <a:spcAft>
                  <a:spcPct val="35000"/>
                </a:spcAft>
              </a:pPr>
              <a:r>
                <a:rPr lang="zh-CN" altLang="en-US" sz="1800" dirty="0" smtClean="0">
                  <a:solidFill>
                    <a:schemeClr val="bg1"/>
                  </a:solidFill>
                </a:rPr>
                <a:t>压力测试</a:t>
              </a:r>
              <a:endParaRPr lang="zh-CN" altLang="en-US" sz="1800" kern="1200" dirty="0">
                <a:solidFill>
                  <a:schemeClr val="bg1"/>
                </a:solidFill>
              </a:endParaRPr>
            </a:p>
          </p:txBody>
        </p:sp>
      </p:grpSp>
      <p:grpSp>
        <p:nvGrpSpPr>
          <p:cNvPr id="6" name="组合 5"/>
          <p:cNvGrpSpPr/>
          <p:nvPr/>
        </p:nvGrpSpPr>
        <p:grpSpPr>
          <a:xfrm>
            <a:off x="1220621" y="3427048"/>
            <a:ext cx="1901363" cy="607555"/>
            <a:chOff x="1211088" y="3407422"/>
            <a:chExt cx="1901363" cy="607555"/>
          </a:xfrm>
        </p:grpSpPr>
        <p:sp>
          <p:nvSpPr>
            <p:cNvPr id="20" name="圆角矩形 19"/>
            <p:cNvSpPr/>
            <p:nvPr/>
          </p:nvSpPr>
          <p:spPr>
            <a:xfrm>
              <a:off x="1211088" y="3407422"/>
              <a:ext cx="1901363" cy="607555"/>
            </a:xfrm>
            <a:prstGeom prst="roundRect">
              <a:avLst/>
            </a:prstGeom>
            <a:solidFill>
              <a:schemeClr val="bg1">
                <a:lumMod val="65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圆角矩形 4"/>
            <p:cNvSpPr/>
            <p:nvPr/>
          </p:nvSpPr>
          <p:spPr>
            <a:xfrm>
              <a:off x="1621769" y="3586550"/>
              <a:ext cx="1080000" cy="2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lvl="0" algn="ctr" defTabSz="1066800">
                <a:lnSpc>
                  <a:spcPct val="90000"/>
                </a:lnSpc>
                <a:spcBef>
                  <a:spcPct val="0"/>
                </a:spcBef>
                <a:spcAft>
                  <a:spcPct val="35000"/>
                </a:spcAft>
              </a:pPr>
              <a:r>
                <a:rPr lang="zh-CN" altLang="en-US" sz="1800" kern="1200" dirty="0" smtClean="0"/>
                <a:t>确定瓶颈</a:t>
              </a:r>
              <a:endParaRPr lang="zh-CN" altLang="en-US" sz="1800" kern="1200" dirty="0"/>
            </a:p>
          </p:txBody>
        </p:sp>
      </p:grpSp>
      <p:cxnSp>
        <p:nvCxnSpPr>
          <p:cNvPr id="29" name="直接箭头连接符 28"/>
          <p:cNvCxnSpPr/>
          <p:nvPr/>
        </p:nvCxnSpPr>
        <p:spPr bwMode="auto">
          <a:xfrm>
            <a:off x="2171302" y="2159115"/>
            <a:ext cx="0" cy="363482"/>
          </a:xfrm>
          <a:prstGeom prst="straightConnector1">
            <a:avLst/>
          </a:prstGeom>
          <a:solidFill>
            <a:schemeClr val="accent1"/>
          </a:solidFill>
          <a:ln w="38100" cap="flat" cmpd="sng" algn="ctr">
            <a:solidFill>
              <a:srgbClr val="C7000B"/>
            </a:solidFill>
            <a:prstDash val="solid"/>
            <a:round/>
            <a:headEnd type="none" w="med" len="med"/>
            <a:tailEnd type="triangle"/>
          </a:ln>
          <a:effectLst/>
        </p:spPr>
      </p:cxnSp>
      <p:grpSp>
        <p:nvGrpSpPr>
          <p:cNvPr id="8" name="组合 7"/>
          <p:cNvGrpSpPr/>
          <p:nvPr/>
        </p:nvGrpSpPr>
        <p:grpSpPr>
          <a:xfrm>
            <a:off x="1220621" y="5337950"/>
            <a:ext cx="1901363" cy="628797"/>
            <a:chOff x="1211088" y="5337950"/>
            <a:chExt cx="1901363" cy="628797"/>
          </a:xfrm>
        </p:grpSpPr>
        <p:sp>
          <p:nvSpPr>
            <p:cNvPr id="31" name="圆角矩形 30"/>
            <p:cNvSpPr/>
            <p:nvPr/>
          </p:nvSpPr>
          <p:spPr>
            <a:xfrm>
              <a:off x="1211088" y="5337950"/>
              <a:ext cx="1901363" cy="628797"/>
            </a:xfrm>
            <a:prstGeom prst="roundRect">
              <a:avLst/>
            </a:prstGeom>
            <a:solidFill>
              <a:schemeClr val="bg1">
                <a:lumMod val="65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圆角矩形 4"/>
            <p:cNvSpPr/>
            <p:nvPr/>
          </p:nvSpPr>
          <p:spPr>
            <a:xfrm>
              <a:off x="1621769" y="5527699"/>
              <a:ext cx="1080000" cy="2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lvl="0" algn="ctr" defTabSz="1066800">
                <a:lnSpc>
                  <a:spcPct val="90000"/>
                </a:lnSpc>
                <a:spcBef>
                  <a:spcPct val="0"/>
                </a:spcBef>
                <a:spcAft>
                  <a:spcPct val="35000"/>
                </a:spcAft>
              </a:pPr>
              <a:r>
                <a:rPr lang="zh-CN" altLang="en-US" sz="1800" kern="1200" dirty="0" smtClean="0"/>
                <a:t>确认效果</a:t>
              </a:r>
              <a:endParaRPr lang="zh-CN" altLang="en-US" sz="1800" kern="1200" dirty="0"/>
            </a:p>
          </p:txBody>
        </p:sp>
      </p:grpSp>
      <p:cxnSp>
        <p:nvCxnSpPr>
          <p:cNvPr id="10" name="肘形连接符 9"/>
          <p:cNvCxnSpPr>
            <a:stCxn id="31" idx="3"/>
            <a:endCxn id="17" idx="3"/>
          </p:cNvCxnSpPr>
          <p:nvPr/>
        </p:nvCxnSpPr>
        <p:spPr bwMode="auto">
          <a:xfrm flipV="1">
            <a:off x="3121984" y="2791446"/>
            <a:ext cx="2448" cy="2860903"/>
          </a:xfrm>
          <a:prstGeom prst="bentConnector3">
            <a:avLst>
              <a:gd name="adj1" fmla="val 9438235"/>
            </a:avLst>
          </a:prstGeom>
          <a:solidFill>
            <a:schemeClr val="accent1"/>
          </a:solidFill>
          <a:ln w="38100" cap="flat" cmpd="sng" algn="ctr">
            <a:solidFill>
              <a:srgbClr val="C7000B"/>
            </a:solidFill>
            <a:prstDash val="solid"/>
            <a:round/>
            <a:headEnd type="none" w="med" len="med"/>
            <a:tailEnd type="triangle"/>
          </a:ln>
          <a:effectLst/>
        </p:spPr>
      </p:cxnSp>
      <p:cxnSp>
        <p:nvCxnSpPr>
          <p:cNvPr id="51" name="直接箭头连接符 50"/>
          <p:cNvCxnSpPr/>
          <p:nvPr/>
        </p:nvCxnSpPr>
        <p:spPr bwMode="auto">
          <a:xfrm>
            <a:off x="2171302" y="3084159"/>
            <a:ext cx="0" cy="363482"/>
          </a:xfrm>
          <a:prstGeom prst="straightConnector1">
            <a:avLst/>
          </a:prstGeom>
          <a:solidFill>
            <a:schemeClr val="accent1"/>
          </a:solidFill>
          <a:ln w="38100" cap="flat" cmpd="sng" algn="ctr">
            <a:solidFill>
              <a:srgbClr val="C7000B"/>
            </a:solidFill>
            <a:prstDash val="solid"/>
            <a:round/>
            <a:headEnd type="none" w="med" len="med"/>
            <a:tailEnd type="triangle"/>
          </a:ln>
          <a:effectLst/>
        </p:spPr>
      </p:cxnSp>
      <p:cxnSp>
        <p:nvCxnSpPr>
          <p:cNvPr id="52" name="直接箭头连接符 51"/>
          <p:cNvCxnSpPr/>
          <p:nvPr/>
        </p:nvCxnSpPr>
        <p:spPr bwMode="auto">
          <a:xfrm>
            <a:off x="2171302" y="4014977"/>
            <a:ext cx="0" cy="363482"/>
          </a:xfrm>
          <a:prstGeom prst="straightConnector1">
            <a:avLst/>
          </a:prstGeom>
          <a:solidFill>
            <a:schemeClr val="accent1"/>
          </a:solidFill>
          <a:ln w="38100" cap="flat" cmpd="sng" algn="ctr">
            <a:solidFill>
              <a:srgbClr val="C7000B"/>
            </a:solidFill>
            <a:prstDash val="solid"/>
            <a:round/>
            <a:headEnd type="none" w="med" len="med"/>
            <a:tailEnd type="triangle"/>
          </a:ln>
          <a:effectLst/>
        </p:spPr>
      </p:cxnSp>
      <p:cxnSp>
        <p:nvCxnSpPr>
          <p:cNvPr id="53" name="直接箭头连接符 52"/>
          <p:cNvCxnSpPr/>
          <p:nvPr/>
        </p:nvCxnSpPr>
        <p:spPr bwMode="auto">
          <a:xfrm>
            <a:off x="2171302" y="5001483"/>
            <a:ext cx="0" cy="363482"/>
          </a:xfrm>
          <a:prstGeom prst="straightConnector1">
            <a:avLst/>
          </a:prstGeom>
          <a:solidFill>
            <a:schemeClr val="accent1"/>
          </a:solidFill>
          <a:ln w="38100" cap="flat" cmpd="sng" algn="ctr">
            <a:solidFill>
              <a:srgbClr val="C7000B"/>
            </a:solidFill>
            <a:prstDash val="solid"/>
            <a:round/>
            <a:headEnd type="none" w="med" len="med"/>
            <a:tailEnd type="triangle"/>
          </a:ln>
          <a:effectLst/>
        </p:spPr>
      </p:cxnSp>
      <p:grpSp>
        <p:nvGrpSpPr>
          <p:cNvPr id="9" name="组合 8"/>
          <p:cNvGrpSpPr/>
          <p:nvPr/>
        </p:nvGrpSpPr>
        <p:grpSpPr>
          <a:xfrm>
            <a:off x="4174742" y="1729229"/>
            <a:ext cx="7236804" cy="4077008"/>
            <a:chOff x="4129727" y="1729229"/>
            <a:chExt cx="7236804" cy="4077008"/>
          </a:xfrm>
        </p:grpSpPr>
        <p:sp>
          <p:nvSpPr>
            <p:cNvPr id="43" name="矩形 42"/>
            <p:cNvSpPr/>
            <p:nvPr/>
          </p:nvSpPr>
          <p:spPr>
            <a:xfrm>
              <a:off x="4129727" y="1729229"/>
              <a:ext cx="6840760" cy="307777"/>
            </a:xfrm>
            <a:prstGeom prst="rect">
              <a:avLst/>
            </a:prstGeom>
          </p:spPr>
          <p:txBody>
            <a:bodyPr wrap="square">
              <a:spAutoFit/>
            </a:bodyPr>
            <a:lstStyle/>
            <a:p>
              <a:r>
                <a:rPr lang="zh-CN" altLang="en-US" sz="1400" dirty="0">
                  <a:latin typeface="+mn-ea"/>
                  <a:ea typeface="+mn-ea"/>
                </a:rPr>
                <a:t>调优前根据当前的硬件配置、组网、测试</a:t>
              </a:r>
              <a:r>
                <a:rPr lang="zh-CN" altLang="en-US" sz="1400" dirty="0" smtClean="0">
                  <a:latin typeface="+mn-ea"/>
                  <a:ea typeface="+mn-ea"/>
                </a:rPr>
                <a:t>模型做</a:t>
              </a:r>
              <a:r>
                <a:rPr lang="zh-CN" altLang="en-US" sz="1400" dirty="0">
                  <a:latin typeface="+mn-ea"/>
                  <a:ea typeface="+mn-ea"/>
                </a:rPr>
                <a:t>综合评估，建立合理的调优目标。</a:t>
              </a:r>
            </a:p>
          </p:txBody>
        </p:sp>
        <p:sp>
          <p:nvSpPr>
            <p:cNvPr id="44" name="矩形 43"/>
            <p:cNvSpPr/>
            <p:nvPr/>
          </p:nvSpPr>
          <p:spPr>
            <a:xfrm>
              <a:off x="4129727" y="2637557"/>
              <a:ext cx="5845458" cy="307777"/>
            </a:xfrm>
            <a:prstGeom prst="rect">
              <a:avLst/>
            </a:prstGeom>
          </p:spPr>
          <p:txBody>
            <a:bodyPr wrap="square">
              <a:spAutoFit/>
            </a:bodyPr>
            <a:lstStyle/>
            <a:p>
              <a:r>
                <a:rPr lang="zh-CN" altLang="en-US" sz="1400" dirty="0" smtClean="0">
                  <a:latin typeface="+mn-ea"/>
                  <a:ea typeface="+mn-ea"/>
                </a:rPr>
                <a:t>通过</a:t>
              </a:r>
              <a:r>
                <a:rPr lang="zh-CN" altLang="en-US" sz="1400" dirty="0">
                  <a:latin typeface="+mn-ea"/>
                  <a:ea typeface="+mn-ea"/>
                </a:rPr>
                <a:t>压力测试工具对系统加压，</a:t>
              </a:r>
              <a:r>
                <a:rPr lang="zh-CN" altLang="en-US" sz="1400" dirty="0" smtClean="0">
                  <a:latin typeface="+mn-ea"/>
                  <a:ea typeface="+mn-ea"/>
                </a:rPr>
                <a:t>同时监控系统数据，记录数据变化</a:t>
              </a:r>
              <a:r>
                <a:rPr lang="zh-CN" altLang="en-US" sz="1400" dirty="0">
                  <a:latin typeface="+mn-ea"/>
                  <a:ea typeface="+mn-ea"/>
                </a:rPr>
                <a:t>。</a:t>
              </a:r>
            </a:p>
          </p:txBody>
        </p:sp>
        <p:sp>
          <p:nvSpPr>
            <p:cNvPr id="45" name="矩形 44"/>
            <p:cNvSpPr/>
            <p:nvPr/>
          </p:nvSpPr>
          <p:spPr>
            <a:xfrm>
              <a:off x="4129727" y="3469215"/>
              <a:ext cx="7236804" cy="523220"/>
            </a:xfrm>
            <a:prstGeom prst="rect">
              <a:avLst/>
            </a:prstGeom>
          </p:spPr>
          <p:txBody>
            <a:bodyPr wrap="square">
              <a:spAutoFit/>
            </a:bodyPr>
            <a:lstStyle/>
            <a:p>
              <a:r>
                <a:rPr lang="zh-CN" altLang="en-US" sz="1400" dirty="0">
                  <a:latin typeface="+mn-ea"/>
                  <a:ea typeface="+mn-ea"/>
                </a:rPr>
                <a:t>在压力测试下</a:t>
              </a:r>
              <a:r>
                <a:rPr lang="zh-CN" altLang="en-US" sz="1400" dirty="0" smtClean="0">
                  <a:latin typeface="+mn-ea"/>
                  <a:ea typeface="+mn-ea"/>
                </a:rPr>
                <a:t>，测试系统</a:t>
              </a:r>
              <a:r>
                <a:rPr lang="zh-CN" altLang="en-US" sz="1400" dirty="0">
                  <a:latin typeface="+mn-ea"/>
                  <a:ea typeface="+mn-ea"/>
                </a:rPr>
                <a:t>瓶颈比较容易显现。系统的瓶颈通常会在</a:t>
              </a:r>
              <a:r>
                <a:rPr lang="en-US" altLang="zh-CN" sz="1400" dirty="0">
                  <a:latin typeface="+mn-ea"/>
                  <a:ea typeface="+mn-ea"/>
                </a:rPr>
                <a:t>CPU</a:t>
              </a:r>
              <a:r>
                <a:rPr lang="zh-CN" altLang="en-US" sz="1400" dirty="0">
                  <a:latin typeface="+mn-ea"/>
                  <a:ea typeface="+mn-ea"/>
                </a:rPr>
                <a:t>过于繁忙、</a:t>
              </a:r>
              <a:r>
                <a:rPr lang="en-US" altLang="zh-CN" sz="1400" dirty="0">
                  <a:latin typeface="+mn-ea"/>
                  <a:ea typeface="+mn-ea"/>
                </a:rPr>
                <a:t>IO</a:t>
              </a:r>
              <a:r>
                <a:rPr lang="zh-CN" altLang="en-US" sz="1400" dirty="0">
                  <a:latin typeface="+mn-ea"/>
                  <a:ea typeface="+mn-ea"/>
                </a:rPr>
                <a:t>等待、网络等待、响应时延等方面出现。</a:t>
              </a:r>
            </a:p>
          </p:txBody>
        </p:sp>
        <p:sp>
          <p:nvSpPr>
            <p:cNvPr id="54" name="矩形 53"/>
            <p:cNvSpPr/>
            <p:nvPr/>
          </p:nvSpPr>
          <p:spPr>
            <a:xfrm>
              <a:off x="4129727" y="4532389"/>
              <a:ext cx="7236804" cy="307777"/>
            </a:xfrm>
            <a:prstGeom prst="rect">
              <a:avLst/>
            </a:prstGeom>
          </p:spPr>
          <p:txBody>
            <a:bodyPr wrap="square">
              <a:spAutoFit/>
            </a:bodyPr>
            <a:lstStyle/>
            <a:p>
              <a:r>
                <a:rPr lang="zh-CN" altLang="en-US" sz="1400" dirty="0">
                  <a:latin typeface="+mn-ea"/>
                  <a:ea typeface="+mn-ea"/>
                </a:rPr>
                <a:t>根据瓶颈点</a:t>
              </a:r>
              <a:r>
                <a:rPr lang="zh-CN" altLang="en-US" sz="1400" dirty="0" smtClean="0">
                  <a:latin typeface="+mn-ea"/>
                  <a:ea typeface="+mn-ea"/>
                </a:rPr>
                <a:t>针对性地实施</a:t>
              </a:r>
              <a:r>
                <a:rPr lang="zh-CN" altLang="en-US" sz="1400" dirty="0">
                  <a:latin typeface="+mn-ea"/>
                  <a:ea typeface="+mn-ea"/>
                </a:rPr>
                <a:t>优化</a:t>
              </a:r>
              <a:r>
                <a:rPr lang="zh-CN" altLang="en-US" sz="1400" dirty="0" smtClean="0">
                  <a:latin typeface="+mn-ea"/>
                  <a:ea typeface="+mn-ea"/>
                </a:rPr>
                <a:t>措施，同时记录优化措施，一旦出现负向效果，及时回退。</a:t>
              </a:r>
              <a:endParaRPr lang="zh-CN" altLang="en-US" sz="1400" dirty="0">
                <a:latin typeface="+mn-ea"/>
                <a:ea typeface="+mn-ea"/>
              </a:endParaRPr>
            </a:p>
          </p:txBody>
        </p:sp>
        <p:sp>
          <p:nvSpPr>
            <p:cNvPr id="55" name="矩形 54"/>
            <p:cNvSpPr/>
            <p:nvPr/>
          </p:nvSpPr>
          <p:spPr>
            <a:xfrm>
              <a:off x="4129727" y="5498460"/>
              <a:ext cx="6096000" cy="307777"/>
            </a:xfrm>
            <a:prstGeom prst="rect">
              <a:avLst/>
            </a:prstGeom>
          </p:spPr>
          <p:txBody>
            <a:bodyPr>
              <a:spAutoFit/>
            </a:bodyPr>
            <a:lstStyle/>
            <a:p>
              <a:r>
                <a:rPr lang="zh-CN" altLang="zh-CN" sz="1400" dirty="0" smtClean="0">
                  <a:latin typeface="+mn-ea"/>
                  <a:ea typeface="+mn-ea"/>
                </a:rPr>
                <a:t>重新启动压力测试，准备好相关的工具监视系统，确认优化效果。</a:t>
              </a:r>
              <a:endParaRPr lang="zh-CN" altLang="en-US" sz="1400" dirty="0">
                <a:latin typeface="+mn-ea"/>
                <a:ea typeface="+mn-ea"/>
              </a:endParaRPr>
            </a:p>
          </p:txBody>
        </p:sp>
        <p:cxnSp>
          <p:nvCxnSpPr>
            <p:cNvPr id="56" name="直接连接符 55"/>
            <p:cNvCxnSpPr/>
            <p:nvPr/>
          </p:nvCxnSpPr>
          <p:spPr>
            <a:xfrm>
              <a:off x="4129727" y="2340856"/>
              <a:ext cx="6696744" cy="0"/>
            </a:xfrm>
            <a:prstGeom prst="line">
              <a:avLst/>
            </a:prstGeom>
            <a:ln w="19050">
              <a:solidFill>
                <a:srgbClr val="59C8D5"/>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129727" y="3265900"/>
              <a:ext cx="6744024" cy="0"/>
            </a:xfrm>
            <a:prstGeom prst="line">
              <a:avLst/>
            </a:prstGeom>
            <a:ln w="19050">
              <a:solidFill>
                <a:srgbClr val="59C8D5"/>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4129727" y="4177173"/>
              <a:ext cx="6693131" cy="39091"/>
            </a:xfrm>
            <a:prstGeom prst="line">
              <a:avLst/>
            </a:prstGeom>
            <a:ln w="19050">
              <a:solidFill>
                <a:srgbClr val="59C8D5"/>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129727" y="5183224"/>
              <a:ext cx="6747637" cy="0"/>
            </a:xfrm>
            <a:prstGeom prst="line">
              <a:avLst/>
            </a:prstGeom>
            <a:ln w="19050">
              <a:solidFill>
                <a:srgbClr val="59C8D5"/>
              </a:solidFill>
              <a:prstDash val="dash"/>
            </a:ln>
          </p:spPr>
          <p:style>
            <a:lnRef idx="1">
              <a:schemeClr val="accent1"/>
            </a:lnRef>
            <a:fillRef idx="0">
              <a:schemeClr val="accent1"/>
            </a:fillRef>
            <a:effectRef idx="0">
              <a:schemeClr val="accent1"/>
            </a:effectRef>
            <a:fontRef idx="minor">
              <a:schemeClr val="tx1"/>
            </a:fontRef>
          </p:style>
        </p:cxnSp>
      </p:grpSp>
      <p:sp>
        <p:nvSpPr>
          <p:cNvPr id="35"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性能调优</a:t>
            </a:r>
            <a:r>
              <a:rPr lang="en-US" altLang="zh-CN" sz="2800" dirty="0">
                <a:latin typeface="+mj-lt"/>
                <a:ea typeface="+mn-ea"/>
              </a:rPr>
              <a:t>——</a:t>
            </a:r>
            <a:r>
              <a:rPr lang="zh-CN" altLang="en-US" sz="2800" dirty="0">
                <a:latin typeface="+mj-lt"/>
                <a:ea typeface="+mn-ea"/>
              </a:rPr>
              <a:t>利用五步法优化软件性能</a:t>
            </a:r>
          </a:p>
        </p:txBody>
      </p:sp>
    </p:spTree>
    <p:extLst>
      <p:ext uri="{BB962C8B-B14F-4D97-AF65-F5344CB8AC3E}">
        <p14:creationId xmlns:p14="http://schemas.microsoft.com/office/powerpoint/2010/main" val="393140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550862" y="1880829"/>
            <a:ext cx="5447865" cy="442789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8" name="圆角矩形 17"/>
          <p:cNvSpPr/>
          <p:nvPr/>
        </p:nvSpPr>
        <p:spPr bwMode="auto">
          <a:xfrm>
            <a:off x="550863" y="1268760"/>
            <a:ext cx="5447864"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3" name="矩形 22"/>
          <p:cNvSpPr/>
          <p:nvPr/>
        </p:nvSpPr>
        <p:spPr>
          <a:xfrm>
            <a:off x="1222951" y="1385075"/>
            <a:ext cx="4103688" cy="307777"/>
          </a:xfrm>
          <a:prstGeom prst="rect">
            <a:avLst/>
          </a:prstGeom>
        </p:spPr>
        <p:txBody>
          <a:bodyPr wrap="none" lIns="0" tIns="0" rIns="0" bIns="0">
            <a:spAutoFit/>
          </a:bodyPr>
          <a:lstStyle/>
          <a:p>
            <a:pPr algn="ctr"/>
            <a:r>
              <a:rPr lang="zh-CN" altLang="en-US" sz="2000" b="1" dirty="0" smtClean="0">
                <a:solidFill>
                  <a:schemeClr val="bg1"/>
                </a:solidFill>
                <a:latin typeface="+mn-ea"/>
                <a:ea typeface="+mn-ea"/>
              </a:rPr>
              <a:t>层层测试，保障业务高性能稳定运行</a:t>
            </a:r>
            <a:endParaRPr lang="zh-CN" altLang="en-US" sz="2000" b="1" dirty="0">
              <a:solidFill>
                <a:schemeClr val="bg1"/>
              </a:solidFill>
              <a:latin typeface="+mn-ea"/>
              <a:ea typeface="+mn-ea"/>
            </a:endParaRPr>
          </a:p>
        </p:txBody>
      </p:sp>
      <p:sp>
        <p:nvSpPr>
          <p:cNvPr id="15"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测试与认证</a:t>
            </a:r>
            <a:r>
              <a:rPr lang="en-US" altLang="zh-CN" sz="2800" dirty="0">
                <a:latin typeface="+mj-lt"/>
                <a:ea typeface="+mn-ea"/>
              </a:rPr>
              <a:t>——</a:t>
            </a:r>
            <a:r>
              <a:rPr lang="zh-CN" altLang="en-US" sz="2800" dirty="0">
                <a:latin typeface="+mj-lt"/>
                <a:ea typeface="+mn-ea"/>
              </a:rPr>
              <a:t>保障商用上线，共建鲲鹏生态</a:t>
            </a:r>
          </a:p>
        </p:txBody>
      </p:sp>
      <p:sp>
        <p:nvSpPr>
          <p:cNvPr id="27" name="矩形 26"/>
          <p:cNvSpPr/>
          <p:nvPr/>
        </p:nvSpPr>
        <p:spPr bwMode="auto">
          <a:xfrm>
            <a:off x="841829" y="2042549"/>
            <a:ext cx="891437" cy="1154287"/>
          </a:xfrm>
          <a:custGeom>
            <a:avLst/>
            <a:gdLst/>
            <a:ahLst/>
            <a:cxnLst/>
            <a:rect l="l" t="t" r="r" b="b"/>
            <a:pathLst>
              <a:path w="891437" h="1154287">
                <a:moveTo>
                  <a:pt x="0" y="0"/>
                </a:moveTo>
                <a:lnTo>
                  <a:pt x="891437" y="0"/>
                </a:lnTo>
                <a:lnTo>
                  <a:pt x="891437" y="894506"/>
                </a:lnTo>
                <a:lnTo>
                  <a:pt x="705499" y="894506"/>
                </a:lnTo>
                <a:lnTo>
                  <a:pt x="445718" y="1154287"/>
                </a:lnTo>
                <a:lnTo>
                  <a:pt x="185937" y="894506"/>
                </a:lnTo>
                <a:lnTo>
                  <a:pt x="0" y="894506"/>
                </a:lnTo>
                <a:close/>
              </a:path>
            </a:pathLst>
          </a:cu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8" name="矩形 27"/>
          <p:cNvSpPr/>
          <p:nvPr/>
        </p:nvSpPr>
        <p:spPr bwMode="auto">
          <a:xfrm>
            <a:off x="1819328" y="2042549"/>
            <a:ext cx="3888432" cy="89450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1" name="矩形 30"/>
          <p:cNvSpPr/>
          <p:nvPr/>
        </p:nvSpPr>
        <p:spPr bwMode="auto">
          <a:xfrm>
            <a:off x="841829" y="3112532"/>
            <a:ext cx="891437" cy="1154288"/>
          </a:xfrm>
          <a:custGeom>
            <a:avLst/>
            <a:gdLst/>
            <a:ahLst/>
            <a:cxnLst/>
            <a:rect l="l" t="t" r="r" b="b"/>
            <a:pathLst>
              <a:path w="891437" h="1154288">
                <a:moveTo>
                  <a:pt x="0" y="0"/>
                </a:moveTo>
                <a:lnTo>
                  <a:pt x="185936" y="0"/>
                </a:lnTo>
                <a:lnTo>
                  <a:pt x="445718" y="259782"/>
                </a:lnTo>
                <a:lnTo>
                  <a:pt x="705500" y="0"/>
                </a:lnTo>
                <a:lnTo>
                  <a:pt x="891437" y="0"/>
                </a:lnTo>
                <a:lnTo>
                  <a:pt x="891437" y="894506"/>
                </a:lnTo>
                <a:lnTo>
                  <a:pt x="705500" y="894506"/>
                </a:lnTo>
                <a:lnTo>
                  <a:pt x="445718" y="1154288"/>
                </a:lnTo>
                <a:lnTo>
                  <a:pt x="185936" y="894506"/>
                </a:lnTo>
                <a:lnTo>
                  <a:pt x="0" y="894506"/>
                </a:lnTo>
                <a:close/>
              </a:path>
            </a:pathLst>
          </a:cu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2" name="矩形 31"/>
          <p:cNvSpPr/>
          <p:nvPr/>
        </p:nvSpPr>
        <p:spPr bwMode="auto">
          <a:xfrm>
            <a:off x="1819328" y="3112532"/>
            <a:ext cx="3888432" cy="89450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4" name="矩形 33"/>
          <p:cNvSpPr/>
          <p:nvPr/>
        </p:nvSpPr>
        <p:spPr bwMode="auto">
          <a:xfrm>
            <a:off x="841829" y="4182515"/>
            <a:ext cx="891437" cy="1154289"/>
          </a:xfrm>
          <a:custGeom>
            <a:avLst/>
            <a:gdLst/>
            <a:ahLst/>
            <a:cxnLst/>
            <a:rect l="l" t="t" r="r" b="b"/>
            <a:pathLst>
              <a:path w="891437" h="1154289">
                <a:moveTo>
                  <a:pt x="0" y="0"/>
                </a:moveTo>
                <a:lnTo>
                  <a:pt x="185935" y="0"/>
                </a:lnTo>
                <a:lnTo>
                  <a:pt x="445718" y="259783"/>
                </a:lnTo>
                <a:lnTo>
                  <a:pt x="705501" y="0"/>
                </a:lnTo>
                <a:lnTo>
                  <a:pt x="891437" y="0"/>
                </a:lnTo>
                <a:lnTo>
                  <a:pt x="891437" y="894506"/>
                </a:lnTo>
                <a:lnTo>
                  <a:pt x="705501" y="894506"/>
                </a:lnTo>
                <a:lnTo>
                  <a:pt x="445718" y="1154289"/>
                </a:lnTo>
                <a:lnTo>
                  <a:pt x="185935" y="894506"/>
                </a:lnTo>
                <a:lnTo>
                  <a:pt x="0" y="894506"/>
                </a:lnTo>
                <a:close/>
              </a:path>
            </a:pathLst>
          </a:cu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5" name="矩形 34"/>
          <p:cNvSpPr/>
          <p:nvPr/>
        </p:nvSpPr>
        <p:spPr bwMode="auto">
          <a:xfrm>
            <a:off x="1819328" y="4182515"/>
            <a:ext cx="3888432" cy="89450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7" name="矩形 36"/>
          <p:cNvSpPr/>
          <p:nvPr/>
        </p:nvSpPr>
        <p:spPr bwMode="auto">
          <a:xfrm>
            <a:off x="841829" y="5252499"/>
            <a:ext cx="891437" cy="894506"/>
          </a:xfrm>
          <a:custGeom>
            <a:avLst/>
            <a:gdLst/>
            <a:ahLst/>
            <a:cxnLst/>
            <a:rect l="l" t="t" r="r" b="b"/>
            <a:pathLst>
              <a:path w="891437" h="894506">
                <a:moveTo>
                  <a:pt x="0" y="0"/>
                </a:moveTo>
                <a:lnTo>
                  <a:pt x="185935" y="0"/>
                </a:lnTo>
                <a:lnTo>
                  <a:pt x="445718" y="259783"/>
                </a:lnTo>
                <a:lnTo>
                  <a:pt x="705501" y="0"/>
                </a:lnTo>
                <a:lnTo>
                  <a:pt x="891437" y="0"/>
                </a:lnTo>
                <a:lnTo>
                  <a:pt x="891437" y="894506"/>
                </a:lnTo>
                <a:lnTo>
                  <a:pt x="0" y="894506"/>
                </a:lnTo>
                <a:close/>
              </a:path>
            </a:pathLst>
          </a:cu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8" name="矩形 37"/>
          <p:cNvSpPr/>
          <p:nvPr/>
        </p:nvSpPr>
        <p:spPr bwMode="auto">
          <a:xfrm>
            <a:off x="1819328" y="5252499"/>
            <a:ext cx="3888432" cy="89450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40" name="TextBox 39"/>
          <p:cNvSpPr txBox="1"/>
          <p:nvPr/>
        </p:nvSpPr>
        <p:spPr bwMode="auto">
          <a:xfrm>
            <a:off x="979771" y="2397469"/>
            <a:ext cx="615553" cy="184666"/>
          </a:xfrm>
          <a:prstGeom prst="rect">
            <a:avLst/>
          </a:prstGeom>
          <a:noFill/>
          <a:ln w="9525" algn="ctr">
            <a:noFill/>
            <a:miter lim="800000"/>
            <a:headEnd/>
            <a:tailEnd/>
          </a:ln>
        </p:spPr>
        <p:txBody>
          <a:bodyPr vert="horz" wrap="none" lIns="0" tIns="0" rIns="0" bIns="0" numCol="1" rtlCol="0" anchor="ctr" anchorCtr="0" compatLnSpc="1">
            <a:prstTxWarp prst="textNoShape">
              <a:avLst/>
            </a:prstTxWarp>
            <a:spAutoFit/>
          </a:bodyPr>
          <a:lstStyle/>
          <a:p>
            <a:pPr lvl="0"/>
            <a:r>
              <a:rPr lang="zh-CN" altLang="en-US" sz="1200" b="1" dirty="0" smtClean="0">
                <a:latin typeface="微软雅黑" pitchFamily="34" charset="-122"/>
                <a:ea typeface="微软雅黑" pitchFamily="34" charset="-122"/>
              </a:rPr>
              <a:t>功能测试</a:t>
            </a:r>
            <a:endParaRPr lang="zh-CN" altLang="en-US" sz="1200" b="1" dirty="0">
              <a:latin typeface="微软雅黑" pitchFamily="34" charset="-122"/>
              <a:ea typeface="微软雅黑" pitchFamily="34" charset="-122"/>
            </a:endParaRPr>
          </a:p>
        </p:txBody>
      </p:sp>
      <p:sp>
        <p:nvSpPr>
          <p:cNvPr id="41" name="TextBox 40"/>
          <p:cNvSpPr txBox="1"/>
          <p:nvPr/>
        </p:nvSpPr>
        <p:spPr bwMode="auto">
          <a:xfrm>
            <a:off x="979771" y="3476686"/>
            <a:ext cx="615553" cy="166199"/>
          </a:xfrm>
          <a:prstGeom prst="rect">
            <a:avLst/>
          </a:prstGeom>
          <a:noFill/>
          <a:ln w="9525" algn="ctr">
            <a:noFill/>
            <a:miter lim="800000"/>
            <a:headEnd/>
            <a:tailEnd/>
          </a:ln>
        </p:spPr>
        <p:txBody>
          <a:bodyPr vert="horz" wrap="none" lIns="0" tIns="0" rIns="0" bIns="0" numCol="1" rtlCol="0" anchor="ctr" anchorCtr="0" compatLnSpc="1">
            <a:prstTxWarp prst="textNoShape">
              <a:avLst/>
            </a:prstTxWarp>
            <a:spAutoFit/>
          </a:bodyPr>
          <a:lstStyle/>
          <a:p>
            <a:pPr lvl="0" algn="ctr" defTabSz="622300">
              <a:lnSpc>
                <a:spcPct val="90000"/>
              </a:lnSpc>
              <a:spcAft>
                <a:spcPct val="35000"/>
              </a:spcAft>
            </a:pPr>
            <a:r>
              <a:rPr lang="zh-CN" altLang="en-US" sz="1200" b="1" dirty="0">
                <a:latin typeface="微软雅黑" pitchFamily="34" charset="-122"/>
                <a:ea typeface="微软雅黑" pitchFamily="34" charset="-122"/>
              </a:rPr>
              <a:t>性能测试</a:t>
            </a:r>
          </a:p>
        </p:txBody>
      </p:sp>
      <p:sp>
        <p:nvSpPr>
          <p:cNvPr id="42" name="TextBox 41"/>
          <p:cNvSpPr txBox="1"/>
          <p:nvPr/>
        </p:nvSpPr>
        <p:spPr bwMode="auto">
          <a:xfrm>
            <a:off x="979771" y="4546669"/>
            <a:ext cx="615553" cy="166199"/>
          </a:xfrm>
          <a:prstGeom prst="rect">
            <a:avLst/>
          </a:prstGeom>
          <a:noFill/>
          <a:ln w="9525" algn="ctr">
            <a:noFill/>
            <a:miter lim="800000"/>
            <a:headEnd/>
            <a:tailEnd/>
          </a:ln>
        </p:spPr>
        <p:txBody>
          <a:bodyPr vert="horz" wrap="none" lIns="0" tIns="0" rIns="0" bIns="0" numCol="1" rtlCol="0" anchor="ctr" anchorCtr="0" compatLnSpc="1">
            <a:prstTxWarp prst="textNoShape">
              <a:avLst/>
            </a:prstTxWarp>
            <a:spAutoFit/>
          </a:bodyPr>
          <a:lstStyle/>
          <a:p>
            <a:pPr lvl="0" algn="ctr" defTabSz="622300">
              <a:lnSpc>
                <a:spcPct val="90000"/>
              </a:lnSpc>
              <a:spcAft>
                <a:spcPct val="35000"/>
              </a:spcAft>
            </a:pPr>
            <a:r>
              <a:rPr lang="zh-CN" altLang="en-US" sz="1200" b="1" dirty="0">
                <a:latin typeface="微软雅黑" pitchFamily="34" charset="-122"/>
                <a:ea typeface="微软雅黑" pitchFamily="34" charset="-122"/>
              </a:rPr>
              <a:t>长稳测试</a:t>
            </a:r>
          </a:p>
        </p:txBody>
      </p:sp>
      <p:sp>
        <p:nvSpPr>
          <p:cNvPr id="43" name="TextBox 42"/>
          <p:cNvSpPr txBox="1"/>
          <p:nvPr/>
        </p:nvSpPr>
        <p:spPr bwMode="auto">
          <a:xfrm>
            <a:off x="979771" y="5616653"/>
            <a:ext cx="615553" cy="166199"/>
          </a:xfrm>
          <a:prstGeom prst="rect">
            <a:avLst/>
          </a:prstGeom>
          <a:noFill/>
          <a:ln w="9525" algn="ctr">
            <a:noFill/>
            <a:miter lim="800000"/>
            <a:headEnd/>
            <a:tailEnd/>
          </a:ln>
        </p:spPr>
        <p:txBody>
          <a:bodyPr vert="horz" wrap="none" lIns="0" tIns="0" rIns="0" bIns="0" numCol="1" rtlCol="0" anchor="ctr" anchorCtr="0" compatLnSpc="1">
            <a:prstTxWarp prst="textNoShape">
              <a:avLst/>
            </a:prstTxWarp>
            <a:spAutoFit/>
          </a:bodyPr>
          <a:lstStyle/>
          <a:p>
            <a:pPr lvl="0" algn="ctr" defTabSz="622300">
              <a:lnSpc>
                <a:spcPct val="90000"/>
              </a:lnSpc>
              <a:spcAft>
                <a:spcPct val="35000"/>
              </a:spcAft>
            </a:pPr>
            <a:r>
              <a:rPr lang="zh-CN" altLang="en-US" sz="1200" b="1" dirty="0">
                <a:latin typeface="微软雅黑" pitchFamily="34" charset="-122"/>
                <a:ea typeface="微软雅黑" pitchFamily="34" charset="-122"/>
              </a:rPr>
              <a:t>规模商用</a:t>
            </a:r>
          </a:p>
        </p:txBody>
      </p:sp>
      <p:sp>
        <p:nvSpPr>
          <p:cNvPr id="44" name="TextBox 43"/>
          <p:cNvSpPr txBox="1"/>
          <p:nvPr/>
        </p:nvSpPr>
        <p:spPr bwMode="auto">
          <a:xfrm>
            <a:off x="1963544" y="2274359"/>
            <a:ext cx="3600000" cy="43088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marL="0" lvl="1"/>
            <a:r>
              <a:rPr lang="zh-CN" altLang="en-US" sz="1400" dirty="0">
                <a:latin typeface="微软雅黑" pitchFamily="34" charset="-122"/>
                <a:ea typeface="微软雅黑" pitchFamily="34" charset="-122"/>
              </a:rPr>
              <a:t>测试业务基本功能在鲲鹏上运行是否正常，含单元测试及系统集成</a:t>
            </a:r>
            <a:r>
              <a:rPr lang="zh-CN" altLang="en-US" sz="1400" dirty="0" smtClean="0">
                <a:latin typeface="微软雅黑" pitchFamily="34" charset="-122"/>
                <a:ea typeface="微软雅黑" pitchFamily="34" charset="-122"/>
              </a:rPr>
              <a:t>测试</a:t>
            </a:r>
            <a:endParaRPr lang="zh-CN" altLang="en-US" sz="1400" dirty="0">
              <a:latin typeface="微软雅黑" pitchFamily="34" charset="-122"/>
              <a:ea typeface="微软雅黑" pitchFamily="34" charset="-122"/>
            </a:endParaRPr>
          </a:p>
        </p:txBody>
      </p:sp>
      <p:sp>
        <p:nvSpPr>
          <p:cNvPr id="45" name="TextBox 44"/>
          <p:cNvSpPr txBox="1"/>
          <p:nvPr/>
        </p:nvSpPr>
        <p:spPr bwMode="auto">
          <a:xfrm>
            <a:off x="1963544" y="3365886"/>
            <a:ext cx="3600000" cy="387798"/>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marL="114300" lvl="1" indent="-114300" defTabSz="622300">
              <a:lnSpc>
                <a:spcPct val="90000"/>
              </a:lnSpc>
              <a:spcAft>
                <a:spcPct val="15000"/>
              </a:spcAft>
              <a:buChar char="••"/>
            </a:pPr>
            <a:r>
              <a:rPr lang="zh-CN" altLang="en-US" sz="1400" dirty="0">
                <a:latin typeface="微软雅黑" pitchFamily="34" charset="-122"/>
                <a:ea typeface="微软雅黑" pitchFamily="34" charset="-122"/>
              </a:rPr>
              <a:t>测试业务性能表现是否符合目标，同时监测各系统指标是否正常</a:t>
            </a:r>
          </a:p>
        </p:txBody>
      </p:sp>
      <p:sp>
        <p:nvSpPr>
          <p:cNvPr id="46" name="TextBox 45"/>
          <p:cNvSpPr txBox="1"/>
          <p:nvPr/>
        </p:nvSpPr>
        <p:spPr bwMode="auto">
          <a:xfrm>
            <a:off x="1963544" y="4435869"/>
            <a:ext cx="3600000" cy="387798"/>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marL="114300" lvl="1" indent="-114300" defTabSz="622300">
              <a:lnSpc>
                <a:spcPct val="90000"/>
              </a:lnSpc>
              <a:spcAft>
                <a:spcPct val="15000"/>
              </a:spcAft>
              <a:buChar char="••"/>
            </a:pPr>
            <a:r>
              <a:rPr lang="zh-CN" altLang="en-US" sz="1400" dirty="0">
                <a:latin typeface="微软雅黑" pitchFamily="34" charset="-122"/>
                <a:ea typeface="微软雅黑" pitchFamily="34" charset="-122"/>
              </a:rPr>
              <a:t>长时间运行测试程序，以检测业务能否长期稳定运行</a:t>
            </a:r>
          </a:p>
        </p:txBody>
      </p:sp>
      <p:sp>
        <p:nvSpPr>
          <p:cNvPr id="47" name="TextBox 46"/>
          <p:cNvSpPr txBox="1"/>
          <p:nvPr/>
        </p:nvSpPr>
        <p:spPr bwMode="auto">
          <a:xfrm>
            <a:off x="1963544" y="5489695"/>
            <a:ext cx="3600000" cy="420115"/>
          </a:xfrm>
          <a:prstGeom prst="rect">
            <a:avLst/>
          </a:prstGeom>
          <a:noFill/>
          <a:ln w="9525" algn="ctr">
            <a:noFill/>
            <a:miter lim="800000"/>
            <a:headEnd/>
            <a:tailEnd/>
          </a:ln>
        </p:spPr>
        <p:txBody>
          <a:bodyPr vert="horz" wrap="none" lIns="0" tIns="0" rIns="0" bIns="0" numCol="1" rtlCol="0" anchor="ctr" anchorCtr="0" compatLnSpc="1">
            <a:prstTxWarp prst="textNoShape">
              <a:avLst/>
            </a:prstTxWarp>
            <a:spAutoFit/>
          </a:bodyPr>
          <a:lstStyle/>
          <a:p>
            <a:pPr marL="114300" lvl="1" indent="-114300" defTabSz="622300">
              <a:lnSpc>
                <a:spcPct val="90000"/>
              </a:lnSpc>
              <a:spcAft>
                <a:spcPct val="15000"/>
              </a:spcAft>
              <a:buChar char="••"/>
            </a:pPr>
            <a:r>
              <a:rPr lang="zh-CN" altLang="en-US" sz="1400" dirty="0">
                <a:latin typeface="微软雅黑" pitchFamily="34" charset="-122"/>
                <a:ea typeface="微软雅黑" pitchFamily="34" charset="-122"/>
              </a:rPr>
              <a:t>上市资料刷新</a:t>
            </a:r>
          </a:p>
          <a:p>
            <a:pPr marL="114300" lvl="1" indent="-114300" defTabSz="622300">
              <a:lnSpc>
                <a:spcPct val="90000"/>
              </a:lnSpc>
              <a:spcAft>
                <a:spcPct val="15000"/>
              </a:spcAft>
              <a:buChar char="••"/>
            </a:pPr>
            <a:r>
              <a:rPr lang="zh-CN" altLang="en-US" sz="1400" dirty="0">
                <a:latin typeface="微软雅黑" pitchFamily="34" charset="-122"/>
                <a:ea typeface="微软雅黑" pitchFamily="34" charset="-122"/>
              </a:rPr>
              <a:t>割接上线</a:t>
            </a:r>
          </a:p>
        </p:txBody>
      </p:sp>
      <p:grpSp>
        <p:nvGrpSpPr>
          <p:cNvPr id="59" name="组合 58"/>
          <p:cNvGrpSpPr/>
          <p:nvPr/>
        </p:nvGrpSpPr>
        <p:grpSpPr>
          <a:xfrm>
            <a:off x="1019436" y="2937055"/>
            <a:ext cx="536222" cy="268111"/>
            <a:chOff x="1019436" y="2937055"/>
            <a:chExt cx="536222" cy="268111"/>
          </a:xfrm>
        </p:grpSpPr>
        <p:cxnSp>
          <p:nvCxnSpPr>
            <p:cNvPr id="57" name="直接连接符 56"/>
            <p:cNvCxnSpPr/>
            <p:nvPr/>
          </p:nvCxnSpPr>
          <p:spPr bwMode="auto">
            <a:xfrm>
              <a:off x="1019436"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cxnSp>
          <p:nvCxnSpPr>
            <p:cNvPr id="58" name="直接连接符 57"/>
            <p:cNvCxnSpPr/>
            <p:nvPr/>
          </p:nvCxnSpPr>
          <p:spPr bwMode="auto">
            <a:xfrm flipH="1">
              <a:off x="1287547"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grpSp>
      <p:grpSp>
        <p:nvGrpSpPr>
          <p:cNvPr id="60" name="组合 59"/>
          <p:cNvGrpSpPr/>
          <p:nvPr/>
        </p:nvGrpSpPr>
        <p:grpSpPr>
          <a:xfrm>
            <a:off x="1019436" y="3112532"/>
            <a:ext cx="536222" cy="268111"/>
            <a:chOff x="1019436" y="2937055"/>
            <a:chExt cx="536222" cy="268111"/>
          </a:xfrm>
        </p:grpSpPr>
        <p:cxnSp>
          <p:nvCxnSpPr>
            <p:cNvPr id="61" name="直接连接符 60"/>
            <p:cNvCxnSpPr/>
            <p:nvPr/>
          </p:nvCxnSpPr>
          <p:spPr bwMode="auto">
            <a:xfrm>
              <a:off x="1019436"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cxnSp>
          <p:nvCxnSpPr>
            <p:cNvPr id="62" name="直接连接符 61"/>
            <p:cNvCxnSpPr/>
            <p:nvPr/>
          </p:nvCxnSpPr>
          <p:spPr bwMode="auto">
            <a:xfrm flipH="1">
              <a:off x="1287547"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grpSp>
      <p:grpSp>
        <p:nvGrpSpPr>
          <p:cNvPr id="63" name="组合 62"/>
          <p:cNvGrpSpPr/>
          <p:nvPr/>
        </p:nvGrpSpPr>
        <p:grpSpPr>
          <a:xfrm>
            <a:off x="1019436" y="3998709"/>
            <a:ext cx="536222" cy="268111"/>
            <a:chOff x="1019436" y="2937055"/>
            <a:chExt cx="536222" cy="268111"/>
          </a:xfrm>
        </p:grpSpPr>
        <p:cxnSp>
          <p:nvCxnSpPr>
            <p:cNvPr id="64" name="直接连接符 63"/>
            <p:cNvCxnSpPr/>
            <p:nvPr/>
          </p:nvCxnSpPr>
          <p:spPr bwMode="auto">
            <a:xfrm>
              <a:off x="1019436"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cxnSp>
          <p:nvCxnSpPr>
            <p:cNvPr id="65" name="直接连接符 64"/>
            <p:cNvCxnSpPr/>
            <p:nvPr/>
          </p:nvCxnSpPr>
          <p:spPr bwMode="auto">
            <a:xfrm flipH="1">
              <a:off x="1287547"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grpSp>
      <p:grpSp>
        <p:nvGrpSpPr>
          <p:cNvPr id="66" name="组合 65"/>
          <p:cNvGrpSpPr/>
          <p:nvPr/>
        </p:nvGrpSpPr>
        <p:grpSpPr>
          <a:xfrm>
            <a:off x="1019436" y="4182515"/>
            <a:ext cx="536222" cy="268111"/>
            <a:chOff x="1019436" y="2937055"/>
            <a:chExt cx="536222" cy="268111"/>
          </a:xfrm>
        </p:grpSpPr>
        <p:cxnSp>
          <p:nvCxnSpPr>
            <p:cNvPr id="67" name="直接连接符 66"/>
            <p:cNvCxnSpPr/>
            <p:nvPr/>
          </p:nvCxnSpPr>
          <p:spPr bwMode="auto">
            <a:xfrm>
              <a:off x="1019436"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cxnSp>
          <p:nvCxnSpPr>
            <p:cNvPr id="68" name="直接连接符 67"/>
            <p:cNvCxnSpPr/>
            <p:nvPr/>
          </p:nvCxnSpPr>
          <p:spPr bwMode="auto">
            <a:xfrm flipH="1">
              <a:off x="1287547"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grpSp>
      <p:grpSp>
        <p:nvGrpSpPr>
          <p:cNvPr id="69" name="组合 68"/>
          <p:cNvGrpSpPr/>
          <p:nvPr/>
        </p:nvGrpSpPr>
        <p:grpSpPr>
          <a:xfrm>
            <a:off x="1019436" y="5068693"/>
            <a:ext cx="536222" cy="268111"/>
            <a:chOff x="1019436" y="2937055"/>
            <a:chExt cx="536222" cy="268111"/>
          </a:xfrm>
        </p:grpSpPr>
        <p:cxnSp>
          <p:nvCxnSpPr>
            <p:cNvPr id="70" name="直接连接符 69"/>
            <p:cNvCxnSpPr/>
            <p:nvPr/>
          </p:nvCxnSpPr>
          <p:spPr bwMode="auto">
            <a:xfrm>
              <a:off x="1019436"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cxnSp>
          <p:nvCxnSpPr>
            <p:cNvPr id="71" name="直接连接符 70"/>
            <p:cNvCxnSpPr/>
            <p:nvPr/>
          </p:nvCxnSpPr>
          <p:spPr bwMode="auto">
            <a:xfrm flipH="1">
              <a:off x="1287547"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grpSp>
      <p:grpSp>
        <p:nvGrpSpPr>
          <p:cNvPr id="72" name="组合 71"/>
          <p:cNvGrpSpPr/>
          <p:nvPr/>
        </p:nvGrpSpPr>
        <p:grpSpPr>
          <a:xfrm>
            <a:off x="1019436" y="5252499"/>
            <a:ext cx="536222" cy="268111"/>
            <a:chOff x="1019436" y="2937055"/>
            <a:chExt cx="536222" cy="268111"/>
          </a:xfrm>
        </p:grpSpPr>
        <p:cxnSp>
          <p:nvCxnSpPr>
            <p:cNvPr id="73" name="直接连接符 72"/>
            <p:cNvCxnSpPr/>
            <p:nvPr/>
          </p:nvCxnSpPr>
          <p:spPr bwMode="auto">
            <a:xfrm>
              <a:off x="1019436"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cxnSp>
          <p:nvCxnSpPr>
            <p:cNvPr id="74" name="直接连接符 73"/>
            <p:cNvCxnSpPr/>
            <p:nvPr/>
          </p:nvCxnSpPr>
          <p:spPr bwMode="auto">
            <a:xfrm flipH="1">
              <a:off x="1287547" y="2937055"/>
              <a:ext cx="268111" cy="268111"/>
            </a:xfrm>
            <a:prstGeom prst="line">
              <a:avLst/>
            </a:prstGeom>
            <a:solidFill>
              <a:schemeClr val="accent1"/>
            </a:solidFill>
            <a:ln w="12700" cap="rnd" cmpd="sng" algn="ctr">
              <a:solidFill>
                <a:srgbClr val="C7000B"/>
              </a:solidFill>
              <a:prstDash val="solid"/>
              <a:round/>
              <a:headEnd type="none" w="med" len="med"/>
              <a:tailEnd type="none" w="med" len="med"/>
            </a:ln>
            <a:effectLst/>
          </p:spPr>
        </p:cxnSp>
      </p:grpSp>
      <p:sp>
        <p:nvSpPr>
          <p:cNvPr id="51" name="圆角矩形 50"/>
          <p:cNvSpPr/>
          <p:nvPr/>
        </p:nvSpPr>
        <p:spPr bwMode="auto">
          <a:xfrm>
            <a:off x="6193274" y="1268760"/>
            <a:ext cx="5447864"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52" name="矩形 51"/>
          <p:cNvSpPr/>
          <p:nvPr/>
        </p:nvSpPr>
        <p:spPr>
          <a:xfrm>
            <a:off x="7891284" y="1385075"/>
            <a:ext cx="2051844" cy="307777"/>
          </a:xfrm>
          <a:prstGeom prst="rect">
            <a:avLst/>
          </a:prstGeom>
        </p:spPr>
        <p:txBody>
          <a:bodyPr wrap="none" lIns="0" tIns="0" rIns="0" bIns="0">
            <a:spAutoFit/>
          </a:bodyPr>
          <a:lstStyle/>
          <a:p>
            <a:pPr algn="ctr"/>
            <a:r>
              <a:rPr lang="zh-CN" altLang="en-US" sz="2000" b="1" dirty="0" smtClean="0">
                <a:solidFill>
                  <a:schemeClr val="bg1"/>
                </a:solidFill>
                <a:latin typeface="+mn-ea"/>
                <a:ea typeface="+mn-ea"/>
              </a:rPr>
              <a:t>鲲鹏展翅认证现状</a:t>
            </a:r>
            <a:endParaRPr lang="zh-CN" altLang="en-US" sz="2000" b="1" dirty="0">
              <a:solidFill>
                <a:schemeClr val="bg1"/>
              </a:solidFill>
              <a:latin typeface="+mn-ea"/>
              <a:ea typeface="+mn-ea"/>
            </a:endParaRPr>
          </a:p>
        </p:txBody>
      </p:sp>
      <p:sp>
        <p:nvSpPr>
          <p:cNvPr id="53" name="矩形 52"/>
          <p:cNvSpPr/>
          <p:nvPr/>
        </p:nvSpPr>
        <p:spPr bwMode="auto">
          <a:xfrm>
            <a:off x="6193273" y="1880829"/>
            <a:ext cx="5447865" cy="442789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54" name="矩形 53"/>
          <p:cNvSpPr/>
          <p:nvPr/>
        </p:nvSpPr>
        <p:spPr bwMode="auto">
          <a:xfrm>
            <a:off x="6305257" y="3753684"/>
            <a:ext cx="5223897" cy="1946068"/>
          </a:xfrm>
          <a:prstGeom prst="rect">
            <a:avLst/>
          </a:prstGeom>
          <a:solidFill>
            <a:schemeClr val="bg1">
              <a:lumMod val="85000"/>
            </a:schemeClr>
          </a:solidFill>
          <a:ln w="19050" cap="flat" cmpd="sng" algn="ctr">
            <a:solidFill>
              <a:srgbClr val="C7000B"/>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000000"/>
              </a:solidFill>
              <a:ea typeface="宋体" panose="02010600030101010101" pitchFamily="2" charset="-122"/>
            </a:endParaRPr>
          </a:p>
        </p:txBody>
      </p:sp>
      <p:sp>
        <p:nvSpPr>
          <p:cNvPr id="55" name="矩形 54"/>
          <p:cNvSpPr/>
          <p:nvPr/>
        </p:nvSpPr>
        <p:spPr>
          <a:xfrm>
            <a:off x="6308707" y="5060956"/>
            <a:ext cx="166824" cy="236251"/>
          </a:xfrm>
          <a:prstGeom prst="rect">
            <a:avLst/>
          </a:prstGeom>
        </p:spPr>
        <p:txBody>
          <a:bodyPr wrap="none">
            <a:spAutoFit/>
          </a:bodyPr>
          <a:lstStyle/>
          <a:p>
            <a:endParaRPr lang="zh-CN" altLang="en-US" sz="1100" dirty="0">
              <a:solidFill>
                <a:srgbClr val="000000"/>
              </a:solidFill>
            </a:endParaRPr>
          </a:p>
        </p:txBody>
      </p:sp>
      <p:sp>
        <p:nvSpPr>
          <p:cNvPr id="77" name="矩形 76"/>
          <p:cNvSpPr/>
          <p:nvPr/>
        </p:nvSpPr>
        <p:spPr>
          <a:xfrm>
            <a:off x="6392119" y="2042549"/>
            <a:ext cx="4975280" cy="2492990"/>
          </a:xfrm>
          <a:prstGeom prst="rect">
            <a:avLst/>
          </a:prstGeom>
        </p:spPr>
        <p:txBody>
          <a:bodyPr wrap="square">
            <a:spAutoFit/>
          </a:bodyPr>
          <a:lstStyle/>
          <a:p>
            <a:pPr marL="171450" indent="-171450">
              <a:lnSpc>
                <a:spcPct val="150000"/>
              </a:lnSpc>
              <a:spcAft>
                <a:spcPts val="0"/>
              </a:spcAft>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累计</a:t>
            </a:r>
            <a:r>
              <a:rPr lang="en-US" altLang="zh-CN" sz="1200" b="1" dirty="0">
                <a:solidFill>
                  <a:srgbClr val="0000FF"/>
                </a:solidFill>
                <a:latin typeface="微软雅黑" panose="020B0503020204020204" charset="-122"/>
                <a:ea typeface="微软雅黑" panose="020B0503020204020204" charset="-122"/>
              </a:rPr>
              <a:t>9</a:t>
            </a:r>
            <a:r>
              <a:rPr lang="en-US" altLang="zh-CN" sz="1200" b="1" dirty="0" smtClean="0">
                <a:solidFill>
                  <a:srgbClr val="0000FF"/>
                </a:solidFill>
                <a:latin typeface="微软雅黑" panose="020B0503020204020204" charset="-122"/>
                <a:ea typeface="微软雅黑" panose="020B0503020204020204" charset="-122"/>
              </a:rPr>
              <a:t>09</a:t>
            </a:r>
            <a:r>
              <a:rPr lang="zh-CN" altLang="en-US" sz="1200" dirty="0" smtClean="0">
                <a:solidFill>
                  <a:srgbClr val="000000"/>
                </a:solidFill>
                <a:latin typeface="微软雅黑" panose="020B0503020204020204" charset="-122"/>
                <a:ea typeface="微软雅黑" panose="020B0503020204020204" charset="-122"/>
              </a:rPr>
              <a:t>家</a:t>
            </a:r>
            <a:r>
              <a:rPr lang="zh-CN" altLang="en-US" sz="1200" dirty="0">
                <a:solidFill>
                  <a:srgbClr val="000000"/>
                </a:solidFill>
                <a:latin typeface="微软雅黑" panose="020B0503020204020204" charset="-122"/>
                <a:ea typeface="微软雅黑" panose="020B0503020204020204" charset="-122"/>
              </a:rPr>
              <a:t>行业合作伙伴获得鲲鹏展翅</a:t>
            </a:r>
            <a:r>
              <a:rPr lang="zh-CN" altLang="en-US" sz="1200" dirty="0" smtClean="0">
                <a:solidFill>
                  <a:srgbClr val="000000"/>
                </a:solidFill>
                <a:latin typeface="微软雅黑" panose="020B0503020204020204" charset="-122"/>
                <a:ea typeface="微软雅黑" panose="020B0503020204020204" charset="-122"/>
              </a:rPr>
              <a:t>认证，平均每月认证申请</a:t>
            </a:r>
            <a:r>
              <a:rPr lang="en-US" altLang="zh-CN" sz="1200" b="1" dirty="0">
                <a:solidFill>
                  <a:srgbClr val="0000FF"/>
                </a:solidFill>
                <a:latin typeface="微软雅黑" panose="020B0503020204020204" charset="-122"/>
                <a:ea typeface="微软雅黑" panose="020B0503020204020204" charset="-122"/>
              </a:rPr>
              <a:t>6</a:t>
            </a:r>
            <a:r>
              <a:rPr lang="en-US" altLang="zh-CN" sz="1200" b="1" dirty="0" smtClean="0">
                <a:solidFill>
                  <a:srgbClr val="0000FF"/>
                </a:solidFill>
                <a:latin typeface="微软雅黑" panose="020B0503020204020204" charset="-122"/>
                <a:ea typeface="微软雅黑" panose="020B0503020204020204" charset="-122"/>
              </a:rPr>
              <a:t>3</a:t>
            </a:r>
            <a:r>
              <a:rPr lang="zh-CN" altLang="en-US" sz="1200" dirty="0" smtClean="0">
                <a:solidFill>
                  <a:srgbClr val="000000"/>
                </a:solidFill>
                <a:latin typeface="微软雅黑" panose="020B0503020204020204" charset="-122"/>
                <a:ea typeface="微软雅黑" panose="020B0503020204020204" charset="-122"/>
              </a:rPr>
              <a:t>份、发放证书</a:t>
            </a:r>
            <a:r>
              <a:rPr lang="en-US" altLang="zh-CN" sz="1200" b="1" dirty="0" smtClean="0">
                <a:solidFill>
                  <a:srgbClr val="0000FF"/>
                </a:solidFill>
                <a:latin typeface="微软雅黑" panose="020B0503020204020204" charset="-122"/>
                <a:ea typeface="微软雅黑" panose="020B0503020204020204" charset="-122"/>
              </a:rPr>
              <a:t>55</a:t>
            </a:r>
            <a:r>
              <a:rPr lang="zh-CN" altLang="en-US" sz="1200" dirty="0" smtClean="0">
                <a:solidFill>
                  <a:srgbClr val="000000"/>
                </a:solidFill>
                <a:latin typeface="微软雅黑" panose="020B0503020204020204" charset="-122"/>
                <a:ea typeface="微软雅黑" panose="020B0503020204020204" charset="-122"/>
              </a:rPr>
              <a:t>份。</a:t>
            </a:r>
            <a:endParaRPr lang="en-US" altLang="zh-CN" sz="1200" dirty="0">
              <a:solidFill>
                <a:srgbClr val="000000"/>
              </a:solidFill>
              <a:latin typeface="微软雅黑" panose="020B0503020204020204" charset="-122"/>
              <a:ea typeface="微软雅黑" panose="020B0503020204020204" charset="-122"/>
            </a:endParaRPr>
          </a:p>
          <a:p>
            <a:pPr marL="171450" indent="-171450">
              <a:lnSpc>
                <a:spcPct val="150000"/>
              </a:lnSpc>
              <a:spcAft>
                <a:spcPts val="0"/>
              </a:spcAft>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覆盖</a:t>
            </a:r>
            <a:r>
              <a:rPr lang="zh-CN" altLang="zh-CN" sz="1200" dirty="0">
                <a:solidFill>
                  <a:srgbClr val="000000"/>
                </a:solidFill>
                <a:latin typeface="微软雅黑" panose="020B0503020204020204" charset="-122"/>
                <a:ea typeface="微软雅黑" panose="020B0503020204020204" charset="-122"/>
              </a:rPr>
              <a:t>数字政府</a:t>
            </a:r>
            <a:r>
              <a:rPr lang="zh-CN"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电力</a:t>
            </a:r>
            <a:r>
              <a:rPr lang="zh-CN" altLang="zh-CN" sz="1200" dirty="0" smtClean="0">
                <a:solidFill>
                  <a:srgbClr val="000000"/>
                </a:solidFill>
                <a:latin typeface="微软雅黑" panose="020B0503020204020204" charset="-122"/>
                <a:ea typeface="微软雅黑" panose="020B0503020204020204" charset="-122"/>
              </a:rPr>
              <a:t>、</a:t>
            </a:r>
            <a:r>
              <a:rPr lang="zh-CN" altLang="zh-CN" sz="1200" dirty="0">
                <a:solidFill>
                  <a:srgbClr val="000000"/>
                </a:solidFill>
                <a:latin typeface="微软雅黑" panose="020B0503020204020204" charset="-122"/>
                <a:ea typeface="微软雅黑" panose="020B0503020204020204" charset="-122"/>
              </a:rPr>
              <a:t>安平、运营商、金融</a:t>
            </a:r>
            <a:r>
              <a:rPr lang="zh-CN" altLang="en-US" sz="1200" dirty="0" smtClean="0">
                <a:solidFill>
                  <a:srgbClr val="000000"/>
                </a:solidFill>
                <a:latin typeface="微软雅黑" panose="020B0503020204020204" charset="-122"/>
                <a:ea typeface="微软雅黑" panose="020B0503020204020204" charset="-122"/>
              </a:rPr>
              <a:t>等</a:t>
            </a:r>
            <a:r>
              <a:rPr lang="en-US" altLang="zh-CN" sz="1200" dirty="0">
                <a:solidFill>
                  <a:srgbClr val="000000"/>
                </a:solidFill>
                <a:latin typeface="微软雅黑" panose="020B0503020204020204" charset="-122"/>
                <a:ea typeface="微软雅黑" panose="020B0503020204020204" charset="-122"/>
              </a:rPr>
              <a:t>9</a:t>
            </a:r>
            <a:r>
              <a:rPr lang="zh-CN" altLang="zh-CN" sz="1200" dirty="0" smtClean="0">
                <a:solidFill>
                  <a:srgbClr val="000000"/>
                </a:solidFill>
                <a:latin typeface="微软雅黑" panose="020B0503020204020204" charset="-122"/>
                <a:ea typeface="微软雅黑" panose="020B0503020204020204" charset="-122"/>
              </a:rPr>
              <a:t>大</a:t>
            </a:r>
            <a:r>
              <a:rPr lang="zh-CN" altLang="zh-CN" sz="1200" b="1" dirty="0">
                <a:solidFill>
                  <a:srgbClr val="000000"/>
                </a:solidFill>
                <a:latin typeface="微软雅黑" panose="020B0503020204020204" charset="-122"/>
                <a:ea typeface="微软雅黑" panose="020B0503020204020204" charset="-122"/>
              </a:rPr>
              <a:t>行业</a:t>
            </a:r>
            <a:r>
              <a:rPr lang="zh-CN" altLang="en-US" sz="1200" b="1" dirty="0" smtClean="0">
                <a:solidFill>
                  <a:srgbClr val="000000"/>
                </a:solidFill>
                <a:latin typeface="微软雅黑" panose="020B0503020204020204" charset="-122"/>
                <a:ea typeface="微软雅黑" panose="020B0503020204020204" charset="-122"/>
              </a:rPr>
              <a:t>方案</a:t>
            </a:r>
            <a:r>
              <a:rPr lang="zh-CN" altLang="en-US" sz="1200" dirty="0" smtClean="0">
                <a:solidFill>
                  <a:srgbClr val="000000"/>
                </a:solidFill>
                <a:latin typeface="微软雅黑" panose="020B0503020204020204" charset="-122"/>
                <a:ea typeface="微软雅黑" panose="020B0503020204020204" charset="-122"/>
              </a:rPr>
              <a:t>，以及数据库</a:t>
            </a:r>
            <a:r>
              <a:rPr lang="zh-CN" altLang="en-US" sz="1200" dirty="0">
                <a:solidFill>
                  <a:srgbClr val="000000"/>
                </a:solidFill>
                <a:latin typeface="微软雅黑" panose="020B0503020204020204" charset="-122"/>
                <a:ea typeface="微软雅黑" panose="020B0503020204020204" charset="-122"/>
              </a:rPr>
              <a:t>、中间件、大数据、分布式存储、云</a:t>
            </a:r>
            <a:r>
              <a:rPr lang="en-US" altLang="zh-CN" sz="1200" dirty="0">
                <a:solidFill>
                  <a:srgbClr val="000000"/>
                </a:solidFill>
                <a:latin typeface="微软雅黑" panose="020B0503020204020204" charset="-122"/>
                <a:ea typeface="微软雅黑" panose="020B0503020204020204" charset="-122"/>
              </a:rPr>
              <a:t>&amp;</a:t>
            </a:r>
            <a:r>
              <a:rPr lang="zh-CN" altLang="en-US" sz="1200" dirty="0">
                <a:solidFill>
                  <a:srgbClr val="000000"/>
                </a:solidFill>
                <a:latin typeface="微软雅黑" panose="020B0503020204020204" charset="-122"/>
                <a:ea typeface="微软雅黑" panose="020B0503020204020204" charset="-122"/>
              </a:rPr>
              <a:t>虚拟化等</a:t>
            </a:r>
            <a:r>
              <a:rPr lang="en-US" altLang="zh-CN" sz="1200" dirty="0">
                <a:solidFill>
                  <a:srgbClr val="000000"/>
                </a:solidFill>
                <a:latin typeface="微软雅黑" panose="020B0503020204020204" charset="-122"/>
                <a:ea typeface="微软雅黑" panose="020B0503020204020204" charset="-122"/>
              </a:rPr>
              <a:t>9</a:t>
            </a:r>
            <a:r>
              <a:rPr lang="zh-CN" altLang="en-US" sz="1200" dirty="0">
                <a:solidFill>
                  <a:srgbClr val="000000"/>
                </a:solidFill>
                <a:latin typeface="微软雅黑" panose="020B0503020204020204" charset="-122"/>
                <a:ea typeface="微软雅黑" panose="020B0503020204020204" charset="-122"/>
              </a:rPr>
              <a:t>个</a:t>
            </a:r>
            <a:r>
              <a:rPr lang="zh-CN" altLang="en-US" sz="1200" b="1" dirty="0">
                <a:solidFill>
                  <a:srgbClr val="000000"/>
                </a:solidFill>
                <a:latin typeface="微软雅黑" panose="020B0503020204020204" charset="-122"/>
                <a:ea typeface="微软雅黑" panose="020B0503020204020204" charset="-122"/>
              </a:rPr>
              <a:t>水平方案</a:t>
            </a:r>
            <a:r>
              <a:rPr lang="zh-CN" altLang="en-US" sz="1200" dirty="0" smtClean="0">
                <a:solidFill>
                  <a:srgbClr val="000000"/>
                </a:solidFill>
                <a:latin typeface="微软雅黑" panose="020B0503020204020204" charset="-122"/>
                <a:ea typeface="微软雅黑" panose="020B0503020204020204" charset="-122"/>
              </a:rPr>
              <a:t>。</a:t>
            </a:r>
            <a:endParaRPr lang="en-US" altLang="zh-CN" sz="1200" dirty="0" smtClean="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smtClean="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smtClean="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smtClean="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smtClean="0">
              <a:solidFill>
                <a:srgbClr val="000000"/>
              </a:solidFill>
              <a:latin typeface="微软雅黑" panose="020B0503020204020204" charset="-122"/>
              <a:ea typeface="微软雅黑" panose="020B0503020204020204" charset="-122"/>
            </a:endParaRPr>
          </a:p>
          <a:p>
            <a:pPr marL="171450" indent="-171450">
              <a:spcAft>
                <a:spcPts val="0"/>
              </a:spcAft>
              <a:buFont typeface="Arial" panose="020B0604020202020204" pitchFamily="34" charset="0"/>
              <a:buChar char="•"/>
            </a:pPr>
            <a:endParaRPr lang="en-US" altLang="zh-CN" sz="1200" dirty="0">
              <a:solidFill>
                <a:srgbClr val="000000"/>
              </a:solidFill>
              <a:latin typeface="微软雅黑" panose="020B0503020204020204" charset="-122"/>
              <a:ea typeface="微软雅黑" panose="020B0503020204020204" charset="-122"/>
            </a:endParaRPr>
          </a:p>
        </p:txBody>
      </p:sp>
      <p:sp>
        <p:nvSpPr>
          <p:cNvPr id="78" name="矩形 77"/>
          <p:cNvSpPr/>
          <p:nvPr/>
        </p:nvSpPr>
        <p:spPr>
          <a:xfrm>
            <a:off x="6450717" y="5870006"/>
            <a:ext cx="4932948" cy="276999"/>
          </a:xfrm>
          <a:prstGeom prst="rect">
            <a:avLst/>
          </a:prstGeom>
        </p:spPr>
        <p:txBody>
          <a:bodyPr wrap="square">
            <a:spAutoFit/>
          </a:bodyPr>
          <a:lstStyle/>
          <a:p>
            <a:pPr fontAlgn="auto">
              <a:lnSpc>
                <a:spcPct val="120000"/>
              </a:lnSpc>
              <a:spcBef>
                <a:spcPts val="600"/>
              </a:spcBef>
              <a:spcAft>
                <a:spcPts val="0"/>
              </a:spcAft>
            </a:pPr>
            <a:r>
              <a:rPr lang="zh-CN" altLang="en-US" i="1" dirty="0" smtClean="0">
                <a:solidFill>
                  <a:srgbClr val="1D1D1A"/>
                </a:solidFill>
                <a:latin typeface="微软雅黑" panose="020B0503020204020204" charset="-122"/>
                <a:ea typeface="微软雅黑" panose="020B0503020204020204" charset="-122"/>
                <a:cs typeface="Arial" panose="020B0604020202020204" pitchFamily="34" charset="0"/>
              </a:rPr>
              <a:t>*说明：上述数据为截止到</a:t>
            </a:r>
            <a:r>
              <a:rPr lang="en-US" altLang="zh-CN" i="1" dirty="0" smtClean="0">
                <a:solidFill>
                  <a:srgbClr val="1D1D1A"/>
                </a:solidFill>
                <a:latin typeface="微软雅黑" panose="020B0503020204020204" charset="-122"/>
                <a:ea typeface="微软雅黑" panose="020B0503020204020204" charset="-122"/>
                <a:cs typeface="Arial" panose="020B0604020202020204" pitchFamily="34" charset="0"/>
              </a:rPr>
              <a:t>2020</a:t>
            </a:r>
            <a:r>
              <a:rPr lang="zh-CN" altLang="en-US" i="1" dirty="0" smtClean="0">
                <a:solidFill>
                  <a:srgbClr val="1D1D1A"/>
                </a:solidFill>
                <a:latin typeface="微软雅黑" panose="020B0503020204020204" charset="-122"/>
                <a:ea typeface="微软雅黑" panose="020B0503020204020204" charset="-122"/>
                <a:cs typeface="Arial" panose="020B0604020202020204" pitchFamily="34" charset="0"/>
              </a:rPr>
              <a:t>年</a:t>
            </a:r>
            <a:r>
              <a:rPr lang="en-US" altLang="zh-CN" i="1" dirty="0">
                <a:solidFill>
                  <a:srgbClr val="1D1D1A"/>
                </a:solidFill>
                <a:latin typeface="微软雅黑" panose="020B0503020204020204" charset="-122"/>
                <a:ea typeface="微软雅黑" panose="020B0503020204020204" charset="-122"/>
                <a:cs typeface="Arial" panose="020B0604020202020204" pitchFamily="34" charset="0"/>
              </a:rPr>
              <a:t>7</a:t>
            </a:r>
            <a:r>
              <a:rPr lang="zh-CN" altLang="en-US" i="1" dirty="0" smtClean="0">
                <a:solidFill>
                  <a:srgbClr val="1D1D1A"/>
                </a:solidFill>
                <a:latin typeface="微软雅黑" panose="020B0503020204020204" charset="-122"/>
                <a:ea typeface="微软雅黑" panose="020B0503020204020204" charset="-122"/>
                <a:cs typeface="Arial" panose="020B0604020202020204" pitchFamily="34" charset="0"/>
              </a:rPr>
              <a:t>月</a:t>
            </a:r>
            <a:r>
              <a:rPr lang="en-US" altLang="zh-CN" i="1" dirty="0" smtClean="0">
                <a:solidFill>
                  <a:srgbClr val="1D1D1A"/>
                </a:solidFill>
                <a:latin typeface="微软雅黑" panose="020B0503020204020204" charset="-122"/>
                <a:ea typeface="微软雅黑" panose="020B0503020204020204" charset="-122"/>
                <a:cs typeface="Arial" panose="020B0604020202020204" pitchFamily="34" charset="0"/>
              </a:rPr>
              <a:t>10</a:t>
            </a:r>
            <a:r>
              <a:rPr lang="zh-CN" altLang="en-US" i="1" dirty="0" smtClean="0">
                <a:solidFill>
                  <a:srgbClr val="1D1D1A"/>
                </a:solidFill>
                <a:latin typeface="微软雅黑" panose="020B0503020204020204" charset="-122"/>
                <a:ea typeface="微软雅黑" panose="020B0503020204020204" charset="-122"/>
                <a:cs typeface="Arial" panose="020B0604020202020204" pitchFamily="34" charset="0"/>
              </a:rPr>
              <a:t>日的统计数据</a:t>
            </a:r>
            <a:endParaRPr lang="en-US" altLang="zh-CN" i="1" dirty="0">
              <a:solidFill>
                <a:srgbClr val="1D1D1A"/>
              </a:solidFill>
              <a:latin typeface="微软雅黑" panose="020B0503020204020204" charset="-122"/>
              <a:ea typeface="微软雅黑" panose="020B0503020204020204" charset="-122"/>
              <a:cs typeface="Arial" panose="020B0604020202020204" pitchFamily="34" charset="0"/>
            </a:endParaRPr>
          </a:p>
        </p:txBody>
      </p:sp>
      <p:pic>
        <p:nvPicPr>
          <p:cNvPr id="79" name="图片 78"/>
          <p:cNvPicPr>
            <a:picLocks/>
          </p:cNvPicPr>
          <p:nvPr/>
        </p:nvPicPr>
        <p:blipFill>
          <a:blip r:embed="rId3"/>
          <a:stretch>
            <a:fillRect/>
          </a:stretch>
        </p:blipFill>
        <p:spPr>
          <a:xfrm>
            <a:off x="6392119" y="3830868"/>
            <a:ext cx="5040000" cy="1764000"/>
          </a:xfrm>
          <a:prstGeom prst="rect">
            <a:avLst/>
          </a:prstGeom>
        </p:spPr>
      </p:pic>
    </p:spTree>
    <p:extLst>
      <p:ext uri="{BB962C8B-B14F-4D97-AF65-F5344CB8AC3E}">
        <p14:creationId xmlns:p14="http://schemas.microsoft.com/office/powerpoint/2010/main" val="1189141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8" name="文本占位符 3"/>
          <p:cNvSpPr txBox="1">
            <a:spLocks/>
          </p:cNvSpPr>
          <p:nvPr/>
        </p:nvSpPr>
        <p:spPr>
          <a:xfrm>
            <a:off x="1400993" y="1700808"/>
            <a:ext cx="2843825" cy="165884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1800" dirty="0">
                <a:solidFill>
                  <a:schemeClr val="bg1">
                    <a:lumMod val="50000"/>
                  </a:schemeClr>
                </a:solidFill>
              </a:rPr>
              <a:t>为什么要做软件迁移</a:t>
            </a:r>
          </a:p>
          <a:p>
            <a:pPr marL="0" indent="0">
              <a:buNone/>
            </a:pPr>
            <a:r>
              <a:rPr lang="zh-CN" altLang="en-US" sz="1800" dirty="0">
                <a:solidFill>
                  <a:schemeClr val="bg1">
                    <a:lumMod val="50000"/>
                  </a:schemeClr>
                </a:solidFill>
              </a:rPr>
              <a:t>软件迁移过程概述</a:t>
            </a:r>
          </a:p>
          <a:p>
            <a:pPr marL="0" indent="0">
              <a:buNone/>
            </a:pPr>
            <a:r>
              <a:rPr lang="zh-CN" altLang="en-US" sz="1800" b="1" dirty="0"/>
              <a:t>典型</a:t>
            </a:r>
            <a:r>
              <a:rPr lang="zh-CN" altLang="en-US" sz="1800" b="1" dirty="0" smtClean="0"/>
              <a:t>案例</a:t>
            </a:r>
            <a:endParaRPr lang="zh-CN" altLang="en-US" sz="2000" b="1" dirty="0"/>
          </a:p>
        </p:txBody>
      </p:sp>
      <p:sp>
        <p:nvSpPr>
          <p:cNvPr id="30" name="矩形 29"/>
          <p:cNvSpPr/>
          <p:nvPr/>
        </p:nvSpPr>
        <p:spPr bwMode="auto">
          <a:xfrm>
            <a:off x="1260296" y="2646173"/>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31" name="11"/>
          <p:cNvSpPr/>
          <p:nvPr/>
        </p:nvSpPr>
        <p:spPr bwMode="auto">
          <a:xfrm>
            <a:off x="781461" y="2735769"/>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594496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50863" y="1269618"/>
            <a:ext cx="11090275" cy="266343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cxnSp>
        <p:nvCxnSpPr>
          <p:cNvPr id="76" name="直接连接符 75"/>
          <p:cNvCxnSpPr/>
          <p:nvPr/>
        </p:nvCxnSpPr>
        <p:spPr>
          <a:xfrm>
            <a:off x="2248336" y="2078792"/>
            <a:ext cx="9108000" cy="0"/>
          </a:xfrm>
          <a:prstGeom prst="line">
            <a:avLst/>
          </a:prstGeom>
          <a:noFill/>
          <a:ln w="76200" cap="flat" cmpd="sng" algn="ctr">
            <a:solidFill>
              <a:srgbClr val="00B0F0"/>
            </a:solidFill>
            <a:prstDash val="solid"/>
            <a:miter lim="800000"/>
            <a:headEnd type="none" w="med" len="med"/>
            <a:tailEnd type="triangle" w="med" len="med"/>
          </a:ln>
          <a:effectLst/>
        </p:spPr>
      </p:cxnSp>
      <p:sp>
        <p:nvSpPr>
          <p:cNvPr id="77" name="椭圆 76"/>
          <p:cNvSpPr/>
          <p:nvPr/>
        </p:nvSpPr>
        <p:spPr>
          <a:xfrm>
            <a:off x="2639616" y="1556792"/>
            <a:ext cx="1044000" cy="1044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步骤一</a:t>
            </a:r>
            <a:endParaRPr lang="en-US" altLang="zh-CN"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迁移准备</a:t>
            </a:r>
          </a:p>
        </p:txBody>
      </p:sp>
      <p:sp>
        <p:nvSpPr>
          <p:cNvPr id="78" name="椭圆 77"/>
          <p:cNvSpPr/>
          <p:nvPr/>
        </p:nvSpPr>
        <p:spPr>
          <a:xfrm>
            <a:off x="4453131" y="1556792"/>
            <a:ext cx="1044000" cy="1044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步骤二</a:t>
            </a:r>
            <a:endParaRPr lang="en-US" altLang="zh-CN"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迁移分析</a:t>
            </a:r>
          </a:p>
        </p:txBody>
      </p:sp>
      <p:sp>
        <p:nvSpPr>
          <p:cNvPr id="79" name="椭圆 78"/>
          <p:cNvSpPr/>
          <p:nvPr/>
        </p:nvSpPr>
        <p:spPr>
          <a:xfrm>
            <a:off x="6266645" y="1556792"/>
            <a:ext cx="1044000" cy="1044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步骤三</a:t>
            </a:r>
            <a:endParaRPr lang="en-US" altLang="zh-CN"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编译迁移</a:t>
            </a:r>
            <a:endParaRPr lang="en-US" altLang="zh-CN"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椭圆 79"/>
          <p:cNvSpPr/>
          <p:nvPr/>
        </p:nvSpPr>
        <p:spPr>
          <a:xfrm>
            <a:off x="8080160" y="1556792"/>
            <a:ext cx="1044000" cy="1044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步骤四</a:t>
            </a:r>
            <a:endParaRPr lang="en-US" altLang="zh-CN"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性能调优</a:t>
            </a:r>
          </a:p>
        </p:txBody>
      </p:sp>
      <p:sp>
        <p:nvSpPr>
          <p:cNvPr id="81" name="椭圆 80"/>
          <p:cNvSpPr/>
          <p:nvPr/>
        </p:nvSpPr>
        <p:spPr>
          <a:xfrm>
            <a:off x="9893672" y="1556792"/>
            <a:ext cx="1044000" cy="1044000"/>
          </a:xfrm>
          <a:prstGeom prst="ellipse">
            <a:avLst/>
          </a:prstGeom>
          <a:solidFill>
            <a:srgbClr val="FFFFFF"/>
          </a:solidFill>
          <a:ln w="19050" cap="flat" cmpd="sng" algn="ctr">
            <a:solidFill>
              <a:srgbClr val="C7000B"/>
            </a:solidFill>
            <a:prstDash val="solid"/>
            <a:miter lim="800000"/>
          </a:ln>
          <a:effectLst/>
        </p:spPr>
        <p:txBody>
          <a:bodyPr lIns="0" rIns="0" rtlCol="0" anchor="ctr"/>
          <a:lstStyle/>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步骤五</a:t>
            </a:r>
            <a:endParaRPr lang="en-US" altLang="zh-CN"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spcBef>
                <a:spcPts val="0"/>
              </a:spcBef>
              <a:spcAft>
                <a:spcPts val="0"/>
              </a:spcAft>
            </a:pPr>
            <a:r>
              <a:rPr lang="zh-CN" altLang="en-US" sz="1200" b="1" kern="0" dirty="0">
                <a:solidFill>
                  <a:srgbClr val="232323"/>
                </a:solidFill>
                <a:latin typeface="微软雅黑" panose="020B0503020204020204" pitchFamily="34" charset="-122"/>
                <a:ea typeface="微软雅黑" panose="020B0503020204020204" pitchFamily="34" charset="-122"/>
                <a:cs typeface="Arial" panose="020B0604020202020204" pitchFamily="34" charset="0"/>
              </a:rPr>
              <a:t>规模商用</a:t>
            </a:r>
          </a:p>
        </p:txBody>
      </p:sp>
      <p:sp>
        <p:nvSpPr>
          <p:cNvPr id="82" name="文本框 81"/>
          <p:cNvSpPr txBox="1"/>
          <p:nvPr/>
        </p:nvSpPr>
        <p:spPr>
          <a:xfrm>
            <a:off x="791954" y="1734791"/>
            <a:ext cx="1180282" cy="688002"/>
          </a:xfrm>
          <a:prstGeom prst="rect">
            <a:avLst/>
          </a:prstGeom>
          <a:noFill/>
        </p:spPr>
        <p:txBody>
          <a:bodyPr wrap="none" rtlCol="0" anchor="t" anchorCtr="0">
            <a:noAutofit/>
          </a:bodyPr>
          <a:lstStyle/>
          <a:p>
            <a:pPr algn="ctr" fontAlgn="auto">
              <a:spcBef>
                <a:spcPts val="600"/>
              </a:spcBef>
              <a:spcAft>
                <a:spcPts val="0"/>
              </a:spcAft>
            </a:pPr>
            <a:r>
              <a:rPr lang="zh-CN" altLang="en-US" sz="1600" b="1" dirty="0" smtClean="0">
                <a:solidFill>
                  <a:srgbClr val="1D1D1A"/>
                </a:solidFill>
                <a:latin typeface="Microsoft YaHei" panose="020B0503020204020204" pitchFamily="34" charset="-122"/>
                <a:ea typeface="Microsoft YaHei" panose="020B0503020204020204" pitchFamily="34" charset="-122"/>
              </a:rPr>
              <a:t>鲲鹏软件迁移</a:t>
            </a:r>
            <a:endParaRPr lang="en-US" altLang="zh-CN" sz="1600" b="1" dirty="0" smtClean="0">
              <a:solidFill>
                <a:srgbClr val="1D1D1A"/>
              </a:solidFill>
              <a:latin typeface="Microsoft YaHei" panose="020B0503020204020204" pitchFamily="34" charset="-122"/>
              <a:ea typeface="Microsoft YaHei" panose="020B0503020204020204" pitchFamily="34" charset="-122"/>
            </a:endParaRPr>
          </a:p>
          <a:p>
            <a:pPr algn="ctr" fontAlgn="auto">
              <a:spcBef>
                <a:spcPts val="600"/>
              </a:spcBef>
              <a:spcAft>
                <a:spcPts val="0"/>
              </a:spcAft>
            </a:pPr>
            <a:r>
              <a:rPr lang="zh-CN" altLang="en-US" sz="1600" b="1" dirty="0" smtClean="0">
                <a:solidFill>
                  <a:srgbClr val="1D1D1A"/>
                </a:solidFill>
                <a:latin typeface="Microsoft YaHei" panose="020B0503020204020204" pitchFamily="34" charset="-122"/>
                <a:ea typeface="Microsoft YaHei" panose="020B0503020204020204" pitchFamily="34" charset="-122"/>
              </a:rPr>
              <a:t>的五个步骤</a:t>
            </a:r>
          </a:p>
        </p:txBody>
      </p:sp>
      <p:sp>
        <p:nvSpPr>
          <p:cNvPr id="83" name="文本框 82"/>
          <p:cNvSpPr txBox="1"/>
          <p:nvPr/>
        </p:nvSpPr>
        <p:spPr>
          <a:xfrm>
            <a:off x="1176911" y="3506815"/>
            <a:ext cx="410369" cy="246221"/>
          </a:xfrm>
          <a:prstGeom prst="rect">
            <a:avLst/>
          </a:prstGeom>
          <a:noFill/>
        </p:spPr>
        <p:txBody>
          <a:bodyPr wrap="none" lIns="0" tIns="0" rIns="0" bIns="0" rtlCol="0" anchor="t" anchorCtr="0">
            <a:spAutoFit/>
          </a:bodyPr>
          <a:lstStyle>
            <a:defPPr>
              <a:defRPr lang="zh-CN"/>
            </a:defPPr>
            <a:lvl1pPr algn="ctr">
              <a:spcBef>
                <a:spcPts val="600"/>
              </a:spcBef>
              <a:defRPr sz="1600" b="1">
                <a:latin typeface="Microsoft YaHei" panose="020B0503020204020204" pitchFamily="34" charset="-122"/>
                <a:ea typeface="Microsoft YaHei" panose="020B0503020204020204" pitchFamily="34" charset="-122"/>
              </a:defRPr>
            </a:lvl1pPr>
          </a:lstStyle>
          <a:p>
            <a:pPr fontAlgn="auto">
              <a:spcAft>
                <a:spcPts val="0"/>
              </a:spcAft>
            </a:pPr>
            <a:r>
              <a:rPr lang="zh-CN" altLang="en-US" dirty="0" smtClean="0">
                <a:solidFill>
                  <a:srgbClr val="1D1D1A"/>
                </a:solidFill>
              </a:rPr>
              <a:t>工期</a:t>
            </a:r>
            <a:endParaRPr lang="zh-CN" altLang="en-US" dirty="0">
              <a:solidFill>
                <a:srgbClr val="1D1D1A"/>
              </a:solidFill>
            </a:endParaRPr>
          </a:p>
        </p:txBody>
      </p:sp>
      <p:sp>
        <p:nvSpPr>
          <p:cNvPr id="84" name="文本框 83"/>
          <p:cNvSpPr txBox="1"/>
          <p:nvPr/>
        </p:nvSpPr>
        <p:spPr>
          <a:xfrm>
            <a:off x="3016544" y="3522203"/>
            <a:ext cx="290144" cy="215444"/>
          </a:xfrm>
          <a:prstGeom prst="rect">
            <a:avLst/>
          </a:prstGeom>
          <a:noFill/>
        </p:spPr>
        <p:txBody>
          <a:bodyPr wrap="none" lIns="0" tIns="0" rIns="0" bIns="0" rtlCol="0" anchor="t" anchorCtr="0">
            <a:spAutoFit/>
          </a:bodyPr>
          <a:lstStyle>
            <a:defPPr>
              <a:defRPr lang="zh-CN"/>
            </a:defPPr>
            <a:lvl1pPr algn="ctr">
              <a:spcBef>
                <a:spcPts val="600"/>
              </a:spcBef>
              <a:defRPr sz="1600" b="1">
                <a:latin typeface="Microsoft YaHei" panose="020B0503020204020204" pitchFamily="34" charset="-122"/>
                <a:ea typeface="Microsoft YaHei" panose="020B0503020204020204" pitchFamily="34" charset="-122"/>
              </a:defRPr>
            </a:lvl1pPr>
          </a:lstStyle>
          <a:p>
            <a:pPr fontAlgn="auto">
              <a:spcAft>
                <a:spcPts val="0"/>
              </a:spcAft>
            </a:pPr>
            <a:r>
              <a:rPr lang="en-US" altLang="zh-CN" sz="1400" dirty="0" smtClean="0">
                <a:solidFill>
                  <a:srgbClr val="1D1D1A"/>
                </a:solidFill>
              </a:rPr>
              <a:t>2</a:t>
            </a:r>
            <a:r>
              <a:rPr lang="zh-CN" altLang="en-US" sz="1400" dirty="0" smtClean="0">
                <a:solidFill>
                  <a:srgbClr val="1D1D1A"/>
                </a:solidFill>
              </a:rPr>
              <a:t>周</a:t>
            </a:r>
            <a:endParaRPr lang="zh-CN" altLang="en-US" sz="1400" dirty="0">
              <a:solidFill>
                <a:srgbClr val="1D1D1A"/>
              </a:solidFill>
            </a:endParaRPr>
          </a:p>
        </p:txBody>
      </p:sp>
      <p:sp>
        <p:nvSpPr>
          <p:cNvPr id="85" name="文本框 84"/>
          <p:cNvSpPr txBox="1"/>
          <p:nvPr/>
        </p:nvSpPr>
        <p:spPr>
          <a:xfrm>
            <a:off x="4830059" y="3522203"/>
            <a:ext cx="290144" cy="215444"/>
          </a:xfrm>
          <a:prstGeom prst="rect">
            <a:avLst/>
          </a:prstGeom>
          <a:noFill/>
        </p:spPr>
        <p:txBody>
          <a:bodyPr wrap="none" lIns="0" tIns="0" rIns="0" bIns="0" rtlCol="0" anchor="t" anchorCtr="0">
            <a:spAutoFit/>
          </a:bodyPr>
          <a:lstStyle>
            <a:defPPr>
              <a:defRPr lang="zh-CN"/>
            </a:defPPr>
            <a:lvl1pPr algn="ctr">
              <a:spcBef>
                <a:spcPts val="600"/>
              </a:spcBef>
              <a:defRPr sz="1600" b="1">
                <a:latin typeface="Microsoft YaHei" panose="020B0503020204020204" pitchFamily="34" charset="-122"/>
                <a:ea typeface="Microsoft YaHei" panose="020B0503020204020204" pitchFamily="34" charset="-122"/>
              </a:defRPr>
            </a:lvl1pPr>
          </a:lstStyle>
          <a:p>
            <a:pPr fontAlgn="auto">
              <a:spcAft>
                <a:spcPts val="0"/>
              </a:spcAft>
            </a:pPr>
            <a:r>
              <a:rPr lang="en-US" altLang="zh-CN" sz="1400" dirty="0" smtClean="0">
                <a:solidFill>
                  <a:srgbClr val="1D1D1A"/>
                </a:solidFill>
              </a:rPr>
              <a:t>2</a:t>
            </a:r>
            <a:r>
              <a:rPr lang="zh-CN" altLang="en-US" sz="1400" dirty="0" smtClean="0">
                <a:solidFill>
                  <a:srgbClr val="1D1D1A"/>
                </a:solidFill>
              </a:rPr>
              <a:t>周</a:t>
            </a:r>
            <a:endParaRPr lang="zh-CN" altLang="en-US" sz="1400" dirty="0">
              <a:solidFill>
                <a:srgbClr val="1D1D1A"/>
              </a:solidFill>
            </a:endParaRPr>
          </a:p>
        </p:txBody>
      </p:sp>
      <p:sp>
        <p:nvSpPr>
          <p:cNvPr id="86" name="文本框 85"/>
          <p:cNvSpPr txBox="1"/>
          <p:nvPr/>
        </p:nvSpPr>
        <p:spPr>
          <a:xfrm>
            <a:off x="6643573" y="3522203"/>
            <a:ext cx="290144" cy="215444"/>
          </a:xfrm>
          <a:prstGeom prst="rect">
            <a:avLst/>
          </a:prstGeom>
          <a:noFill/>
        </p:spPr>
        <p:txBody>
          <a:bodyPr wrap="none" lIns="0" tIns="0" rIns="0" bIns="0" rtlCol="0" anchor="t" anchorCtr="0">
            <a:spAutoFit/>
          </a:bodyPr>
          <a:lstStyle>
            <a:defPPr>
              <a:defRPr lang="zh-CN"/>
            </a:defPPr>
            <a:lvl1pPr algn="ctr">
              <a:spcBef>
                <a:spcPts val="600"/>
              </a:spcBef>
              <a:defRPr sz="1600" b="1">
                <a:latin typeface="Microsoft YaHei" panose="020B0503020204020204" pitchFamily="34" charset="-122"/>
                <a:ea typeface="Microsoft YaHei" panose="020B0503020204020204" pitchFamily="34" charset="-122"/>
              </a:defRPr>
            </a:lvl1pPr>
          </a:lstStyle>
          <a:p>
            <a:pPr fontAlgn="auto">
              <a:spcAft>
                <a:spcPts val="0"/>
              </a:spcAft>
            </a:pPr>
            <a:r>
              <a:rPr lang="en-US" altLang="zh-CN" sz="1400" dirty="0" smtClean="0">
                <a:solidFill>
                  <a:srgbClr val="1D1D1A"/>
                </a:solidFill>
              </a:rPr>
              <a:t>6</a:t>
            </a:r>
            <a:r>
              <a:rPr lang="zh-CN" altLang="en-US" sz="1400" dirty="0" smtClean="0">
                <a:solidFill>
                  <a:srgbClr val="1D1D1A"/>
                </a:solidFill>
              </a:rPr>
              <a:t>周</a:t>
            </a:r>
            <a:endParaRPr lang="zh-CN" altLang="en-US" sz="1400" dirty="0">
              <a:solidFill>
                <a:srgbClr val="1D1D1A"/>
              </a:solidFill>
            </a:endParaRPr>
          </a:p>
        </p:txBody>
      </p:sp>
      <p:sp>
        <p:nvSpPr>
          <p:cNvPr id="87" name="文本框 86"/>
          <p:cNvSpPr txBox="1"/>
          <p:nvPr/>
        </p:nvSpPr>
        <p:spPr>
          <a:xfrm>
            <a:off x="8457088" y="3522203"/>
            <a:ext cx="290144" cy="215444"/>
          </a:xfrm>
          <a:prstGeom prst="rect">
            <a:avLst/>
          </a:prstGeom>
          <a:noFill/>
        </p:spPr>
        <p:txBody>
          <a:bodyPr wrap="none" lIns="0" tIns="0" rIns="0" bIns="0" rtlCol="0" anchor="t" anchorCtr="0">
            <a:spAutoFit/>
          </a:bodyPr>
          <a:lstStyle>
            <a:defPPr>
              <a:defRPr lang="zh-CN"/>
            </a:defPPr>
            <a:lvl1pPr algn="ctr">
              <a:spcBef>
                <a:spcPts val="600"/>
              </a:spcBef>
              <a:defRPr sz="1600" b="1">
                <a:latin typeface="Microsoft YaHei" panose="020B0503020204020204" pitchFamily="34" charset="-122"/>
                <a:ea typeface="Microsoft YaHei" panose="020B0503020204020204" pitchFamily="34" charset="-122"/>
              </a:defRPr>
            </a:lvl1pPr>
          </a:lstStyle>
          <a:p>
            <a:pPr fontAlgn="auto">
              <a:spcAft>
                <a:spcPts val="0"/>
              </a:spcAft>
            </a:pPr>
            <a:r>
              <a:rPr lang="en-US" altLang="zh-CN" sz="1400" dirty="0" smtClean="0">
                <a:solidFill>
                  <a:srgbClr val="1D1D1A"/>
                </a:solidFill>
              </a:rPr>
              <a:t>8</a:t>
            </a:r>
            <a:r>
              <a:rPr lang="zh-CN" altLang="en-US" sz="1400" dirty="0" smtClean="0">
                <a:solidFill>
                  <a:srgbClr val="1D1D1A"/>
                </a:solidFill>
              </a:rPr>
              <a:t>周</a:t>
            </a:r>
            <a:endParaRPr lang="zh-CN" altLang="en-US" sz="1400" dirty="0">
              <a:solidFill>
                <a:srgbClr val="1D1D1A"/>
              </a:solidFill>
            </a:endParaRPr>
          </a:p>
        </p:txBody>
      </p:sp>
      <p:sp>
        <p:nvSpPr>
          <p:cNvPr id="88" name="文本框 87"/>
          <p:cNvSpPr txBox="1"/>
          <p:nvPr/>
        </p:nvSpPr>
        <p:spPr>
          <a:xfrm>
            <a:off x="10270600" y="3522203"/>
            <a:ext cx="290144" cy="215444"/>
          </a:xfrm>
          <a:prstGeom prst="rect">
            <a:avLst/>
          </a:prstGeom>
          <a:noFill/>
        </p:spPr>
        <p:txBody>
          <a:bodyPr wrap="none" lIns="0" tIns="0" rIns="0" bIns="0" rtlCol="0" anchor="t" anchorCtr="0">
            <a:spAutoFit/>
          </a:bodyPr>
          <a:lstStyle>
            <a:defPPr>
              <a:defRPr lang="zh-CN"/>
            </a:defPPr>
            <a:lvl1pPr algn="ctr">
              <a:spcBef>
                <a:spcPts val="600"/>
              </a:spcBef>
              <a:defRPr sz="1600" b="1">
                <a:latin typeface="Microsoft YaHei" panose="020B0503020204020204" pitchFamily="34" charset="-122"/>
                <a:ea typeface="Microsoft YaHei" panose="020B0503020204020204" pitchFamily="34" charset="-122"/>
              </a:defRPr>
            </a:lvl1pPr>
          </a:lstStyle>
          <a:p>
            <a:pPr fontAlgn="auto">
              <a:spcAft>
                <a:spcPts val="0"/>
              </a:spcAft>
            </a:pPr>
            <a:r>
              <a:rPr lang="en-US" altLang="zh-CN" sz="1400" dirty="0" smtClean="0">
                <a:solidFill>
                  <a:srgbClr val="1D1D1A"/>
                </a:solidFill>
              </a:rPr>
              <a:t>4</a:t>
            </a:r>
            <a:r>
              <a:rPr lang="zh-CN" altLang="en-US" sz="1400" dirty="0" smtClean="0">
                <a:solidFill>
                  <a:srgbClr val="1D1D1A"/>
                </a:solidFill>
              </a:rPr>
              <a:t>周</a:t>
            </a:r>
            <a:endParaRPr lang="zh-CN" altLang="en-US" sz="1400" dirty="0">
              <a:solidFill>
                <a:srgbClr val="1D1D1A"/>
              </a:solidFill>
            </a:endParaRPr>
          </a:p>
        </p:txBody>
      </p:sp>
      <p:grpSp>
        <p:nvGrpSpPr>
          <p:cNvPr id="89" name="组合 88"/>
          <p:cNvGrpSpPr/>
          <p:nvPr/>
        </p:nvGrpSpPr>
        <p:grpSpPr>
          <a:xfrm rot="5400000">
            <a:off x="2967481" y="2909045"/>
            <a:ext cx="388270" cy="276052"/>
            <a:chOff x="4050025" y="2729552"/>
            <a:chExt cx="224208" cy="347249"/>
          </a:xfrm>
          <a:solidFill>
            <a:srgbClr val="FF5F00"/>
          </a:solidFill>
        </p:grpSpPr>
        <p:sp>
          <p:nvSpPr>
            <p:cNvPr id="90" name="燕尾形 89"/>
            <p:cNvSpPr/>
            <p:nvPr/>
          </p:nvSpPr>
          <p:spPr>
            <a:xfrm>
              <a:off x="4050025"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sp>
          <p:nvSpPr>
            <p:cNvPr id="91" name="燕尾形 90"/>
            <p:cNvSpPr/>
            <p:nvPr/>
          </p:nvSpPr>
          <p:spPr>
            <a:xfrm>
              <a:off x="4162567"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grpSp>
      <p:grpSp>
        <p:nvGrpSpPr>
          <p:cNvPr id="92" name="组合 91"/>
          <p:cNvGrpSpPr/>
          <p:nvPr/>
        </p:nvGrpSpPr>
        <p:grpSpPr>
          <a:xfrm rot="5400000">
            <a:off x="4780996" y="2909045"/>
            <a:ext cx="388270" cy="276052"/>
            <a:chOff x="4050025" y="2729552"/>
            <a:chExt cx="224208" cy="347249"/>
          </a:xfrm>
          <a:solidFill>
            <a:srgbClr val="FF5F00"/>
          </a:solidFill>
        </p:grpSpPr>
        <p:sp>
          <p:nvSpPr>
            <p:cNvPr id="93" name="燕尾形 92"/>
            <p:cNvSpPr/>
            <p:nvPr/>
          </p:nvSpPr>
          <p:spPr>
            <a:xfrm>
              <a:off x="4050025"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sp>
          <p:nvSpPr>
            <p:cNvPr id="94" name="燕尾形 93"/>
            <p:cNvSpPr/>
            <p:nvPr/>
          </p:nvSpPr>
          <p:spPr>
            <a:xfrm>
              <a:off x="4162567"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grpSp>
      <p:grpSp>
        <p:nvGrpSpPr>
          <p:cNvPr id="95" name="组合 94"/>
          <p:cNvGrpSpPr/>
          <p:nvPr/>
        </p:nvGrpSpPr>
        <p:grpSpPr>
          <a:xfrm rot="5400000">
            <a:off x="6594510" y="2909045"/>
            <a:ext cx="388270" cy="276052"/>
            <a:chOff x="4050025" y="2729552"/>
            <a:chExt cx="224208" cy="347249"/>
          </a:xfrm>
          <a:solidFill>
            <a:srgbClr val="FF5F00"/>
          </a:solidFill>
        </p:grpSpPr>
        <p:sp>
          <p:nvSpPr>
            <p:cNvPr id="96" name="燕尾形 95"/>
            <p:cNvSpPr/>
            <p:nvPr/>
          </p:nvSpPr>
          <p:spPr>
            <a:xfrm>
              <a:off x="4050025"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sp>
          <p:nvSpPr>
            <p:cNvPr id="97" name="燕尾形 96"/>
            <p:cNvSpPr/>
            <p:nvPr/>
          </p:nvSpPr>
          <p:spPr>
            <a:xfrm>
              <a:off x="4162567"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grpSp>
      <p:grpSp>
        <p:nvGrpSpPr>
          <p:cNvPr id="98" name="组合 97"/>
          <p:cNvGrpSpPr/>
          <p:nvPr/>
        </p:nvGrpSpPr>
        <p:grpSpPr>
          <a:xfrm rot="5400000">
            <a:off x="8408025" y="2909045"/>
            <a:ext cx="388270" cy="276052"/>
            <a:chOff x="4050025" y="2729552"/>
            <a:chExt cx="224208" cy="347249"/>
          </a:xfrm>
          <a:solidFill>
            <a:srgbClr val="FF5F00"/>
          </a:solidFill>
        </p:grpSpPr>
        <p:sp>
          <p:nvSpPr>
            <p:cNvPr id="99" name="燕尾形 98"/>
            <p:cNvSpPr/>
            <p:nvPr/>
          </p:nvSpPr>
          <p:spPr>
            <a:xfrm>
              <a:off x="4050025"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sp>
          <p:nvSpPr>
            <p:cNvPr id="100" name="燕尾形 99"/>
            <p:cNvSpPr/>
            <p:nvPr/>
          </p:nvSpPr>
          <p:spPr>
            <a:xfrm>
              <a:off x="4162567"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grpSp>
      <p:grpSp>
        <p:nvGrpSpPr>
          <p:cNvPr id="101" name="组合 100"/>
          <p:cNvGrpSpPr/>
          <p:nvPr/>
        </p:nvGrpSpPr>
        <p:grpSpPr>
          <a:xfrm rot="5400000">
            <a:off x="10221537" y="2909045"/>
            <a:ext cx="388270" cy="276052"/>
            <a:chOff x="4050025" y="2729552"/>
            <a:chExt cx="224208" cy="347249"/>
          </a:xfrm>
          <a:solidFill>
            <a:srgbClr val="FF5F00"/>
          </a:solidFill>
        </p:grpSpPr>
        <p:sp>
          <p:nvSpPr>
            <p:cNvPr id="102" name="燕尾形 101"/>
            <p:cNvSpPr/>
            <p:nvPr/>
          </p:nvSpPr>
          <p:spPr>
            <a:xfrm>
              <a:off x="4050025"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sp>
          <p:nvSpPr>
            <p:cNvPr id="103" name="燕尾形 102"/>
            <p:cNvSpPr/>
            <p:nvPr/>
          </p:nvSpPr>
          <p:spPr>
            <a:xfrm>
              <a:off x="4162567" y="2729552"/>
              <a:ext cx="111666" cy="347249"/>
            </a:xfrm>
            <a:prstGeom prst="chevron">
              <a:avLst/>
            </a:prstGeom>
            <a:grpFill/>
            <a:ln w="25400" cap="flat" cmpd="sng" algn="ctr">
              <a:noFill/>
              <a:prstDash val="solid"/>
            </a:ln>
            <a:effectLst/>
          </p:spPr>
          <p:txBody>
            <a:bodyPr rtlCol="0" anchor="ctr"/>
            <a:lstStyle/>
            <a:p>
              <a:pPr algn="ctr" defTabSz="914583" fontAlgn="base">
                <a:defRPr/>
              </a:pPr>
              <a:endParaRPr lang="zh-CN" altLang="en-US" sz="1800" kern="0" smtClean="0">
                <a:solidFill>
                  <a:prstClr val="black"/>
                </a:solidFill>
                <a:latin typeface="微软雅黑" panose="020B0503020204020204" pitchFamily="34" charset="-122"/>
                <a:ea typeface="微软雅黑"/>
              </a:endParaRPr>
            </a:p>
          </p:txBody>
        </p:sp>
      </p:grpSp>
      <p:sp>
        <p:nvSpPr>
          <p:cNvPr id="104" name="圆角矩形 103"/>
          <p:cNvSpPr/>
          <p:nvPr/>
        </p:nvSpPr>
        <p:spPr bwMode="auto">
          <a:xfrm>
            <a:off x="547824" y="4653320"/>
            <a:ext cx="5400000" cy="1656000"/>
          </a:xfrm>
          <a:prstGeom prst="roundRect">
            <a:avLst>
              <a:gd name="adj" fmla="val 0"/>
            </a:avLst>
          </a:prstGeom>
          <a:noFill/>
          <a:ln w="12700" cap="flat" cmpd="sng" algn="ctr">
            <a:solidFill>
              <a:srgbClr val="59C8D5"/>
            </a:solidFill>
            <a:prstDash val="sysDash"/>
          </a:ln>
          <a:effectLst/>
          <a:extLst/>
        </p:spPr>
        <p:txBody>
          <a:bodyPr rtlCol="0" anchor="ctr"/>
          <a:lstStyle/>
          <a:p>
            <a:pPr algn="ctr" defTabSz="1219444" fontAlgn="auto">
              <a:spcBef>
                <a:spcPts val="0"/>
              </a:spcBef>
              <a:spcAft>
                <a:spcPts val="0"/>
              </a:spcAft>
              <a:buClr>
                <a:srgbClr val="CC9900"/>
              </a:buClr>
              <a:defRPr/>
            </a:pPr>
            <a:endParaRPr lang="zh-CN" altLang="en-US" sz="1600" kern="0" smtClean="0">
              <a:solidFill>
                <a:prstClr val="black"/>
              </a:solidFill>
              <a:latin typeface="微软雅黑" pitchFamily="34" charset="-122"/>
              <a:ea typeface="微软雅黑" pitchFamily="34" charset="-122"/>
            </a:endParaRPr>
          </a:p>
        </p:txBody>
      </p:sp>
      <p:sp>
        <p:nvSpPr>
          <p:cNvPr id="105" name="文本框 104"/>
          <p:cNvSpPr txBox="1"/>
          <p:nvPr/>
        </p:nvSpPr>
        <p:spPr>
          <a:xfrm>
            <a:off x="547824" y="4149312"/>
            <a:ext cx="5400000" cy="432000"/>
          </a:xfrm>
          <a:prstGeom prst="rect">
            <a:avLst/>
          </a:prstGeom>
          <a:solidFill>
            <a:srgbClr val="00B0F0"/>
          </a:solid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业务特征</a:t>
            </a:r>
            <a:endParaRPr lang="zh-CN" altLang="en-US" kern="0" dirty="0">
              <a:ea typeface="微软雅黑"/>
            </a:endParaRPr>
          </a:p>
        </p:txBody>
      </p:sp>
      <p:sp>
        <p:nvSpPr>
          <p:cNvPr id="106" name="矩形 105"/>
          <p:cNvSpPr/>
          <p:nvPr/>
        </p:nvSpPr>
        <p:spPr>
          <a:xfrm>
            <a:off x="696067" y="4711879"/>
            <a:ext cx="5103514" cy="1538883"/>
          </a:xfrm>
          <a:prstGeom prst="rect">
            <a:avLst/>
          </a:prstGeom>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代码</a:t>
            </a:r>
            <a:r>
              <a:rPr lang="zh-CN" altLang="en-US" sz="1400" b="1"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规模</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C/C++</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272</a:t>
            </a:r>
            <a:r>
              <a:rPr lang="zh-CN" altLang="en-US"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万</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行）、</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Java</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165</a:t>
            </a:r>
            <a:r>
              <a:rPr lang="zh-CN" altLang="en-US"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万</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行</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Python</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17</a:t>
            </a:r>
            <a:r>
              <a:rPr lang="zh-CN" altLang="en-US"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万</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行</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）和</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JavaScript</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10.8</a:t>
            </a:r>
            <a:r>
              <a:rPr lang="zh-CN" altLang="en-US"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万</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行</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b="1"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依赖</a:t>
            </a:r>
            <a:r>
              <a:rPr lang="zh-CN" altLang="en-US" sz="1400" b="1"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库</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Java</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及</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C++</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的依赖库总计</a:t>
            </a:r>
            <a:r>
              <a:rPr lang="en-US" altLang="zh-CN"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140</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个，其中</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C/C++</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语言相关的</a:t>
            </a:r>
            <a:r>
              <a:rPr lang="en-US" altLang="zh-CN" sz="1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34</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个</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b="1" dirty="0" smtClean="0">
                <a:solidFill>
                  <a:srgbClr val="1D1D1A"/>
                </a:solidFill>
                <a:latin typeface="微软雅黑" panose="020B0503020204020204" pitchFamily="34" charset="-122"/>
                <a:ea typeface="微软雅黑" panose="020B0503020204020204" pitchFamily="34" charset="-122"/>
              </a:rPr>
              <a:t>性能</a:t>
            </a:r>
            <a:r>
              <a:rPr lang="zh-CN" altLang="en-US" sz="1400" b="1" smtClean="0">
                <a:solidFill>
                  <a:srgbClr val="1D1D1A"/>
                </a:solidFill>
                <a:latin typeface="微软雅黑" panose="020B0503020204020204" pitchFamily="34" charset="-122"/>
                <a:ea typeface="微软雅黑" panose="020B0503020204020204" pitchFamily="34" charset="-122"/>
              </a:rPr>
              <a:t>目标</a:t>
            </a:r>
            <a:r>
              <a:rPr lang="zh-CN" altLang="en-US" sz="1400" smtClean="0">
                <a:solidFill>
                  <a:srgbClr val="1D1D1A"/>
                </a:solidFill>
                <a:latin typeface="微软雅黑" panose="020B0503020204020204" pitchFamily="34" charset="-122"/>
                <a:ea typeface="微软雅黑" panose="020B0503020204020204" pitchFamily="34" charset="-122"/>
              </a:rPr>
              <a:t>：提升</a:t>
            </a:r>
            <a:r>
              <a:rPr lang="en-US" altLang="zh-CN" sz="1400" smtClean="0">
                <a:solidFill>
                  <a:srgbClr val="1D1D1A"/>
                </a:solidFill>
                <a:latin typeface="微软雅黑" panose="020B0503020204020204" pitchFamily="34" charset="-122"/>
                <a:ea typeface="微软雅黑" panose="020B0503020204020204" pitchFamily="34" charset="-122"/>
              </a:rPr>
              <a:t>10%</a:t>
            </a:r>
            <a:endPar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7" name="圆角矩形 106"/>
          <p:cNvSpPr/>
          <p:nvPr/>
        </p:nvSpPr>
        <p:spPr bwMode="auto">
          <a:xfrm>
            <a:off x="6241138" y="4653320"/>
            <a:ext cx="5400000" cy="1656000"/>
          </a:xfrm>
          <a:prstGeom prst="roundRect">
            <a:avLst>
              <a:gd name="adj" fmla="val 0"/>
            </a:avLst>
          </a:prstGeom>
          <a:noFill/>
          <a:ln w="12700" cap="flat" cmpd="sng" algn="ctr">
            <a:solidFill>
              <a:srgbClr val="FF6600"/>
            </a:solidFill>
            <a:prstDash val="sysDash"/>
          </a:ln>
          <a:effectLst/>
          <a:extLst/>
        </p:spPr>
        <p:txBody>
          <a:bodyPr rtlCol="0" anchor="ctr"/>
          <a:lstStyle/>
          <a:p>
            <a:pPr algn="ctr" defTabSz="1219444" fontAlgn="auto">
              <a:spcBef>
                <a:spcPts val="0"/>
              </a:spcBef>
              <a:spcAft>
                <a:spcPts val="0"/>
              </a:spcAft>
              <a:buClr>
                <a:srgbClr val="CC9900"/>
              </a:buClr>
              <a:defRPr/>
            </a:pPr>
            <a:endParaRPr lang="zh-CN" altLang="en-US" sz="1600" kern="0" smtClean="0">
              <a:solidFill>
                <a:prstClr val="black"/>
              </a:solidFill>
              <a:latin typeface="微软雅黑" pitchFamily="34" charset="-122"/>
              <a:ea typeface="微软雅黑" pitchFamily="34" charset="-122"/>
            </a:endParaRPr>
          </a:p>
        </p:txBody>
      </p:sp>
      <p:sp>
        <p:nvSpPr>
          <p:cNvPr id="108" name="文本框 107"/>
          <p:cNvSpPr txBox="1"/>
          <p:nvPr/>
        </p:nvSpPr>
        <p:spPr>
          <a:xfrm>
            <a:off x="6241138" y="4129355"/>
            <a:ext cx="5400000" cy="432000"/>
          </a:xfrm>
          <a:prstGeom prst="rect">
            <a:avLst/>
          </a:prstGeom>
          <a:solidFill>
            <a:srgbClr val="FF6600"/>
          </a:solid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迁移修改</a:t>
            </a:r>
            <a:endParaRPr lang="zh-CN" altLang="en-US" kern="0" dirty="0">
              <a:ea typeface="微软雅黑"/>
            </a:endParaRPr>
          </a:p>
        </p:txBody>
      </p:sp>
      <p:sp>
        <p:nvSpPr>
          <p:cNvPr id="109" name="矩形 108"/>
          <p:cNvSpPr/>
          <p:nvPr/>
        </p:nvSpPr>
        <p:spPr>
          <a:xfrm>
            <a:off x="6389857" y="4711879"/>
            <a:ext cx="5102562" cy="1477328"/>
          </a:xfrm>
          <a:prstGeom prst="rect">
            <a:avLst/>
          </a:prstGeom>
        </p:spPr>
        <p:txBody>
          <a:bodyPr wrap="square">
            <a:spAutoFit/>
          </a:bodyPr>
          <a:lstStyle/>
          <a:p>
            <a:pPr marL="182563" indent="-182563" fontAlgn="base">
              <a:spcBef>
                <a:spcPts val="600"/>
              </a:spcBef>
              <a:buFont typeface="Arial" panose="020B0604020202020204" pitchFamily="34" charset="0"/>
              <a:buChar char="•"/>
            </a:pP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174</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个依赖库需要重新编译</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fontAlgn="base">
              <a:spcBef>
                <a:spcPts val="600"/>
              </a:spcBef>
              <a:buFont typeface="Arial" panose="020B0604020202020204" pitchFamily="34" charset="0"/>
              <a:buChar cha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代码归一，构建脚本归一</a:t>
            </a:r>
            <a:endPar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fontAlgn="base">
              <a:spcBef>
                <a:spcPts val="600"/>
              </a:spcBef>
              <a:buFont typeface="Arial" panose="020B0604020202020204" pitchFamily="34" charset="0"/>
              <a:buChar char="•"/>
            </a:pPr>
            <a:r>
              <a:rPr lang="zh-CN" altLang="en-US" sz="1400" dirty="0">
                <a:solidFill>
                  <a:srgbClr val="1D1D1A"/>
                </a:solidFill>
                <a:latin typeface="Microsoft YaHei" panose="020B0503020204020204" pitchFamily="34" charset="-122"/>
                <a:ea typeface="Microsoft YaHei" panose="020B0503020204020204" pitchFamily="34" charset="-122"/>
              </a:rPr>
              <a:t>汇编指令替换</a:t>
            </a:r>
            <a:endParaRPr lang="en-US" altLang="zh-CN" sz="1400" dirty="0">
              <a:solidFill>
                <a:srgbClr val="1D1D1A"/>
              </a:solidFill>
              <a:latin typeface="Microsoft YaHei" panose="020B0503020204020204" pitchFamily="34" charset="-122"/>
              <a:ea typeface="Microsoft YaHei" panose="020B0503020204020204" pitchFamily="34" charset="-122"/>
            </a:endParaRPr>
          </a:p>
          <a:p>
            <a:pPr marL="182563" indent="-182563" fontAlgn="base">
              <a:spcBef>
                <a:spcPts val="600"/>
              </a:spcBef>
              <a:buFont typeface="Arial" panose="020B0604020202020204" pitchFamily="34" charset="0"/>
              <a:buChar char="•"/>
            </a:pPr>
            <a:r>
              <a:rPr lang="zh-CN" altLang="en-US" sz="1400" dirty="0">
                <a:solidFill>
                  <a:srgbClr val="1D1D1A"/>
                </a:solidFill>
                <a:latin typeface="Microsoft YaHei" panose="020B0503020204020204" pitchFamily="34" charset="-122"/>
                <a:ea typeface="Microsoft YaHei" panose="020B0503020204020204" pitchFamily="34" charset="-122"/>
              </a:rPr>
              <a:t>编译选项修改</a:t>
            </a:r>
            <a:endParaRPr lang="en-US" altLang="zh-CN" sz="1400" dirty="0">
              <a:solidFill>
                <a:srgbClr val="1D1D1A"/>
              </a:solidFill>
              <a:latin typeface="Microsoft YaHei" panose="020B0503020204020204" pitchFamily="34" charset="-122"/>
              <a:ea typeface="Microsoft YaHei" panose="020B0503020204020204" pitchFamily="34" charset="-122"/>
            </a:endParaRPr>
          </a:p>
          <a:p>
            <a:pPr marL="182563" indent="-182563" fontAlgn="base">
              <a:spcBef>
                <a:spcPts val="600"/>
              </a:spcBef>
              <a:buFont typeface="Arial" panose="020B0604020202020204" pitchFamily="34" charset="0"/>
              <a:buChar char="•"/>
            </a:pPr>
            <a:r>
              <a:rPr lang="zh-CN" altLang="en-US" sz="1400" dirty="0">
                <a:solidFill>
                  <a:srgbClr val="1D1D1A"/>
                </a:solidFill>
                <a:latin typeface="Microsoft YaHei" panose="020B0503020204020204" pitchFamily="34" charset="-122"/>
                <a:ea typeface="Microsoft YaHei" panose="020B0503020204020204" pitchFamily="34" charset="-122"/>
              </a:rPr>
              <a:t>数据类型修改</a:t>
            </a:r>
            <a:endParaRPr lang="en-US" altLang="zh-CN" sz="1400" dirty="0">
              <a:solidFill>
                <a:srgbClr val="1D1D1A"/>
              </a:solidFill>
              <a:latin typeface="Microsoft YaHei" panose="020B0503020204020204" pitchFamily="34" charset="-122"/>
              <a:ea typeface="Microsoft YaHei" panose="020B0503020204020204" pitchFamily="34" charset="-122"/>
            </a:endParaRPr>
          </a:p>
        </p:txBody>
      </p:sp>
      <p:sp>
        <p:nvSpPr>
          <p:cNvPr id="37"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华为内部项目：大型平台软件历时</a:t>
            </a:r>
            <a:r>
              <a:rPr lang="en-US" altLang="zh-CN" sz="2800" dirty="0">
                <a:latin typeface="+mj-lt"/>
                <a:ea typeface="+mn-ea"/>
              </a:rPr>
              <a:t>4</a:t>
            </a:r>
            <a:r>
              <a:rPr lang="zh-CN" altLang="en-US" sz="2800" dirty="0">
                <a:latin typeface="+mj-lt"/>
                <a:ea typeface="+mn-ea"/>
              </a:rPr>
              <a:t>个月完成规模商用</a:t>
            </a:r>
          </a:p>
        </p:txBody>
      </p:sp>
    </p:spTree>
    <p:extLst>
      <p:ext uri="{BB962C8B-B14F-4D97-AF65-F5344CB8AC3E}">
        <p14:creationId xmlns:p14="http://schemas.microsoft.com/office/powerpoint/2010/main" val="1420630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bwMode="auto">
          <a:xfrm>
            <a:off x="6193273" y="1878029"/>
            <a:ext cx="5447865" cy="443069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66" name="矩形 65"/>
          <p:cNvSpPr/>
          <p:nvPr/>
        </p:nvSpPr>
        <p:spPr>
          <a:xfrm>
            <a:off x="6467755" y="2528901"/>
            <a:ext cx="1608465" cy="3527600"/>
          </a:xfrm>
          <a:prstGeom prst="rect">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rgbClr val="1D1D1A"/>
              </a:solidFill>
              <a:effectLst/>
              <a:uLnTx/>
              <a:uFillTx/>
              <a:latin typeface="Calibri"/>
              <a:ea typeface="等线" panose="02010600030101010101" pitchFamily="2" charset="-122"/>
              <a:cs typeface="+mn-cs"/>
            </a:endParaRPr>
          </a:p>
        </p:txBody>
      </p:sp>
      <p:sp>
        <p:nvSpPr>
          <p:cNvPr id="88" name="矩形 87"/>
          <p:cNvSpPr/>
          <p:nvPr/>
        </p:nvSpPr>
        <p:spPr>
          <a:xfrm>
            <a:off x="8112972" y="2528901"/>
            <a:ext cx="1608465" cy="352760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rgbClr val="1D1D1A"/>
              </a:solidFill>
              <a:effectLst/>
              <a:uLnTx/>
              <a:uFillTx/>
              <a:latin typeface="Calibri"/>
              <a:ea typeface="等线" panose="02010600030101010101" pitchFamily="2" charset="-122"/>
              <a:cs typeface="+mn-cs"/>
            </a:endParaRPr>
          </a:p>
        </p:txBody>
      </p:sp>
      <p:sp>
        <p:nvSpPr>
          <p:cNvPr id="89" name="矩形 88"/>
          <p:cNvSpPr/>
          <p:nvPr/>
        </p:nvSpPr>
        <p:spPr>
          <a:xfrm>
            <a:off x="9758190" y="2528901"/>
            <a:ext cx="1608465" cy="3527600"/>
          </a:xfrm>
          <a:prstGeom prst="rect">
            <a:avLst/>
          </a:prstGeom>
          <a:solidFill>
            <a:schemeClr val="bg1">
              <a:lumMod val="75000"/>
            </a:schemeClr>
          </a:solidFill>
          <a:ln w="12700" cap="flat" cmpd="sng" algn="ctr">
            <a:noFill/>
            <a:prstDash val="solid"/>
            <a:miter lim="800000"/>
          </a:ln>
          <a:effectLst/>
        </p:spPr>
        <p:txBody>
          <a:bodyPr rtlCol="0" anchor="ctr"/>
          <a:lstStyle/>
          <a:p>
            <a:pPr algn="ctr" defTabSz="914112" fontAlgn="auto">
              <a:spcBef>
                <a:spcPts val="0"/>
              </a:spcBef>
              <a:spcAft>
                <a:spcPts val="0"/>
              </a:spcAft>
            </a:pPr>
            <a:endParaRPr lang="zh-CN" altLang="en-US" sz="1200" kern="0">
              <a:solidFill>
                <a:srgbClr val="1D1D1A"/>
              </a:solidFill>
              <a:latin typeface="Calibri"/>
              <a:ea typeface="等线" panose="02010600030101010101" pitchFamily="2" charset="-122"/>
            </a:endParaRPr>
          </a:p>
        </p:txBody>
      </p:sp>
      <p:sp>
        <p:nvSpPr>
          <p:cNvPr id="79" name="圆角矩形 78"/>
          <p:cNvSpPr/>
          <p:nvPr/>
        </p:nvSpPr>
        <p:spPr bwMode="auto">
          <a:xfrm>
            <a:off x="6193274" y="1268760"/>
            <a:ext cx="5447864"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6" name="矩形 75"/>
          <p:cNvSpPr/>
          <p:nvPr/>
        </p:nvSpPr>
        <p:spPr bwMode="auto">
          <a:xfrm>
            <a:off x="550862" y="1878029"/>
            <a:ext cx="5447865" cy="443069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8" name="圆角矩形 77"/>
          <p:cNvSpPr/>
          <p:nvPr/>
        </p:nvSpPr>
        <p:spPr bwMode="auto">
          <a:xfrm>
            <a:off x="550863" y="1268760"/>
            <a:ext cx="5447864"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nvGrpSpPr>
          <p:cNvPr id="3" name="组合 2"/>
          <p:cNvGrpSpPr/>
          <p:nvPr/>
        </p:nvGrpSpPr>
        <p:grpSpPr>
          <a:xfrm>
            <a:off x="1055373" y="2130254"/>
            <a:ext cx="4438843" cy="3926247"/>
            <a:chOff x="849712" y="2168860"/>
            <a:chExt cx="4438843" cy="3926247"/>
          </a:xfrm>
        </p:grpSpPr>
        <p:sp>
          <p:nvSpPr>
            <p:cNvPr id="49" name="矩形 48"/>
            <p:cNvSpPr/>
            <p:nvPr/>
          </p:nvSpPr>
          <p:spPr>
            <a:xfrm>
              <a:off x="849712" y="5015107"/>
              <a:ext cx="1800000" cy="1080000"/>
            </a:xfrm>
            <a:prstGeom prst="rect">
              <a:avLst/>
            </a:prstGeom>
            <a:noFill/>
            <a:ln w="19050" cap="flat" cmpd="sng" algn="ctr">
              <a:solidFill>
                <a:schemeClr val="bg1">
                  <a:lumMod val="85000"/>
                </a:schemeClr>
              </a:solidFill>
              <a:prstDash val="solid"/>
              <a:miter lim="800000"/>
            </a:ln>
            <a:effectLst/>
          </p:spPr>
          <p:txBody>
            <a:bodyPr rtlCol="0" anchor="ct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原有平台</a:t>
              </a:r>
              <a:endParaRPr kumimoji="0" lang="en-US" altLang="zh-CN"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2.4GHz / 2P / 48</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核</a:t>
              </a:r>
            </a:p>
          </p:txBody>
        </p:sp>
        <p:sp>
          <p:nvSpPr>
            <p:cNvPr id="50" name="矩形 49"/>
            <p:cNvSpPr/>
            <p:nvPr/>
          </p:nvSpPr>
          <p:spPr>
            <a:xfrm>
              <a:off x="849712" y="3771984"/>
              <a:ext cx="1800000" cy="1080000"/>
            </a:xfrm>
            <a:prstGeom prst="rect">
              <a:avLst/>
            </a:prstGeom>
            <a:noFill/>
            <a:ln w="19050" cap="flat" cmpd="sng" algn="ctr">
              <a:solidFill>
                <a:schemeClr val="bg1">
                  <a:lumMod val="75000"/>
                </a:schemeClr>
              </a:solid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r>
                <a:rPr kumimoji="0" lang="en-US" altLang="zh-CN"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Debian OS</a:t>
              </a:r>
              <a:endParaRPr kumimoji="0" lang="zh-CN" altLang="en-US"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p:txBody>
        </p:sp>
        <p:sp>
          <p:nvSpPr>
            <p:cNvPr id="51" name="矩形 50"/>
            <p:cNvSpPr/>
            <p:nvPr/>
          </p:nvSpPr>
          <p:spPr>
            <a:xfrm>
              <a:off x="849712" y="2168860"/>
              <a:ext cx="1800000" cy="1440000"/>
            </a:xfrm>
            <a:prstGeom prst="rect">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业务系统</a:t>
              </a:r>
              <a:endParaRPr kumimoji="0" lang="en-US" altLang="zh-CN"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C++/</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汇编</a:t>
              </a: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/Java</a:t>
              </a: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 520+</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源码文件</a:t>
              </a:r>
              <a:endPar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p:txBody>
        </p:sp>
        <p:sp>
          <p:nvSpPr>
            <p:cNvPr id="46" name="矩形 45"/>
            <p:cNvSpPr/>
            <p:nvPr/>
          </p:nvSpPr>
          <p:spPr>
            <a:xfrm>
              <a:off x="3488554" y="5015107"/>
              <a:ext cx="1800000" cy="1080000"/>
            </a:xfrm>
            <a:prstGeom prst="rect">
              <a:avLst/>
            </a:prstGeom>
            <a:noFill/>
            <a:ln w="19050" cap="flat" cmpd="sng" algn="ctr">
              <a:solidFill>
                <a:schemeClr val="bg1">
                  <a:lumMod val="85000"/>
                </a:schemeClr>
              </a:solidFill>
              <a:prstDash val="solid"/>
              <a:miter lim="800000"/>
            </a:ln>
            <a:effectLst/>
          </p:spPr>
          <p:txBody>
            <a:bodyPr rtlCol="0" anchor="ct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鲲鹏</a:t>
              </a:r>
              <a:r>
                <a:rPr kumimoji="0" lang="en-US" altLang="zh-CN"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/TaiShan </a:t>
              </a: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2.6GHz</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 </a:t>
              </a: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 2P / 96</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核</a:t>
              </a:r>
              <a:endPar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p:txBody>
        </p:sp>
        <p:sp>
          <p:nvSpPr>
            <p:cNvPr id="47" name="矩形 46"/>
            <p:cNvSpPr/>
            <p:nvPr/>
          </p:nvSpPr>
          <p:spPr>
            <a:xfrm>
              <a:off x="3488554" y="3771984"/>
              <a:ext cx="1800000" cy="1080000"/>
            </a:xfrm>
            <a:prstGeom prst="rect">
              <a:avLst/>
            </a:prstGeom>
            <a:noFill/>
            <a:ln w="19050" cap="flat" cmpd="sng" algn="ctr">
              <a:solidFill>
                <a:schemeClr val="bg1">
                  <a:lumMod val="75000"/>
                </a:schemeClr>
              </a:solidFill>
              <a:prstDash val="solid"/>
              <a:miter lim="800000"/>
            </a:ln>
            <a:effectLst/>
          </p:spPr>
          <p:txBody>
            <a:bodyPr rtlCol="0" anchor="ct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Debian OS</a:t>
              </a: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适配补丁（</a:t>
              </a: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30</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个）</a:t>
              </a:r>
              <a:endPar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p:txBody>
        </p:sp>
        <p:sp>
          <p:nvSpPr>
            <p:cNvPr id="48" name="矩形 47"/>
            <p:cNvSpPr/>
            <p:nvPr/>
          </p:nvSpPr>
          <p:spPr>
            <a:xfrm>
              <a:off x="3488555" y="2168860"/>
              <a:ext cx="1800000" cy="1440000"/>
            </a:xfrm>
            <a:prstGeom prst="rect">
              <a:avLst/>
            </a:prstGeom>
            <a:noFill/>
            <a:ln w="19050" cap="flat" cmpd="sng" algn="ctr">
              <a:solidFill>
                <a:schemeClr val="bg1">
                  <a:lumMod val="50000"/>
                </a:schemeClr>
              </a:solidFill>
              <a:prstDash val="solid"/>
              <a:miter lim="800000"/>
            </a:ln>
            <a:effectLst/>
          </p:spPr>
          <p:txBody>
            <a:bodyPr rtlCol="0" anchor="ct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业务系统</a:t>
              </a:r>
              <a:endParaRPr kumimoji="0" lang="en-US" altLang="zh-CN" sz="1799" b="1"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55</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个依赖库移植</a:t>
              </a:r>
              <a:endPar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39</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个编译问题，</a:t>
              </a:r>
              <a:r>
                <a:rPr kumimoji="0" lang="en-US" altLang="zh-CN"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195</a:t>
              </a:r>
              <a:r>
                <a:rPr kumimoji="0" lang="zh-CN" altLang="en-US" sz="1399" b="0" i="0" u="none" strike="noStrike" kern="0" cap="none" spc="0" normalizeH="0" baseline="0" noProof="0" dirty="0" smtClean="0">
                  <a:ln>
                    <a:noFill/>
                  </a:ln>
                  <a:solidFill>
                    <a:srgbClr val="1D1D1A"/>
                  </a:solidFill>
                  <a:effectLst/>
                  <a:uLnTx/>
                  <a:uFillTx/>
                  <a:latin typeface="微软雅黑" pitchFamily="34" charset="-122"/>
                  <a:ea typeface="微软雅黑" pitchFamily="34" charset="-122"/>
                </a:rPr>
                <a:t>行代码修改</a:t>
              </a:r>
            </a:p>
          </p:txBody>
        </p:sp>
        <p:sp>
          <p:nvSpPr>
            <p:cNvPr id="41" name="燕尾形 40"/>
            <p:cNvSpPr/>
            <p:nvPr/>
          </p:nvSpPr>
          <p:spPr>
            <a:xfrm>
              <a:off x="2963652" y="5384372"/>
              <a:ext cx="222772" cy="341471"/>
            </a:xfrm>
            <a:prstGeom prst="chevron">
              <a:avLst/>
            </a:prstGeom>
            <a:solidFill>
              <a:srgbClr val="C7000B"/>
            </a:solid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rgbClr val="1D1D1A"/>
                </a:solidFill>
                <a:effectLst/>
                <a:uLnTx/>
                <a:uFillTx/>
                <a:latin typeface="Calibri"/>
                <a:ea typeface="等线" panose="02010600030101010101" pitchFamily="2" charset="-122"/>
                <a:cs typeface="+mn-cs"/>
              </a:endParaRPr>
            </a:p>
          </p:txBody>
        </p:sp>
        <p:sp>
          <p:nvSpPr>
            <p:cNvPr id="42" name="燕尾形 41"/>
            <p:cNvSpPr/>
            <p:nvPr/>
          </p:nvSpPr>
          <p:spPr>
            <a:xfrm>
              <a:off x="2963652" y="4141249"/>
              <a:ext cx="222772" cy="341471"/>
            </a:xfrm>
            <a:prstGeom prst="chevron">
              <a:avLst/>
            </a:prstGeom>
            <a:solidFill>
              <a:srgbClr val="C7000B"/>
            </a:solid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rgbClr val="1D1D1A"/>
                </a:solidFill>
                <a:effectLst/>
                <a:uLnTx/>
                <a:uFillTx/>
                <a:latin typeface="Calibri"/>
                <a:ea typeface="等线" panose="02010600030101010101" pitchFamily="2" charset="-122"/>
                <a:cs typeface="+mn-cs"/>
              </a:endParaRPr>
            </a:p>
          </p:txBody>
        </p:sp>
        <p:sp>
          <p:nvSpPr>
            <p:cNvPr id="43" name="燕尾形 42"/>
            <p:cNvSpPr/>
            <p:nvPr/>
          </p:nvSpPr>
          <p:spPr>
            <a:xfrm>
              <a:off x="2963652" y="2718125"/>
              <a:ext cx="222772" cy="341471"/>
            </a:xfrm>
            <a:prstGeom prst="chevron">
              <a:avLst/>
            </a:prstGeom>
            <a:solidFill>
              <a:srgbClr val="C7000B"/>
            </a:solid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rgbClr val="1D1D1A"/>
                </a:solidFill>
                <a:effectLst/>
                <a:uLnTx/>
                <a:uFillTx/>
                <a:latin typeface="Calibri"/>
                <a:ea typeface="等线" panose="02010600030101010101" pitchFamily="2" charset="-122"/>
                <a:cs typeface="+mn-cs"/>
              </a:endParaRPr>
            </a:p>
          </p:txBody>
        </p:sp>
      </p:grpSp>
      <p:sp>
        <p:nvSpPr>
          <p:cNvPr id="60" name="文本框 59"/>
          <p:cNvSpPr txBox="1"/>
          <p:nvPr/>
        </p:nvSpPr>
        <p:spPr>
          <a:xfrm>
            <a:off x="6461173" y="1354361"/>
            <a:ext cx="4912067" cy="369204"/>
          </a:xfrm>
          <a:prstGeom prst="rect">
            <a:avLst/>
          </a:prstGeom>
          <a:noFill/>
        </p:spPr>
        <p:txBody>
          <a:bodyPr wrap="square" rtlCol="0">
            <a:spAutoFit/>
          </a:bodyPr>
          <a:lstStyle/>
          <a:p>
            <a:pPr algn="ctr" defTabSz="914112" fontAlgn="auto">
              <a:spcBef>
                <a:spcPts val="0"/>
              </a:spcBef>
              <a:spcAft>
                <a:spcPts val="0"/>
              </a:spcAft>
            </a:pPr>
            <a:r>
              <a:rPr lang="en-US" altLang="zh-CN" sz="1799" b="1" dirty="0">
                <a:solidFill>
                  <a:schemeClr val="bg1"/>
                </a:solidFill>
                <a:latin typeface="微软雅黑" panose="020B0503020204020204" pitchFamily="34" charset="-122"/>
                <a:ea typeface="微软雅黑" panose="020B0503020204020204" pitchFamily="34" charset="-122"/>
              </a:rPr>
              <a:t>5</a:t>
            </a:r>
            <a:r>
              <a:rPr lang="zh-CN" altLang="en-US" sz="1799" b="1" dirty="0">
                <a:solidFill>
                  <a:schemeClr val="bg1"/>
                </a:solidFill>
                <a:latin typeface="微软雅黑" panose="020B0503020204020204" pitchFamily="34" charset="-122"/>
                <a:ea typeface="微软雅黑" panose="020B0503020204020204" pitchFamily="34" charset="-122"/>
              </a:rPr>
              <a:t>人月完成</a:t>
            </a:r>
            <a:r>
              <a:rPr lang="en-US" altLang="zh-CN" sz="1799" b="1" dirty="0">
                <a:solidFill>
                  <a:schemeClr val="bg1"/>
                </a:solidFill>
                <a:latin typeface="微软雅黑" panose="020B0503020204020204" pitchFamily="34" charset="-122"/>
                <a:ea typeface="微软雅黑" panose="020B0503020204020204" pitchFamily="34" charset="-122"/>
              </a:rPr>
              <a:t>520+</a:t>
            </a:r>
            <a:r>
              <a:rPr lang="zh-CN" altLang="en-US" sz="1799" b="1" dirty="0">
                <a:solidFill>
                  <a:schemeClr val="bg1"/>
                </a:solidFill>
                <a:latin typeface="微软雅黑" panose="020B0503020204020204" pitchFamily="34" charset="-122"/>
                <a:ea typeface="微软雅黑" panose="020B0503020204020204" pitchFamily="34" charset="-122"/>
              </a:rPr>
              <a:t>源码文件移植，性能提升</a:t>
            </a:r>
            <a:r>
              <a:rPr lang="en-US" altLang="zh-CN" sz="1799" b="1" dirty="0">
                <a:solidFill>
                  <a:schemeClr val="bg1"/>
                </a:solidFill>
                <a:latin typeface="微软雅黑" panose="020B0503020204020204" pitchFamily="34" charset="-122"/>
                <a:ea typeface="微软雅黑" panose="020B0503020204020204" pitchFamily="34" charset="-122"/>
              </a:rPr>
              <a:t>10%</a:t>
            </a:r>
          </a:p>
        </p:txBody>
      </p:sp>
      <p:sp>
        <p:nvSpPr>
          <p:cNvPr id="69" name="文本框 68"/>
          <p:cNvSpPr txBox="1"/>
          <p:nvPr/>
        </p:nvSpPr>
        <p:spPr>
          <a:xfrm>
            <a:off x="1274263" y="1354369"/>
            <a:ext cx="4001064" cy="369188"/>
          </a:xfrm>
          <a:prstGeom prst="rect">
            <a:avLst/>
          </a:prstGeom>
          <a:noFill/>
        </p:spPr>
        <p:txBody>
          <a:bodyPr wrap="square" rtlCol="0">
            <a:spAutoFit/>
          </a:bodyPr>
          <a:lstStyle/>
          <a:p>
            <a:pPr algn="ctr" defTabSz="914112" fontAlgn="auto">
              <a:spcBef>
                <a:spcPts val="0"/>
              </a:spcBef>
              <a:spcAft>
                <a:spcPts val="0"/>
              </a:spcAft>
            </a:pPr>
            <a:r>
              <a:rPr lang="zh-CN" altLang="en-US" sz="1799" b="1" dirty="0">
                <a:solidFill>
                  <a:schemeClr val="bg1"/>
                </a:solidFill>
                <a:latin typeface="微软雅黑" panose="020B0503020204020204" pitchFamily="34" charset="-122"/>
                <a:ea typeface="微软雅黑" panose="020B0503020204020204" pitchFamily="34" charset="-122"/>
              </a:rPr>
              <a:t>案例：行业伙伴核心应用系统迁移</a:t>
            </a:r>
          </a:p>
        </p:txBody>
      </p:sp>
      <p:sp>
        <p:nvSpPr>
          <p:cNvPr id="63" name="TextBox 32"/>
          <p:cNvSpPr txBox="1"/>
          <p:nvPr/>
        </p:nvSpPr>
        <p:spPr>
          <a:xfrm>
            <a:off x="6555199" y="3053268"/>
            <a:ext cx="1433576" cy="907628"/>
          </a:xfrm>
          <a:prstGeom prst="rect">
            <a:avLst/>
          </a:prstGeom>
          <a:noFill/>
        </p:spPr>
        <p:txBody>
          <a:bodyPr wrap="square" rtlCol="0" anchor="t">
            <a:spAutoFit/>
          </a:bodyP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799" b="1"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技术分析</a:t>
            </a:r>
            <a:endParaRPr kumimoji="0" lang="en-US" altLang="zh-CN" sz="1799" b="1"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硬件环境</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代码评估</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环境部署</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64" name="TextBox 34"/>
          <p:cNvSpPr txBox="1"/>
          <p:nvPr/>
        </p:nvSpPr>
        <p:spPr>
          <a:xfrm>
            <a:off x="9925472" y="3053268"/>
            <a:ext cx="1273900" cy="1311000"/>
          </a:xfrm>
          <a:prstGeom prst="rect">
            <a:avLst/>
          </a:prstGeom>
          <a:noFill/>
        </p:spPr>
        <p:txBody>
          <a:bodyPr wrap="square" rtlCol="0" anchor="t">
            <a:spAutoFit/>
          </a:bodyP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en-US" sz="1799" b="1" i="0" u="none" strike="noStrike" kern="0" cap="none" spc="0" normalizeH="0" baseline="0" noProof="0" dirty="0" err="1"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性能优化</a:t>
            </a:r>
            <a:endParaRPr kumimoji="0" lang="en-US" altLang="zh-CN" sz="1799" b="1"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热点函数分析</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多核绑定</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内存就近访问</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网卡队列优化</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65" name="TextBox 34"/>
          <p:cNvSpPr txBox="1"/>
          <p:nvPr/>
        </p:nvSpPr>
        <p:spPr>
          <a:xfrm>
            <a:off x="8143415" y="3053268"/>
            <a:ext cx="1547579" cy="1276832"/>
          </a:xfrm>
          <a:prstGeom prst="rect">
            <a:avLst/>
          </a:prstGeom>
          <a:noFill/>
        </p:spPr>
        <p:txBody>
          <a:bodyPr wrap="square" rtlCol="0" anchor="t">
            <a:spAutoFit/>
          </a:bodyPr>
          <a:lstStyle/>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799" b="1"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代码移植</a:t>
            </a:r>
            <a:endParaRPr kumimoji="0" lang="en-US" altLang="zh-CN" sz="1799" b="1"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C++/</a:t>
            </a: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汇编语言移植</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安装</a:t>
            </a:r>
            <a:r>
              <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JDK</a:t>
            </a: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编译开源代码</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更换依赖库</a:t>
            </a:r>
            <a:endParaRPr kumimoji="0" lang="en-US" altLang="zh-CN"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ctr" defTabSz="914112"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pic>
        <p:nvPicPr>
          <p:cNvPr id="70" name="图片 69"/>
          <p:cNvPicPr>
            <a:picLocks noChangeAspect="1"/>
          </p:cNvPicPr>
          <p:nvPr/>
        </p:nvPicPr>
        <p:blipFill>
          <a:blip r:embed="rId3" cstate="print"/>
          <a:stretch>
            <a:fillRect/>
          </a:stretch>
        </p:blipFill>
        <p:spPr>
          <a:xfrm>
            <a:off x="8234369" y="4522754"/>
            <a:ext cx="1365670" cy="977191"/>
          </a:xfrm>
          <a:prstGeom prst="rect">
            <a:avLst/>
          </a:prstGeom>
          <a:ln>
            <a:solidFill>
              <a:srgbClr val="0070C0"/>
            </a:solidFill>
          </a:ln>
        </p:spPr>
      </p:pic>
      <p:pic>
        <p:nvPicPr>
          <p:cNvPr id="71" name="图片 70"/>
          <p:cNvPicPr preferRelativeResize="0">
            <a:picLocks/>
          </p:cNvPicPr>
          <p:nvPr/>
        </p:nvPicPr>
        <p:blipFill>
          <a:blip r:embed="rId4" cstate="print"/>
          <a:stretch>
            <a:fillRect/>
          </a:stretch>
        </p:blipFill>
        <p:spPr>
          <a:xfrm>
            <a:off x="9879833" y="4522255"/>
            <a:ext cx="1365178" cy="978188"/>
          </a:xfrm>
          <a:prstGeom prst="rect">
            <a:avLst/>
          </a:prstGeom>
          <a:ln>
            <a:solidFill>
              <a:srgbClr val="0070C0"/>
            </a:solidFill>
          </a:ln>
        </p:spPr>
      </p:pic>
      <p:pic>
        <p:nvPicPr>
          <p:cNvPr id="74" name="Picture 2" descr="C:\Users\w00247537\AppData\Roaming\eSpace_Desktop\UserData\w00247537\imagefiles\F92FF63E-BBBA-4D1F-A4FC-2A9C8D0C88E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9398" y="4522255"/>
            <a:ext cx="1365178" cy="978188"/>
          </a:xfrm>
          <a:prstGeom prst="rect">
            <a:avLst/>
          </a:prstGeom>
          <a:noFill/>
          <a:extLst>
            <a:ext uri="{909E8E84-426E-40DD-AFC4-6F175D3DCCD1}">
              <a14:hiddenFill xmlns:a14="http://schemas.microsoft.com/office/drawing/2010/main">
                <a:solidFill>
                  <a:srgbClr val="FFFFFF"/>
                </a:solidFill>
              </a14:hiddenFill>
            </a:ext>
          </a:extLst>
        </p:spPr>
      </p:pic>
      <p:sp>
        <p:nvSpPr>
          <p:cNvPr id="75"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互联网行业</a:t>
            </a:r>
            <a:r>
              <a:rPr lang="zh-CN" altLang="en-US" sz="2800" dirty="0" smtClean="0">
                <a:latin typeface="+mj-lt"/>
                <a:ea typeface="+mn-ea"/>
              </a:rPr>
              <a:t>伙伴核心应用迁移</a:t>
            </a:r>
            <a:endParaRPr lang="zh-CN" altLang="en-US" sz="2800" dirty="0">
              <a:latin typeface="+mj-lt"/>
              <a:ea typeface="+mn-ea"/>
            </a:endParaRPr>
          </a:p>
        </p:txBody>
      </p:sp>
      <p:sp>
        <p:nvSpPr>
          <p:cNvPr id="5" name="矩形 4"/>
          <p:cNvSpPr/>
          <p:nvPr/>
        </p:nvSpPr>
        <p:spPr bwMode="auto">
          <a:xfrm>
            <a:off x="6467755" y="2130254"/>
            <a:ext cx="1703357" cy="321354"/>
          </a:xfrm>
          <a:custGeom>
            <a:avLst/>
            <a:gdLst/>
            <a:ahLst/>
            <a:cxnLst/>
            <a:rect l="l" t="t" r="r" b="b"/>
            <a:pathLst>
              <a:path w="1703357" h="321354">
                <a:moveTo>
                  <a:pt x="0" y="0"/>
                </a:moveTo>
                <a:lnTo>
                  <a:pt x="1606536" y="0"/>
                </a:lnTo>
                <a:lnTo>
                  <a:pt x="1606536" y="63855"/>
                </a:lnTo>
                <a:lnTo>
                  <a:pt x="1703357" y="160676"/>
                </a:lnTo>
                <a:lnTo>
                  <a:pt x="1606536" y="257497"/>
                </a:lnTo>
                <a:lnTo>
                  <a:pt x="1606536" y="321354"/>
                </a:lnTo>
                <a:lnTo>
                  <a:pt x="0" y="321354"/>
                </a:lnTo>
                <a:close/>
              </a:path>
            </a:pathLst>
          </a:cu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80" name="矩形 79"/>
          <p:cNvSpPr/>
          <p:nvPr/>
        </p:nvSpPr>
        <p:spPr bwMode="auto">
          <a:xfrm>
            <a:off x="8113937" y="2130254"/>
            <a:ext cx="1702091" cy="321354"/>
          </a:xfrm>
          <a:custGeom>
            <a:avLst/>
            <a:gdLst/>
            <a:ahLst/>
            <a:cxnLst/>
            <a:rect l="l" t="t" r="r" b="b"/>
            <a:pathLst>
              <a:path w="1702091" h="321354">
                <a:moveTo>
                  <a:pt x="0" y="0"/>
                </a:moveTo>
                <a:lnTo>
                  <a:pt x="1606536" y="0"/>
                </a:lnTo>
                <a:lnTo>
                  <a:pt x="1606536" y="65121"/>
                </a:lnTo>
                <a:lnTo>
                  <a:pt x="1702091" y="160676"/>
                </a:lnTo>
                <a:lnTo>
                  <a:pt x="1606536" y="256231"/>
                </a:lnTo>
                <a:lnTo>
                  <a:pt x="1606536" y="321354"/>
                </a:lnTo>
                <a:lnTo>
                  <a:pt x="0" y="321354"/>
                </a:lnTo>
                <a:lnTo>
                  <a:pt x="0" y="261246"/>
                </a:lnTo>
                <a:lnTo>
                  <a:pt x="1266" y="262512"/>
                </a:lnTo>
                <a:lnTo>
                  <a:pt x="103101" y="160677"/>
                </a:lnTo>
                <a:lnTo>
                  <a:pt x="1266" y="58842"/>
                </a:lnTo>
                <a:lnTo>
                  <a:pt x="0" y="60108"/>
                </a:lnTo>
                <a:close/>
              </a:path>
            </a:pathLst>
          </a:cu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81" name="矩形 80"/>
          <p:cNvSpPr/>
          <p:nvPr/>
        </p:nvSpPr>
        <p:spPr bwMode="auto">
          <a:xfrm>
            <a:off x="9760119" y="2130254"/>
            <a:ext cx="1606536" cy="321354"/>
          </a:xfrm>
          <a:custGeom>
            <a:avLst/>
            <a:gdLst/>
            <a:ahLst/>
            <a:cxnLst/>
            <a:rect l="l" t="t" r="r" b="b"/>
            <a:pathLst>
              <a:path w="1606536" h="321354">
                <a:moveTo>
                  <a:pt x="0" y="0"/>
                </a:moveTo>
                <a:lnTo>
                  <a:pt x="1606536" y="0"/>
                </a:lnTo>
                <a:lnTo>
                  <a:pt x="1606536" y="321354"/>
                </a:lnTo>
                <a:lnTo>
                  <a:pt x="0" y="321354"/>
                </a:lnTo>
                <a:lnTo>
                  <a:pt x="0" y="262512"/>
                </a:lnTo>
                <a:lnTo>
                  <a:pt x="101835" y="160677"/>
                </a:lnTo>
                <a:lnTo>
                  <a:pt x="0" y="58842"/>
                </a:lnTo>
                <a:close/>
              </a:path>
            </a:pathLst>
          </a:cu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 name="TextBox 6"/>
          <p:cNvSpPr txBox="1"/>
          <p:nvPr/>
        </p:nvSpPr>
        <p:spPr bwMode="auto">
          <a:xfrm>
            <a:off x="6700661" y="2169657"/>
            <a:ext cx="1140724" cy="24254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lvl="0"/>
            <a:r>
              <a:rPr lang="zh-CN" altLang="en-US" kern="0" dirty="0">
                <a:solidFill>
                  <a:schemeClr val="bg1"/>
                </a:solidFill>
                <a:latin typeface="+mn-ea"/>
                <a:ea typeface="+mn-ea"/>
              </a:rPr>
              <a:t>环境准备：</a:t>
            </a:r>
            <a:r>
              <a:rPr lang="en-US" altLang="zh-CN" kern="0" dirty="0">
                <a:solidFill>
                  <a:schemeClr val="bg1"/>
                </a:solidFill>
                <a:latin typeface="+mn-ea"/>
                <a:ea typeface="+mn-ea"/>
              </a:rPr>
              <a:t>1</a:t>
            </a:r>
            <a:r>
              <a:rPr lang="zh-CN" altLang="en-US" kern="0" dirty="0">
                <a:solidFill>
                  <a:schemeClr val="bg1"/>
                </a:solidFill>
                <a:latin typeface="+mn-ea"/>
                <a:ea typeface="+mn-ea"/>
              </a:rPr>
              <a:t>人</a:t>
            </a:r>
            <a:r>
              <a:rPr lang="zh-CN" altLang="en-US" kern="0" dirty="0" smtClean="0">
                <a:solidFill>
                  <a:schemeClr val="bg1"/>
                </a:solidFill>
                <a:latin typeface="+mn-ea"/>
                <a:ea typeface="+mn-ea"/>
              </a:rPr>
              <a:t>月</a:t>
            </a:r>
            <a:endParaRPr lang="en-US" altLang="zh-CN" kern="0" dirty="0">
              <a:solidFill>
                <a:schemeClr val="bg1"/>
              </a:solidFill>
              <a:latin typeface="+mn-ea"/>
              <a:ea typeface="+mn-ea"/>
            </a:endParaRPr>
          </a:p>
        </p:txBody>
      </p:sp>
      <p:sp>
        <p:nvSpPr>
          <p:cNvPr id="82" name="TextBox 81"/>
          <p:cNvSpPr txBox="1"/>
          <p:nvPr/>
        </p:nvSpPr>
        <p:spPr bwMode="auto">
          <a:xfrm>
            <a:off x="8154483" y="2169657"/>
            <a:ext cx="1525444" cy="24254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112" eaLnBrk="1" fontAlgn="auto" latinLnBrk="0" hangingPunct="1">
              <a:lnSpc>
                <a:spcPct val="100000"/>
              </a:lnSpc>
              <a:spcBef>
                <a:spcPts val="0"/>
              </a:spcBef>
              <a:spcAft>
                <a:spcPts val="0"/>
              </a:spcAft>
              <a:buClrTx/>
              <a:buSzTx/>
              <a:buFontTx/>
              <a:buNone/>
              <a:tabLst/>
              <a:defRPr/>
            </a:pPr>
            <a:r>
              <a:rPr lang="zh-CN" altLang="en-US" kern="0" dirty="0">
                <a:solidFill>
                  <a:schemeClr val="bg1"/>
                </a:solidFill>
                <a:latin typeface="+mn-ea"/>
                <a:ea typeface="+mn-ea"/>
              </a:rPr>
              <a:t>代码</a:t>
            </a:r>
            <a:r>
              <a:rPr lang="zh-CN" altLang="zh-CN" kern="0" dirty="0">
                <a:solidFill>
                  <a:schemeClr val="bg1"/>
                </a:solidFill>
                <a:latin typeface="+mn-ea"/>
                <a:ea typeface="+mn-ea"/>
              </a:rPr>
              <a:t>编译</a:t>
            </a:r>
            <a:r>
              <a:rPr lang="zh-CN" altLang="en-US" kern="0" dirty="0">
                <a:solidFill>
                  <a:schemeClr val="bg1"/>
                </a:solidFill>
                <a:latin typeface="+mn-ea"/>
                <a:ea typeface="+mn-ea"/>
              </a:rPr>
              <a:t>和修改：</a:t>
            </a:r>
            <a:r>
              <a:rPr lang="en-US" altLang="zh-CN" kern="0" dirty="0">
                <a:solidFill>
                  <a:schemeClr val="bg1"/>
                </a:solidFill>
                <a:latin typeface="+mn-ea"/>
                <a:ea typeface="+mn-ea"/>
              </a:rPr>
              <a:t>2</a:t>
            </a:r>
            <a:r>
              <a:rPr lang="zh-CN" altLang="en-US" kern="0" dirty="0">
                <a:solidFill>
                  <a:schemeClr val="bg1"/>
                </a:solidFill>
                <a:latin typeface="+mn-ea"/>
                <a:ea typeface="+mn-ea"/>
              </a:rPr>
              <a:t>人月</a:t>
            </a:r>
            <a:endParaRPr lang="en-US" altLang="zh-CN" kern="0" dirty="0">
              <a:solidFill>
                <a:schemeClr val="bg1"/>
              </a:solidFill>
              <a:latin typeface="+mn-ea"/>
              <a:ea typeface="+mn-ea"/>
            </a:endParaRPr>
          </a:p>
        </p:txBody>
      </p:sp>
      <p:sp>
        <p:nvSpPr>
          <p:cNvPr id="83" name="TextBox 82"/>
          <p:cNvSpPr txBox="1"/>
          <p:nvPr/>
        </p:nvSpPr>
        <p:spPr bwMode="auto">
          <a:xfrm>
            <a:off x="9993026" y="2169657"/>
            <a:ext cx="1140723" cy="24254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112" eaLnBrk="1" fontAlgn="auto" latinLnBrk="0" hangingPunct="1">
              <a:lnSpc>
                <a:spcPct val="100000"/>
              </a:lnSpc>
              <a:spcBef>
                <a:spcPts val="0"/>
              </a:spcBef>
              <a:spcAft>
                <a:spcPts val="0"/>
              </a:spcAft>
              <a:buClrTx/>
              <a:buSzTx/>
              <a:buFontTx/>
              <a:buNone/>
              <a:tabLst/>
              <a:defRPr/>
            </a:pPr>
            <a:r>
              <a:rPr lang="zh-CN" altLang="zh-CN" kern="0" dirty="0">
                <a:solidFill>
                  <a:schemeClr val="bg1"/>
                </a:solidFill>
                <a:latin typeface="+mn-ea"/>
                <a:ea typeface="+mn-ea"/>
              </a:rPr>
              <a:t>性能</a:t>
            </a:r>
            <a:r>
              <a:rPr lang="zh-CN" altLang="en-US" kern="0" dirty="0">
                <a:solidFill>
                  <a:schemeClr val="bg1"/>
                </a:solidFill>
                <a:latin typeface="+mn-ea"/>
                <a:ea typeface="+mn-ea"/>
              </a:rPr>
              <a:t>优化：</a:t>
            </a:r>
            <a:r>
              <a:rPr lang="en-US" altLang="zh-CN" kern="0" dirty="0">
                <a:solidFill>
                  <a:schemeClr val="bg1"/>
                </a:solidFill>
                <a:latin typeface="+mn-ea"/>
                <a:ea typeface="+mn-ea"/>
              </a:rPr>
              <a:t>2</a:t>
            </a:r>
            <a:r>
              <a:rPr lang="zh-CN" altLang="en-US" kern="0" dirty="0">
                <a:solidFill>
                  <a:schemeClr val="bg1"/>
                </a:solidFill>
                <a:latin typeface="+mn-ea"/>
                <a:ea typeface="+mn-ea"/>
              </a:rPr>
              <a:t>人月</a:t>
            </a:r>
            <a:endParaRPr lang="en-US" altLang="zh-CN" kern="0" dirty="0">
              <a:solidFill>
                <a:schemeClr val="bg1"/>
              </a:solidFill>
              <a:latin typeface="+mn-ea"/>
              <a:ea typeface="+mn-ea"/>
            </a:endParaRPr>
          </a:p>
        </p:txBody>
      </p:sp>
    </p:spTree>
    <p:extLst>
      <p:ext uri="{BB962C8B-B14F-4D97-AF65-F5344CB8AC3E}">
        <p14:creationId xmlns:p14="http://schemas.microsoft.com/office/powerpoint/2010/main" val="57437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bwMode="auto">
          <a:xfrm>
            <a:off x="550862" y="4581128"/>
            <a:ext cx="11090275" cy="171908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8" name="矩形 27"/>
          <p:cNvSpPr/>
          <p:nvPr/>
        </p:nvSpPr>
        <p:spPr bwMode="auto">
          <a:xfrm>
            <a:off x="550863" y="1268413"/>
            <a:ext cx="5149094" cy="31686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2" name="矩形 31"/>
          <p:cNvSpPr/>
          <p:nvPr/>
        </p:nvSpPr>
        <p:spPr bwMode="auto">
          <a:xfrm>
            <a:off x="6494500" y="1268413"/>
            <a:ext cx="5149094" cy="31686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51" name="矩形 50"/>
          <p:cNvSpPr/>
          <p:nvPr/>
        </p:nvSpPr>
        <p:spPr>
          <a:xfrm>
            <a:off x="866187" y="4869160"/>
            <a:ext cx="10443398" cy="1143016"/>
          </a:xfrm>
          <a:prstGeom prst="rect">
            <a:avLst/>
          </a:prstGeom>
          <a:noFill/>
          <a:ln w="12700" cap="flat" cmpd="sng" algn="ctr">
            <a:noFill/>
            <a:prstDash val="sysDash"/>
          </a:ln>
          <a:effectLst/>
        </p:spPr>
        <p:txBody>
          <a:bodyPr rtlCol="0" anchor="ctr"/>
          <a:lstStyle/>
          <a:p>
            <a:pPr marL="285750" indent="-285750" defTabSz="1219444" fontAlgn="auto">
              <a:lnSpc>
                <a:spcPct val="150000"/>
              </a:lnSpc>
              <a:spcBef>
                <a:spcPts val="0"/>
              </a:spcBef>
              <a:spcAft>
                <a:spcPts val="0"/>
              </a:spcAft>
              <a:buClr>
                <a:schemeClr val="tx1">
                  <a:lumMod val="95000"/>
                  <a:lumOff val="5000"/>
                </a:schemeClr>
              </a:buClr>
              <a:buFont typeface="Arial" pitchFamily="34" charset="0"/>
              <a:buChar char="•"/>
            </a:pPr>
            <a:r>
              <a:rPr lang="zh-CN" altLang="en-US" sz="1600" b="1" kern="0" dirty="0">
                <a:solidFill>
                  <a:prstClr val="black"/>
                </a:solidFill>
                <a:latin typeface="微软雅黑" pitchFamily="34" charset="-122"/>
                <a:ea typeface="微软雅黑" pitchFamily="34" charset="-122"/>
              </a:rPr>
              <a:t>迁移</a:t>
            </a:r>
            <a:r>
              <a:rPr lang="zh-CN" altLang="en-US" sz="1600" b="1" kern="0" dirty="0" smtClean="0">
                <a:solidFill>
                  <a:prstClr val="black"/>
                </a:solidFill>
                <a:latin typeface="微软雅黑" pitchFamily="34" charset="-122"/>
                <a:ea typeface="微软雅黑" pitchFamily="34" charset="-122"/>
              </a:rPr>
              <a:t>规模</a:t>
            </a:r>
            <a:r>
              <a:rPr lang="zh-CN" altLang="en-US" sz="1600" kern="0" dirty="0" smtClean="0">
                <a:solidFill>
                  <a:prstClr val="black"/>
                </a:solidFill>
                <a:latin typeface="微软雅黑" pitchFamily="34" charset="-122"/>
                <a:ea typeface="微软雅黑" pitchFamily="34" charset="-122"/>
              </a:rPr>
              <a:t>：整体迁移，</a:t>
            </a:r>
            <a:r>
              <a:rPr lang="zh-CN" altLang="en-US" sz="1600" kern="0" dirty="0">
                <a:solidFill>
                  <a:prstClr val="black"/>
                </a:solidFill>
                <a:latin typeface="微软雅黑" pitchFamily="34" charset="-122"/>
                <a:ea typeface="微软雅黑" pitchFamily="34" charset="-122"/>
              </a:rPr>
              <a:t>涉及的商业软件</a:t>
            </a:r>
            <a:r>
              <a:rPr lang="zh-CN" altLang="en-US" sz="1600" kern="0" dirty="0" smtClean="0">
                <a:solidFill>
                  <a:prstClr val="black"/>
                </a:solidFill>
                <a:latin typeface="微软雅黑" pitchFamily="34" charset="-122"/>
                <a:ea typeface="微软雅黑" pitchFamily="34" charset="-122"/>
              </a:rPr>
              <a:t>较多，编码类型主要以</a:t>
            </a:r>
            <a:r>
              <a:rPr lang="en-US" altLang="zh-CN" sz="1600" kern="0" dirty="0" smtClean="0">
                <a:solidFill>
                  <a:prstClr val="black"/>
                </a:solidFill>
                <a:latin typeface="微软雅黑" pitchFamily="34" charset="-122"/>
                <a:ea typeface="微软雅黑" pitchFamily="34" charset="-122"/>
              </a:rPr>
              <a:t>Java</a:t>
            </a:r>
            <a:r>
              <a:rPr lang="zh-CN" altLang="en-US" sz="1600" kern="0" dirty="0" smtClean="0">
                <a:solidFill>
                  <a:prstClr val="black"/>
                </a:solidFill>
                <a:latin typeface="微软雅黑" pitchFamily="34" charset="-122"/>
                <a:ea typeface="微软雅黑" pitchFamily="34" charset="-122"/>
              </a:rPr>
              <a:t>居多，涉及的</a:t>
            </a:r>
            <a:r>
              <a:rPr lang="en-US" altLang="zh-CN" sz="1600" kern="0" dirty="0">
                <a:solidFill>
                  <a:prstClr val="black"/>
                </a:solidFill>
                <a:latin typeface="微软雅黑" pitchFamily="34" charset="-122"/>
                <a:ea typeface="微软雅黑" pitchFamily="34" charset="-122"/>
              </a:rPr>
              <a:t>J</a:t>
            </a:r>
            <a:r>
              <a:rPr lang="en-US" altLang="zh-CN" sz="1600" kern="0" dirty="0" smtClean="0">
                <a:solidFill>
                  <a:prstClr val="black"/>
                </a:solidFill>
                <a:latin typeface="微软雅黑" pitchFamily="34" charset="-122"/>
                <a:ea typeface="微软雅黑" pitchFamily="34" charset="-122"/>
              </a:rPr>
              <a:t>ava</a:t>
            </a:r>
            <a:r>
              <a:rPr lang="zh-CN" altLang="en-US" sz="1600" kern="0" dirty="0" smtClean="0">
                <a:solidFill>
                  <a:prstClr val="black"/>
                </a:solidFill>
                <a:latin typeface="微软雅黑" pitchFamily="34" charset="-122"/>
                <a:ea typeface="微软雅黑" pitchFamily="34" charset="-122"/>
              </a:rPr>
              <a:t>软件包</a:t>
            </a:r>
            <a:r>
              <a:rPr lang="en-US" altLang="zh-CN" sz="1600" kern="0" dirty="0" smtClean="0">
                <a:solidFill>
                  <a:prstClr val="black"/>
                </a:solidFill>
                <a:latin typeface="微软雅黑" pitchFamily="34" charset="-122"/>
                <a:ea typeface="微软雅黑" pitchFamily="34" charset="-122"/>
              </a:rPr>
              <a:t>100</a:t>
            </a:r>
            <a:r>
              <a:rPr lang="zh-CN" altLang="en-US" sz="1600" kern="0" dirty="0" smtClean="0">
                <a:solidFill>
                  <a:prstClr val="black"/>
                </a:solidFill>
                <a:latin typeface="微软雅黑" pitchFamily="34" charset="-122"/>
                <a:ea typeface="微软雅黑" pitchFamily="34" charset="-122"/>
              </a:rPr>
              <a:t>多个</a:t>
            </a:r>
            <a:endParaRPr lang="en-US" altLang="zh-CN" sz="1600" kern="0" dirty="0">
              <a:solidFill>
                <a:prstClr val="black"/>
              </a:solidFill>
              <a:latin typeface="微软雅黑" pitchFamily="34" charset="-122"/>
              <a:ea typeface="微软雅黑" pitchFamily="34" charset="-122"/>
            </a:endParaRPr>
          </a:p>
          <a:p>
            <a:pPr marL="285750" indent="-285750" defTabSz="1219444" fontAlgn="auto">
              <a:lnSpc>
                <a:spcPct val="150000"/>
              </a:lnSpc>
              <a:spcBef>
                <a:spcPts val="0"/>
              </a:spcBef>
              <a:spcAft>
                <a:spcPts val="0"/>
              </a:spcAft>
              <a:buClr>
                <a:schemeClr val="tx1">
                  <a:lumMod val="95000"/>
                  <a:lumOff val="5000"/>
                </a:schemeClr>
              </a:buClr>
              <a:buFont typeface="Arial" pitchFamily="34" charset="0"/>
              <a:buChar char="•"/>
            </a:pPr>
            <a:r>
              <a:rPr lang="zh-CN" altLang="en-US" sz="1600" b="1" kern="0" dirty="0" smtClean="0">
                <a:solidFill>
                  <a:prstClr val="black"/>
                </a:solidFill>
                <a:latin typeface="微软雅黑" pitchFamily="34" charset="-122"/>
                <a:ea typeface="微软雅黑" pitchFamily="34" charset="-122"/>
              </a:rPr>
              <a:t>测试场景</a:t>
            </a:r>
            <a:r>
              <a:rPr lang="zh-CN" altLang="en-US" sz="1600" kern="0" dirty="0" smtClean="0">
                <a:solidFill>
                  <a:prstClr val="black"/>
                </a:solidFill>
                <a:latin typeface="微软雅黑" pitchFamily="34" charset="-122"/>
                <a:ea typeface="微软雅黑" pitchFamily="34" charset="-122"/>
              </a:rPr>
              <a:t>：大数据</a:t>
            </a:r>
            <a:r>
              <a:rPr lang="en-US" altLang="zh-CN" sz="1600" kern="0" dirty="0" smtClean="0">
                <a:solidFill>
                  <a:prstClr val="black"/>
                </a:solidFill>
                <a:latin typeface="微软雅黑" pitchFamily="34" charset="-122"/>
                <a:ea typeface="微软雅黑" pitchFamily="34" charset="-122"/>
              </a:rPr>
              <a:t>/</a:t>
            </a:r>
            <a:r>
              <a:rPr lang="zh-CN" altLang="en-US" sz="1600" kern="0" dirty="0" smtClean="0">
                <a:solidFill>
                  <a:prstClr val="black"/>
                </a:solidFill>
                <a:latin typeface="微软雅黑" pitchFamily="34" charset="-122"/>
                <a:ea typeface="微软雅黑" pitchFamily="34" charset="-122"/>
              </a:rPr>
              <a:t>数据库</a:t>
            </a:r>
            <a:r>
              <a:rPr lang="en-US" altLang="zh-CN" sz="1600" kern="0" dirty="0" smtClean="0">
                <a:solidFill>
                  <a:prstClr val="black"/>
                </a:solidFill>
                <a:latin typeface="微软雅黑" pitchFamily="34" charset="-122"/>
                <a:ea typeface="微软雅黑" pitchFamily="34" charset="-122"/>
              </a:rPr>
              <a:t>/</a:t>
            </a:r>
            <a:r>
              <a:rPr lang="zh-CN" altLang="en-US" sz="1600" kern="0" dirty="0" smtClean="0">
                <a:solidFill>
                  <a:prstClr val="black"/>
                </a:solidFill>
                <a:latin typeface="微软雅黑" pitchFamily="34" charset="-122"/>
                <a:ea typeface="微软雅黑" pitchFamily="34" charset="-122"/>
              </a:rPr>
              <a:t>虚拟化</a:t>
            </a:r>
            <a:r>
              <a:rPr lang="en-US" altLang="zh-CN" sz="1600" kern="0" dirty="0" smtClean="0">
                <a:solidFill>
                  <a:prstClr val="black"/>
                </a:solidFill>
                <a:latin typeface="微软雅黑" pitchFamily="34" charset="-122"/>
                <a:ea typeface="微软雅黑" pitchFamily="34" charset="-122"/>
              </a:rPr>
              <a:t>/</a:t>
            </a:r>
            <a:r>
              <a:rPr lang="zh-CN" altLang="en-US" sz="1600" kern="0" dirty="0" smtClean="0">
                <a:solidFill>
                  <a:prstClr val="black"/>
                </a:solidFill>
                <a:latin typeface="微软雅黑" pitchFamily="34" charset="-122"/>
                <a:ea typeface="微软雅黑" pitchFamily="34" charset="-122"/>
              </a:rPr>
              <a:t>物理机性能</a:t>
            </a:r>
            <a:r>
              <a:rPr lang="en-US" altLang="zh-CN" sz="1600" kern="0" dirty="0" smtClean="0">
                <a:solidFill>
                  <a:prstClr val="black"/>
                </a:solidFill>
                <a:latin typeface="微软雅黑" pitchFamily="34" charset="-122"/>
                <a:ea typeface="微软雅黑" pitchFamily="34" charset="-122"/>
              </a:rPr>
              <a:t>/</a:t>
            </a:r>
            <a:r>
              <a:rPr lang="zh-CN" altLang="en-US" sz="1600" kern="0" dirty="0" smtClean="0">
                <a:solidFill>
                  <a:prstClr val="black"/>
                </a:solidFill>
                <a:latin typeface="微软雅黑" pitchFamily="34" charset="-122"/>
                <a:ea typeface="微软雅黑" pitchFamily="34" charset="-122"/>
              </a:rPr>
              <a:t>业务系统功能</a:t>
            </a:r>
            <a:endParaRPr lang="en-US" altLang="zh-CN" sz="1600" kern="0" dirty="0" smtClean="0">
              <a:solidFill>
                <a:prstClr val="black"/>
              </a:solidFill>
              <a:latin typeface="微软雅黑" pitchFamily="34" charset="-122"/>
              <a:ea typeface="微软雅黑" pitchFamily="34" charset="-122"/>
            </a:endParaRPr>
          </a:p>
          <a:p>
            <a:pPr marL="285750" indent="-285750" defTabSz="1219444" fontAlgn="auto">
              <a:lnSpc>
                <a:spcPct val="150000"/>
              </a:lnSpc>
              <a:spcBef>
                <a:spcPts val="0"/>
              </a:spcBef>
              <a:spcAft>
                <a:spcPts val="0"/>
              </a:spcAft>
              <a:buClr>
                <a:schemeClr val="tx1">
                  <a:lumMod val="95000"/>
                  <a:lumOff val="5000"/>
                </a:schemeClr>
              </a:buClr>
              <a:buFont typeface="Arial" pitchFamily="34" charset="0"/>
              <a:buChar char="•"/>
            </a:pPr>
            <a:r>
              <a:rPr lang="zh-CN" altLang="en-US" sz="1600" b="1" kern="0" dirty="0">
                <a:solidFill>
                  <a:prstClr val="black"/>
                </a:solidFill>
                <a:latin typeface="微软雅黑" pitchFamily="34" charset="-122"/>
                <a:ea typeface="微软雅黑" pitchFamily="34" charset="-122"/>
              </a:rPr>
              <a:t>整体</a:t>
            </a:r>
            <a:r>
              <a:rPr lang="zh-CN" altLang="en-US" sz="1600" b="1" kern="0" dirty="0" smtClean="0">
                <a:solidFill>
                  <a:prstClr val="black"/>
                </a:solidFill>
                <a:latin typeface="微软雅黑" pitchFamily="34" charset="-122"/>
                <a:ea typeface="微软雅黑" pitchFamily="34" charset="-122"/>
              </a:rPr>
              <a:t>用时</a:t>
            </a:r>
            <a:r>
              <a:rPr lang="zh-CN" altLang="en-US" sz="1600" kern="0" dirty="0" smtClean="0">
                <a:solidFill>
                  <a:prstClr val="black"/>
                </a:solidFill>
                <a:latin typeface="微软雅黑" pitchFamily="34" charset="-122"/>
                <a:ea typeface="微软雅黑" pitchFamily="34" charset="-122"/>
              </a:rPr>
              <a:t>：整体迁移用时</a:t>
            </a:r>
            <a:r>
              <a:rPr lang="en-US" altLang="zh-CN" sz="1600" kern="0" dirty="0" smtClean="0">
                <a:solidFill>
                  <a:prstClr val="black"/>
                </a:solidFill>
                <a:latin typeface="微软雅黑" pitchFamily="34" charset="-122"/>
                <a:ea typeface="微软雅黑" pitchFamily="34" charset="-122"/>
              </a:rPr>
              <a:t>1.5</a:t>
            </a:r>
            <a:r>
              <a:rPr lang="zh-CN" altLang="en-US" sz="1600" kern="0" dirty="0" smtClean="0">
                <a:solidFill>
                  <a:prstClr val="black"/>
                </a:solidFill>
                <a:latin typeface="微软雅黑" pitchFamily="34" charset="-122"/>
                <a:ea typeface="微软雅黑" pitchFamily="34" charset="-122"/>
              </a:rPr>
              <a:t>个月，测试及调优用时</a:t>
            </a:r>
            <a:r>
              <a:rPr lang="en-US" altLang="zh-CN" sz="1600" kern="0" dirty="0" smtClean="0">
                <a:solidFill>
                  <a:prstClr val="black"/>
                </a:solidFill>
                <a:latin typeface="微软雅黑" pitchFamily="34" charset="-122"/>
                <a:ea typeface="微软雅黑" pitchFamily="34" charset="-122"/>
              </a:rPr>
              <a:t>1</a:t>
            </a:r>
            <a:r>
              <a:rPr lang="zh-CN" altLang="en-US" sz="1600" kern="0" dirty="0" smtClean="0">
                <a:solidFill>
                  <a:prstClr val="black"/>
                </a:solidFill>
                <a:latin typeface="微软雅黑" pitchFamily="34" charset="-122"/>
                <a:ea typeface="微软雅黑" pitchFamily="34" charset="-122"/>
              </a:rPr>
              <a:t>个月</a:t>
            </a:r>
            <a:endParaRPr lang="en-US" altLang="zh-CN" sz="1600" kern="0" dirty="0" smtClean="0">
              <a:solidFill>
                <a:prstClr val="black"/>
              </a:solidFill>
              <a:latin typeface="微软雅黑" pitchFamily="34" charset="-122"/>
              <a:ea typeface="微软雅黑" pitchFamily="34" charset="-122"/>
            </a:endParaRPr>
          </a:p>
          <a:p>
            <a:pPr marL="285750" indent="-285750" defTabSz="1219444" fontAlgn="auto">
              <a:lnSpc>
                <a:spcPct val="150000"/>
              </a:lnSpc>
              <a:spcBef>
                <a:spcPts val="0"/>
              </a:spcBef>
              <a:spcAft>
                <a:spcPts val="0"/>
              </a:spcAft>
              <a:buClr>
                <a:schemeClr val="tx1">
                  <a:lumMod val="95000"/>
                  <a:lumOff val="5000"/>
                </a:schemeClr>
              </a:buClr>
              <a:buFont typeface="Arial" pitchFamily="34" charset="0"/>
              <a:buChar char="•"/>
            </a:pPr>
            <a:r>
              <a:rPr lang="zh-CN" altLang="en-US" sz="1600" b="1" kern="0" dirty="0" smtClean="0">
                <a:solidFill>
                  <a:prstClr val="black"/>
                </a:solidFill>
                <a:latin typeface="微软雅黑" pitchFamily="34" charset="-122"/>
                <a:ea typeface="微软雅黑" pitchFamily="34" charset="-122"/>
              </a:rPr>
              <a:t>测试结果</a:t>
            </a:r>
            <a:r>
              <a:rPr lang="zh-CN" altLang="en-US" sz="1600" kern="0" dirty="0" smtClean="0">
                <a:solidFill>
                  <a:prstClr val="black"/>
                </a:solidFill>
                <a:latin typeface="微软雅黑" pitchFamily="34" charset="-122"/>
                <a:ea typeface="微软雅黑" pitchFamily="34" charset="-122"/>
              </a:rPr>
              <a:t>：各业务系统功能验证通过，各测试场景性能均优于友商</a:t>
            </a:r>
            <a:endParaRPr lang="en-US" altLang="zh-CN" sz="1600" kern="0" dirty="0">
              <a:solidFill>
                <a:prstClr val="black"/>
              </a:solidFill>
              <a:latin typeface="微软雅黑" pitchFamily="34" charset="-122"/>
              <a:ea typeface="微软雅黑" pitchFamily="34" charset="-122"/>
            </a:endParaRPr>
          </a:p>
        </p:txBody>
      </p:sp>
      <p:grpSp>
        <p:nvGrpSpPr>
          <p:cNvPr id="2" name="组合 1"/>
          <p:cNvGrpSpPr/>
          <p:nvPr/>
        </p:nvGrpSpPr>
        <p:grpSpPr>
          <a:xfrm>
            <a:off x="785410" y="1471332"/>
            <a:ext cx="4680000" cy="2762861"/>
            <a:chOff x="814878" y="1485453"/>
            <a:chExt cx="4680000" cy="2762861"/>
          </a:xfrm>
        </p:grpSpPr>
        <p:sp>
          <p:nvSpPr>
            <p:cNvPr id="27" name="矩形 26"/>
            <p:cNvSpPr/>
            <p:nvPr/>
          </p:nvSpPr>
          <p:spPr bwMode="auto">
            <a:xfrm>
              <a:off x="814878" y="3852314"/>
              <a:ext cx="4680000" cy="396000"/>
            </a:xfrm>
            <a:prstGeom prst="rect">
              <a:avLst/>
            </a:prstGeom>
            <a:solidFill>
              <a:schemeClr val="bg2">
                <a:lumMod val="90000"/>
              </a:schemeClr>
            </a:solidFill>
            <a:ln>
              <a:noFill/>
            </a:ln>
            <a:effectLst/>
            <a:extLst/>
          </p:spPr>
          <p:txBody>
            <a:bodyPr lIns="78354" tIns="39177" rIns="78354" bIns="39177" anchor="ctr" anchorCtr="1"/>
            <a:lstStyle/>
            <a:p>
              <a:pPr algn="ctr" defTabSz="783541">
                <a:spcBef>
                  <a:spcPct val="50000"/>
                </a:spcBef>
                <a:buClr>
                  <a:srgbClr val="CC9900"/>
                </a:buClr>
                <a:defRPr/>
              </a:pPr>
              <a:r>
                <a:rPr lang="en-US" altLang="zh-CN" sz="1400" b="1" kern="0" dirty="0" err="1" smtClean="0">
                  <a:solidFill>
                    <a:schemeClr val="bg1"/>
                  </a:solidFill>
                  <a:latin typeface="+mn-ea"/>
                </a:rPr>
                <a:t>Skylake</a:t>
              </a:r>
              <a:r>
                <a:rPr lang="en-US" altLang="zh-CN" sz="1400" b="1" kern="0" dirty="0" smtClean="0">
                  <a:solidFill>
                    <a:schemeClr val="bg1"/>
                  </a:solidFill>
                  <a:latin typeface="+mn-ea"/>
                </a:rPr>
                <a:t> 6148</a:t>
              </a:r>
              <a:endParaRPr lang="zh-CN" altLang="en-US" sz="1400" b="1" kern="0" dirty="0">
                <a:solidFill>
                  <a:schemeClr val="bg1"/>
                </a:solidFill>
                <a:latin typeface="+mn-ea"/>
              </a:endParaRPr>
            </a:p>
          </p:txBody>
        </p:sp>
        <p:sp>
          <p:nvSpPr>
            <p:cNvPr id="29" name="矩形 28"/>
            <p:cNvSpPr/>
            <p:nvPr/>
          </p:nvSpPr>
          <p:spPr bwMode="auto">
            <a:xfrm>
              <a:off x="814878" y="3407333"/>
              <a:ext cx="4680000" cy="396000"/>
            </a:xfrm>
            <a:prstGeom prst="rect">
              <a:avLst/>
            </a:prstGeom>
            <a:solidFill>
              <a:schemeClr val="bg2">
                <a:lumMod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01688" fontAlgn="base"/>
              <a:r>
                <a:rPr lang="en-US" altLang="zh-CN" sz="1600" b="1" dirty="0">
                  <a:solidFill>
                    <a:schemeClr val="bg1"/>
                  </a:solidFill>
                  <a:latin typeface="+mn-ea"/>
                </a:rPr>
                <a:t>2280H V5</a:t>
              </a:r>
              <a:endParaRPr lang="zh-CN" altLang="en-US" sz="1600" b="1" dirty="0">
                <a:solidFill>
                  <a:schemeClr val="bg1"/>
                </a:solidFill>
                <a:latin typeface="+mn-ea"/>
              </a:endParaRPr>
            </a:p>
          </p:txBody>
        </p:sp>
        <p:sp>
          <p:nvSpPr>
            <p:cNvPr id="30" name="矩形 29"/>
            <p:cNvSpPr/>
            <p:nvPr/>
          </p:nvSpPr>
          <p:spPr bwMode="auto">
            <a:xfrm>
              <a:off x="814878" y="2072390"/>
              <a:ext cx="1440000" cy="396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01688" fontAlgn="base"/>
              <a:r>
                <a:rPr lang="en-US" altLang="zh-CN" sz="1600" b="1" dirty="0" err="1">
                  <a:solidFill>
                    <a:schemeClr val="bg1"/>
                  </a:solidFill>
                  <a:latin typeface="+mn-ea"/>
                </a:rPr>
                <a:t>Weblogic</a:t>
              </a:r>
              <a:endParaRPr lang="zh-CN" altLang="en-US" sz="1600" b="1" dirty="0">
                <a:solidFill>
                  <a:schemeClr val="bg1"/>
                </a:solidFill>
                <a:latin typeface="+mn-ea"/>
              </a:endParaRPr>
            </a:p>
          </p:txBody>
        </p:sp>
        <p:sp>
          <p:nvSpPr>
            <p:cNvPr id="33" name="矩形 32"/>
            <p:cNvSpPr/>
            <p:nvPr/>
          </p:nvSpPr>
          <p:spPr bwMode="auto">
            <a:xfrm>
              <a:off x="4054878" y="2072390"/>
              <a:ext cx="1440000" cy="396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01688" fontAlgn="base"/>
              <a:r>
                <a:rPr lang="en-US" altLang="zh-CN" sz="1600" b="1" dirty="0">
                  <a:solidFill>
                    <a:schemeClr val="bg1"/>
                  </a:solidFill>
                  <a:latin typeface="+mn-ea"/>
                </a:rPr>
                <a:t>Oracle DB</a:t>
              </a:r>
              <a:endParaRPr lang="zh-CN" altLang="en-US" sz="1600" b="1" dirty="0">
                <a:solidFill>
                  <a:schemeClr val="bg1"/>
                </a:solidFill>
                <a:latin typeface="+mn-ea"/>
              </a:endParaRPr>
            </a:p>
          </p:txBody>
        </p:sp>
        <p:sp>
          <p:nvSpPr>
            <p:cNvPr id="34" name="矩形 33"/>
            <p:cNvSpPr/>
            <p:nvPr/>
          </p:nvSpPr>
          <p:spPr bwMode="auto">
            <a:xfrm>
              <a:off x="2434878" y="2072390"/>
              <a:ext cx="1440000" cy="396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01688" fontAlgn="base"/>
              <a:r>
                <a:rPr lang="en-US" altLang="zh-CN" sz="1600" b="1" dirty="0">
                  <a:solidFill>
                    <a:schemeClr val="bg1"/>
                  </a:solidFill>
                  <a:latin typeface="+mn-ea"/>
                </a:rPr>
                <a:t>Oracle </a:t>
              </a:r>
              <a:r>
                <a:rPr lang="en-US" altLang="zh-CN" sz="1600" b="1" dirty="0" smtClean="0">
                  <a:solidFill>
                    <a:schemeClr val="bg1"/>
                  </a:solidFill>
                  <a:latin typeface="+mn-ea"/>
                </a:rPr>
                <a:t>JDK</a:t>
              </a:r>
              <a:endParaRPr lang="en-US" altLang="zh-CN" sz="1600" b="1" dirty="0">
                <a:solidFill>
                  <a:schemeClr val="bg1"/>
                </a:solidFill>
                <a:latin typeface="+mn-ea"/>
              </a:endParaRPr>
            </a:p>
          </p:txBody>
        </p:sp>
        <p:sp>
          <p:nvSpPr>
            <p:cNvPr id="36" name="矩形 35"/>
            <p:cNvSpPr/>
            <p:nvPr/>
          </p:nvSpPr>
          <p:spPr bwMode="auto">
            <a:xfrm>
              <a:off x="814878" y="1485453"/>
              <a:ext cx="4680000" cy="537956"/>
            </a:xfrm>
            <a:prstGeom prst="rect">
              <a:avLst/>
            </a:prstGeom>
            <a:solidFill>
              <a:srgbClr val="FF5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1688" rtl="0" eaLnBrk="1" fontAlgn="base" latinLnBrk="0" hangingPunct="1">
                <a:lnSpc>
                  <a:spcPct val="150000"/>
                </a:lnSpc>
                <a:spcBef>
                  <a:spcPct val="0"/>
                </a:spcBef>
                <a:spcAft>
                  <a:spcPct val="0"/>
                </a:spcAft>
                <a:buClrTx/>
                <a:buSzTx/>
                <a:buFontTx/>
                <a:buNone/>
                <a:tabLst/>
              </a:pPr>
              <a:r>
                <a:rPr kumimoji="0" lang="zh-CN" altLang="en-US" sz="1800" b="1" i="0" u="none" strike="noStrike" cap="none" normalizeH="0" baseline="0" dirty="0" smtClean="0">
                  <a:ln>
                    <a:noFill/>
                  </a:ln>
                  <a:solidFill>
                    <a:schemeClr val="bg1"/>
                  </a:solidFill>
                  <a:effectLst/>
                  <a:latin typeface="+mn-ea"/>
                  <a:ea typeface="+mn-ea"/>
                </a:rPr>
                <a:t>业务应用软件</a:t>
              </a:r>
            </a:p>
          </p:txBody>
        </p:sp>
        <p:sp>
          <p:nvSpPr>
            <p:cNvPr id="26" name="矩形 25"/>
            <p:cNvSpPr/>
            <p:nvPr/>
          </p:nvSpPr>
          <p:spPr bwMode="auto">
            <a:xfrm>
              <a:off x="814878" y="2962352"/>
              <a:ext cx="4680000" cy="396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01688" fontAlgn="base"/>
              <a:r>
                <a:rPr lang="en-US" altLang="zh-CN" sz="1600" b="1" dirty="0" err="1">
                  <a:solidFill>
                    <a:schemeClr val="bg1"/>
                  </a:solidFill>
                  <a:latin typeface="+mn-ea"/>
                </a:rPr>
                <a:t>Redhat</a:t>
              </a:r>
              <a:r>
                <a:rPr lang="en-US" altLang="zh-CN" sz="1600" b="1" dirty="0">
                  <a:solidFill>
                    <a:schemeClr val="bg1"/>
                  </a:solidFill>
                  <a:latin typeface="+mn-ea"/>
                </a:rPr>
                <a:t> </a:t>
              </a:r>
              <a:r>
                <a:rPr lang="en-US" altLang="zh-CN" sz="1600" b="1" dirty="0" err="1">
                  <a:solidFill>
                    <a:schemeClr val="bg1"/>
                  </a:solidFill>
                  <a:latin typeface="+mn-ea"/>
                </a:rPr>
                <a:t>linux</a:t>
              </a:r>
              <a:endParaRPr lang="zh-CN" altLang="en-US" sz="1600" b="1" dirty="0">
                <a:solidFill>
                  <a:schemeClr val="bg1"/>
                </a:solidFill>
                <a:latin typeface="+mn-ea"/>
              </a:endParaRPr>
            </a:p>
          </p:txBody>
        </p:sp>
        <p:sp>
          <p:nvSpPr>
            <p:cNvPr id="54" name="矩形 53"/>
            <p:cNvSpPr/>
            <p:nvPr/>
          </p:nvSpPr>
          <p:spPr bwMode="auto">
            <a:xfrm>
              <a:off x="814878" y="2517371"/>
              <a:ext cx="4680000" cy="3960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01688" fontAlgn="base">
                <a:spcBef>
                  <a:spcPct val="0"/>
                </a:spcBef>
                <a:spcAft>
                  <a:spcPct val="0"/>
                </a:spcAft>
              </a:pPr>
              <a:r>
                <a:rPr lang="en-US" altLang="zh-CN" sz="1600" b="1" dirty="0" smtClean="0">
                  <a:solidFill>
                    <a:schemeClr val="bg1"/>
                  </a:solidFill>
                  <a:latin typeface="+mn-ea"/>
                </a:rPr>
                <a:t>VMWare</a:t>
              </a:r>
              <a:endParaRPr kumimoji="0" lang="zh-CN" altLang="en-US" sz="1600" b="1" i="0" u="none" strike="noStrike" cap="none" normalizeH="0" baseline="0" dirty="0" smtClean="0">
                <a:ln>
                  <a:noFill/>
                </a:ln>
                <a:solidFill>
                  <a:schemeClr val="bg1"/>
                </a:solidFill>
                <a:effectLst/>
                <a:latin typeface="+mn-ea"/>
              </a:endParaRPr>
            </a:p>
          </p:txBody>
        </p:sp>
      </p:grpSp>
      <p:grpSp>
        <p:nvGrpSpPr>
          <p:cNvPr id="3" name="组合 2"/>
          <p:cNvGrpSpPr/>
          <p:nvPr/>
        </p:nvGrpSpPr>
        <p:grpSpPr>
          <a:xfrm>
            <a:off x="6729047" y="1471332"/>
            <a:ext cx="4680000" cy="2762861"/>
            <a:chOff x="6634694" y="1471332"/>
            <a:chExt cx="4680000" cy="2762861"/>
          </a:xfrm>
        </p:grpSpPr>
        <p:sp>
          <p:nvSpPr>
            <p:cNvPr id="41" name="矩形 40"/>
            <p:cNvSpPr/>
            <p:nvPr/>
          </p:nvSpPr>
          <p:spPr bwMode="auto">
            <a:xfrm>
              <a:off x="6634694" y="3838193"/>
              <a:ext cx="4680000" cy="396000"/>
            </a:xfrm>
            <a:prstGeom prst="rect">
              <a:avLst/>
            </a:prstGeom>
            <a:solidFill>
              <a:srgbClr val="7CBF33"/>
            </a:solidFill>
            <a:ln>
              <a:solidFill>
                <a:srgbClr val="FFFFFF"/>
              </a:solidFill>
            </a:ln>
            <a:effectLst/>
            <a:extLst/>
          </p:spPr>
          <p:txBody>
            <a:bodyPr lIns="78354" tIns="39177" rIns="78354" bIns="39177" anchor="ctr" anchorCtr="1"/>
            <a:lstStyle/>
            <a:p>
              <a:pPr algn="ctr" defTabSz="783541">
                <a:spcBef>
                  <a:spcPct val="50000"/>
                </a:spcBef>
                <a:buClr>
                  <a:srgbClr val="CC9900"/>
                </a:buClr>
                <a:defRPr/>
              </a:pPr>
              <a:r>
                <a:rPr lang="en-US" altLang="zh-CN" sz="1400" b="1" kern="0" dirty="0" smtClean="0">
                  <a:solidFill>
                    <a:schemeClr val="bg1"/>
                  </a:solidFill>
                  <a:latin typeface="+mn-ea"/>
                </a:rPr>
                <a:t> </a:t>
              </a:r>
              <a:r>
                <a:rPr lang="en-US" altLang="zh-CN" sz="1400" b="1" kern="0" dirty="0" err="1" smtClean="0">
                  <a:solidFill>
                    <a:schemeClr val="bg1"/>
                  </a:solidFill>
                  <a:latin typeface="+mn-ea"/>
                  <a:ea typeface="+mn-ea"/>
                </a:rPr>
                <a:t>Kunpeng</a:t>
              </a:r>
              <a:r>
                <a:rPr lang="en-US" altLang="zh-CN" sz="1400" b="1" kern="0" dirty="0" smtClean="0">
                  <a:solidFill>
                    <a:schemeClr val="bg1"/>
                  </a:solidFill>
                  <a:latin typeface="+mn-ea"/>
                  <a:ea typeface="+mn-ea"/>
                </a:rPr>
                <a:t> 920</a:t>
              </a:r>
              <a:endParaRPr lang="zh-CN" altLang="en-US" sz="1400" b="1" kern="0" dirty="0">
                <a:solidFill>
                  <a:schemeClr val="bg1"/>
                </a:solidFill>
                <a:latin typeface="+mn-ea"/>
                <a:ea typeface="+mn-ea"/>
              </a:endParaRPr>
            </a:p>
          </p:txBody>
        </p:sp>
        <p:sp>
          <p:nvSpPr>
            <p:cNvPr id="42" name="矩形 41"/>
            <p:cNvSpPr/>
            <p:nvPr/>
          </p:nvSpPr>
          <p:spPr bwMode="auto">
            <a:xfrm>
              <a:off x="6634694" y="3393212"/>
              <a:ext cx="4680000" cy="396000"/>
            </a:xfrm>
            <a:prstGeom prst="rect">
              <a:avLst/>
            </a:prstGeom>
            <a:solidFill>
              <a:srgbClr val="7CBF33"/>
            </a:solidFill>
            <a:ln>
              <a:solidFill>
                <a:srgbClr val="FFFFFF"/>
              </a:solidFill>
            </a:ln>
            <a:effectLst/>
            <a:extLst/>
          </p:spPr>
          <p:txBody>
            <a:bodyPr lIns="78354" tIns="39177" rIns="78354" bIns="39177" anchor="ctr" anchorCtr="1"/>
            <a:lstStyle/>
            <a:p>
              <a:pPr algn="ctr" defTabSz="783541">
                <a:spcBef>
                  <a:spcPct val="50000"/>
                </a:spcBef>
                <a:buClr>
                  <a:srgbClr val="CC9900"/>
                </a:buClr>
                <a:defRPr/>
              </a:pPr>
              <a:r>
                <a:rPr lang="en-US" altLang="zh-CN" sz="1400" b="1" dirty="0">
                  <a:solidFill>
                    <a:schemeClr val="bg1"/>
                  </a:solidFill>
                  <a:latin typeface="+mn-ea"/>
                </a:rPr>
                <a:t>TaiShan </a:t>
              </a:r>
              <a:r>
                <a:rPr lang="en-US" altLang="zh-CN" sz="1400" b="1" dirty="0" smtClean="0">
                  <a:solidFill>
                    <a:schemeClr val="bg1"/>
                  </a:solidFill>
                  <a:latin typeface="+mn-ea"/>
                </a:rPr>
                <a:t>200 2280</a:t>
              </a:r>
              <a:endParaRPr lang="zh-CN" altLang="en-US" sz="1400" b="1" dirty="0">
                <a:solidFill>
                  <a:schemeClr val="bg1"/>
                </a:solidFill>
                <a:latin typeface="+mn-ea"/>
              </a:endParaRPr>
            </a:p>
          </p:txBody>
        </p:sp>
        <p:sp>
          <p:nvSpPr>
            <p:cNvPr id="43" name="矩形 42"/>
            <p:cNvSpPr/>
            <p:nvPr/>
          </p:nvSpPr>
          <p:spPr bwMode="auto">
            <a:xfrm>
              <a:off x="6634694" y="2058269"/>
              <a:ext cx="1440000" cy="3960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1688" rtl="0" eaLnBrk="1" fontAlgn="base" latinLnBrk="0" hangingPunct="1">
                <a:lnSpc>
                  <a:spcPct val="100000"/>
                </a:lnSpc>
                <a:spcBef>
                  <a:spcPct val="0"/>
                </a:spcBef>
                <a:spcAft>
                  <a:spcPct val="0"/>
                </a:spcAft>
                <a:buClrTx/>
                <a:buSzTx/>
                <a:buFontTx/>
                <a:buNone/>
                <a:tabLst/>
              </a:pPr>
              <a:r>
                <a:rPr lang="en-US" altLang="zh-CN" sz="1600" b="1" dirty="0" smtClean="0">
                  <a:solidFill>
                    <a:schemeClr val="bg1"/>
                  </a:solidFill>
                  <a:latin typeface="+mn-ea"/>
                </a:rPr>
                <a:t>Tomcat</a:t>
              </a:r>
              <a:endParaRPr kumimoji="0" lang="zh-CN" altLang="en-US" sz="1600" b="1" i="0" u="none" strike="noStrike" cap="none" normalizeH="0" baseline="0" dirty="0" smtClean="0">
                <a:ln>
                  <a:noFill/>
                </a:ln>
                <a:solidFill>
                  <a:schemeClr val="bg1"/>
                </a:solidFill>
                <a:effectLst/>
                <a:latin typeface="+mn-ea"/>
              </a:endParaRPr>
            </a:p>
          </p:txBody>
        </p:sp>
        <p:sp>
          <p:nvSpPr>
            <p:cNvPr id="46" name="矩形 45"/>
            <p:cNvSpPr/>
            <p:nvPr/>
          </p:nvSpPr>
          <p:spPr bwMode="auto">
            <a:xfrm>
              <a:off x="9874694" y="2058269"/>
              <a:ext cx="1440000" cy="3960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1688"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bg1"/>
                  </a:solidFill>
                  <a:effectLst/>
                  <a:latin typeface="+mn-ea"/>
                </a:rPr>
                <a:t>Gauss DB</a:t>
              </a:r>
              <a:endParaRPr kumimoji="0" lang="zh-CN" altLang="en-US" sz="1600" b="1" i="0" u="none" strike="noStrike" cap="none" normalizeH="0" baseline="0" dirty="0" smtClean="0">
                <a:ln>
                  <a:noFill/>
                </a:ln>
                <a:solidFill>
                  <a:schemeClr val="bg1"/>
                </a:solidFill>
                <a:effectLst/>
                <a:latin typeface="+mn-ea"/>
              </a:endParaRPr>
            </a:p>
          </p:txBody>
        </p:sp>
        <p:sp>
          <p:nvSpPr>
            <p:cNvPr id="47" name="矩形 46"/>
            <p:cNvSpPr/>
            <p:nvPr/>
          </p:nvSpPr>
          <p:spPr bwMode="auto">
            <a:xfrm>
              <a:off x="8254694" y="2058269"/>
              <a:ext cx="1440000" cy="3960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801688" fontAlgn="base">
                <a:spcBef>
                  <a:spcPct val="0"/>
                </a:spcBef>
                <a:spcAft>
                  <a:spcPct val="0"/>
                </a:spcAft>
              </a:pPr>
              <a:r>
                <a:rPr lang="en-US" altLang="zh-CN" sz="1600" b="1" dirty="0" smtClean="0">
                  <a:solidFill>
                    <a:schemeClr val="bg1"/>
                  </a:solidFill>
                  <a:latin typeface="+mn-ea"/>
                </a:rPr>
                <a:t>Open </a:t>
              </a:r>
              <a:r>
                <a:rPr lang="en-US" altLang="zh-CN" sz="1600" b="1" dirty="0">
                  <a:solidFill>
                    <a:schemeClr val="bg1"/>
                  </a:solidFill>
                  <a:latin typeface="+mn-ea"/>
                </a:rPr>
                <a:t>JDK</a:t>
              </a:r>
            </a:p>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dirty="0" smtClean="0">
                <a:ln>
                  <a:noFill/>
                </a:ln>
                <a:solidFill>
                  <a:schemeClr val="bg1"/>
                </a:solidFill>
                <a:effectLst/>
                <a:latin typeface="+mn-ea"/>
              </a:endParaRPr>
            </a:p>
          </p:txBody>
        </p:sp>
        <p:sp>
          <p:nvSpPr>
            <p:cNvPr id="49" name="矩形 48"/>
            <p:cNvSpPr/>
            <p:nvPr/>
          </p:nvSpPr>
          <p:spPr bwMode="auto">
            <a:xfrm>
              <a:off x="6634694" y="1471332"/>
              <a:ext cx="4680000" cy="537956"/>
            </a:xfrm>
            <a:prstGeom prst="rect">
              <a:avLst/>
            </a:prstGeom>
            <a:solidFill>
              <a:srgbClr val="FF5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1688" rtl="0" eaLnBrk="1" fontAlgn="base" latinLnBrk="0" hangingPunct="1">
                <a:lnSpc>
                  <a:spcPct val="150000"/>
                </a:lnSpc>
                <a:spcBef>
                  <a:spcPct val="0"/>
                </a:spcBef>
                <a:spcAft>
                  <a:spcPct val="0"/>
                </a:spcAft>
                <a:buClrTx/>
                <a:buSzTx/>
                <a:buFontTx/>
                <a:buNone/>
                <a:tabLst/>
              </a:pPr>
              <a:r>
                <a:rPr kumimoji="0" lang="zh-CN" altLang="en-US" sz="1800" b="1" i="0" u="none" strike="noStrike" cap="none" normalizeH="0" baseline="0" dirty="0" smtClean="0">
                  <a:ln>
                    <a:noFill/>
                  </a:ln>
                  <a:solidFill>
                    <a:schemeClr val="bg1"/>
                  </a:solidFill>
                  <a:effectLst/>
                  <a:latin typeface="+mn-ea"/>
                  <a:ea typeface="+mn-ea"/>
                </a:rPr>
                <a:t>业务应用软件</a:t>
              </a:r>
            </a:p>
          </p:txBody>
        </p:sp>
        <p:sp>
          <p:nvSpPr>
            <p:cNvPr id="40" name="矩形 39"/>
            <p:cNvSpPr/>
            <p:nvPr/>
          </p:nvSpPr>
          <p:spPr bwMode="auto">
            <a:xfrm>
              <a:off x="6634694" y="2948231"/>
              <a:ext cx="4680000" cy="39600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801688" fontAlgn="base">
                <a:spcBef>
                  <a:spcPct val="0"/>
                </a:spcBef>
                <a:spcAft>
                  <a:spcPct val="0"/>
                </a:spcAft>
              </a:pPr>
              <a:r>
                <a:rPr lang="zh-CN" altLang="en-US" sz="1600" b="1" dirty="0" smtClean="0">
                  <a:solidFill>
                    <a:schemeClr val="bg1"/>
                  </a:solidFill>
                  <a:latin typeface="+mn-ea"/>
                  <a:ea typeface="+mn-ea"/>
                </a:rPr>
                <a:t>中标麒麟</a:t>
              </a:r>
              <a:endParaRPr lang="zh-CN" altLang="en-US" sz="1600" b="1" dirty="0">
                <a:solidFill>
                  <a:schemeClr val="bg1"/>
                </a:solidFill>
                <a:latin typeface="+mn-ea"/>
                <a:ea typeface="+mn-ea"/>
              </a:endParaRPr>
            </a:p>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dirty="0" smtClean="0">
                <a:ln>
                  <a:noFill/>
                </a:ln>
                <a:solidFill>
                  <a:schemeClr val="tx1"/>
                </a:solidFill>
                <a:effectLst/>
                <a:latin typeface="+mn-ea"/>
                <a:ea typeface="+mn-ea"/>
              </a:endParaRPr>
            </a:p>
          </p:txBody>
        </p:sp>
        <p:sp>
          <p:nvSpPr>
            <p:cNvPr id="55" name="矩形 54"/>
            <p:cNvSpPr/>
            <p:nvPr/>
          </p:nvSpPr>
          <p:spPr bwMode="auto">
            <a:xfrm>
              <a:off x="6634694" y="2503250"/>
              <a:ext cx="4680000" cy="39600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801688" fontAlgn="base">
                <a:spcBef>
                  <a:spcPct val="0"/>
                </a:spcBef>
                <a:spcAft>
                  <a:spcPct val="0"/>
                </a:spcAft>
              </a:pPr>
              <a:r>
                <a:rPr lang="en-US" altLang="zh-CN" sz="1600" b="1" dirty="0" err="1" smtClean="0">
                  <a:solidFill>
                    <a:schemeClr val="bg1"/>
                  </a:solidFill>
                  <a:latin typeface="+mn-ea"/>
                  <a:ea typeface="+mn-ea"/>
                </a:rPr>
                <a:t>FusionSphere</a:t>
              </a:r>
              <a:endParaRPr lang="zh-CN" altLang="en-US" sz="1600" b="1" dirty="0">
                <a:solidFill>
                  <a:schemeClr val="bg1"/>
                </a:solidFill>
                <a:latin typeface="+mn-ea"/>
                <a:ea typeface="+mn-ea"/>
              </a:endParaRPr>
            </a:p>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dirty="0" smtClean="0">
                <a:ln>
                  <a:noFill/>
                </a:ln>
                <a:solidFill>
                  <a:schemeClr val="tx1"/>
                </a:solidFill>
                <a:effectLst/>
                <a:latin typeface="+mn-ea"/>
                <a:ea typeface="+mn-ea"/>
              </a:endParaRPr>
            </a:p>
          </p:txBody>
        </p:sp>
      </p:grpSp>
      <p:sp>
        <p:nvSpPr>
          <p:cNvPr id="52"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金融行业核心系统整体切换案例</a:t>
            </a:r>
          </a:p>
        </p:txBody>
      </p:sp>
      <p:grpSp>
        <p:nvGrpSpPr>
          <p:cNvPr id="7" name="组合 6"/>
          <p:cNvGrpSpPr/>
          <p:nvPr/>
        </p:nvGrpSpPr>
        <p:grpSpPr>
          <a:xfrm>
            <a:off x="5536420" y="2559293"/>
            <a:ext cx="954652" cy="586938"/>
            <a:chOff x="5699956" y="2659836"/>
            <a:chExt cx="627579" cy="385848"/>
          </a:xfrm>
        </p:grpSpPr>
        <p:sp>
          <p:nvSpPr>
            <p:cNvPr id="4" name="矩形 3"/>
            <p:cNvSpPr/>
            <p:nvPr/>
          </p:nvSpPr>
          <p:spPr bwMode="auto">
            <a:xfrm rot="2700000">
              <a:off x="5941687" y="2659836"/>
              <a:ext cx="385848" cy="385848"/>
            </a:xfrm>
            <a:custGeom>
              <a:avLst/>
              <a:gdLst/>
              <a:ahLst/>
              <a:cxnLst/>
              <a:rect l="l" t="t" r="r" b="b"/>
              <a:pathLst>
                <a:path w="364604" h="364604">
                  <a:moveTo>
                    <a:pt x="0" y="0"/>
                  </a:moveTo>
                  <a:lnTo>
                    <a:pt x="364604" y="0"/>
                  </a:lnTo>
                  <a:lnTo>
                    <a:pt x="364604" y="364604"/>
                  </a:lnTo>
                  <a:lnTo>
                    <a:pt x="236314" y="364604"/>
                  </a:lnTo>
                  <a:lnTo>
                    <a:pt x="236313" y="128291"/>
                  </a:lnTo>
                  <a:lnTo>
                    <a:pt x="0" y="128291"/>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7" name="矩形 3"/>
            <p:cNvSpPr/>
            <p:nvPr/>
          </p:nvSpPr>
          <p:spPr bwMode="auto">
            <a:xfrm rot="2700000">
              <a:off x="5800927" y="2695917"/>
              <a:ext cx="313687" cy="313687"/>
            </a:xfrm>
            <a:custGeom>
              <a:avLst/>
              <a:gdLst/>
              <a:ahLst/>
              <a:cxnLst/>
              <a:rect l="l" t="t" r="r" b="b"/>
              <a:pathLst>
                <a:path w="364604" h="364604">
                  <a:moveTo>
                    <a:pt x="0" y="0"/>
                  </a:moveTo>
                  <a:lnTo>
                    <a:pt x="364604" y="0"/>
                  </a:lnTo>
                  <a:lnTo>
                    <a:pt x="364604" y="364604"/>
                  </a:lnTo>
                  <a:lnTo>
                    <a:pt x="236314" y="364604"/>
                  </a:lnTo>
                  <a:lnTo>
                    <a:pt x="236313" y="128291"/>
                  </a:lnTo>
                  <a:lnTo>
                    <a:pt x="0" y="128291"/>
                  </a:lnTo>
                  <a:close/>
                </a:path>
              </a:pathLst>
            </a:custGeom>
            <a:solidFill>
              <a:schemeClr val="bg1">
                <a:lumMod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8" name="矩形 3"/>
            <p:cNvSpPr/>
            <p:nvPr/>
          </p:nvSpPr>
          <p:spPr bwMode="auto">
            <a:xfrm rot="2700000">
              <a:off x="5699956" y="2729190"/>
              <a:ext cx="247140" cy="247140"/>
            </a:xfrm>
            <a:custGeom>
              <a:avLst/>
              <a:gdLst/>
              <a:ahLst/>
              <a:cxnLst/>
              <a:rect l="l" t="t" r="r" b="b"/>
              <a:pathLst>
                <a:path w="364604" h="364604">
                  <a:moveTo>
                    <a:pt x="0" y="0"/>
                  </a:moveTo>
                  <a:lnTo>
                    <a:pt x="364604" y="0"/>
                  </a:lnTo>
                  <a:lnTo>
                    <a:pt x="364604" y="364604"/>
                  </a:lnTo>
                  <a:lnTo>
                    <a:pt x="236314" y="364604"/>
                  </a:lnTo>
                  <a:lnTo>
                    <a:pt x="236313" y="128291"/>
                  </a:lnTo>
                  <a:lnTo>
                    <a:pt x="0" y="128291"/>
                  </a:lnTo>
                  <a:close/>
                </a:path>
              </a:pathLst>
            </a:custGeom>
            <a:solidFill>
              <a:schemeClr val="bg1">
                <a:lumMod val="50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spTree>
    <p:extLst>
      <p:ext uri="{BB962C8B-B14F-4D97-AF65-F5344CB8AC3E}">
        <p14:creationId xmlns:p14="http://schemas.microsoft.com/office/powerpoint/2010/main" val="3066448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鲲鹏开发套件，使能开发者，加速算力</a:t>
            </a:r>
            <a:r>
              <a:rPr lang="zh-CN" altLang="en-US" sz="2800" dirty="0" smtClean="0">
                <a:latin typeface="+mj-lt"/>
                <a:ea typeface="+mn-ea"/>
              </a:rPr>
              <a:t>升级</a:t>
            </a:r>
            <a:endParaRPr lang="zh-CN" altLang="en-US" sz="2800" dirty="0">
              <a:latin typeface="+mj-lt"/>
              <a:ea typeface="+mn-ea"/>
            </a:endParaRPr>
          </a:p>
        </p:txBody>
      </p:sp>
      <p:sp>
        <p:nvSpPr>
          <p:cNvPr id="74" name="矩形 73"/>
          <p:cNvSpPr/>
          <p:nvPr/>
        </p:nvSpPr>
        <p:spPr bwMode="auto">
          <a:xfrm>
            <a:off x="8031675" y="3573017"/>
            <a:ext cx="3602256" cy="272719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000000"/>
              </a:solidFill>
              <a:ea typeface="宋体" panose="02010600030101010101" pitchFamily="2" charset="-122"/>
            </a:endParaRPr>
          </a:p>
        </p:txBody>
      </p:sp>
      <p:sp>
        <p:nvSpPr>
          <p:cNvPr id="79" name="文本框 121"/>
          <p:cNvSpPr txBox="1"/>
          <p:nvPr/>
        </p:nvSpPr>
        <p:spPr>
          <a:xfrm>
            <a:off x="8302803" y="4149080"/>
            <a:ext cx="958500" cy="1357119"/>
          </a:xfrm>
          <a:prstGeom prst="rect">
            <a:avLst/>
          </a:prstGeom>
          <a:solidFill>
            <a:schemeClr val="bg1">
              <a:lumMod val="75000"/>
            </a:schemeClr>
          </a:solidFill>
        </p:spPr>
        <p:txBody>
          <a:bodyPr wrap="square" rtlCol="0" anchor="ctr">
            <a:noAutofit/>
          </a:bodyPr>
          <a:lstStyle>
            <a:defPPr>
              <a:defRPr lang="zh-CN"/>
            </a:defPPr>
            <a:lvl1pPr algn="ctr" defTabSz="456565">
              <a:defRPr sz="1200" b="0" kern="0">
                <a:solidFill>
                  <a:prstClr val="white"/>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endParaRPr lang="en-US" altLang="zh-CN" dirty="0">
              <a:solidFill>
                <a:srgbClr val="FFFFFF"/>
              </a:solidFill>
            </a:endParaRPr>
          </a:p>
        </p:txBody>
      </p:sp>
      <p:sp>
        <p:nvSpPr>
          <p:cNvPr id="91" name="文本框 122"/>
          <p:cNvSpPr txBox="1"/>
          <p:nvPr/>
        </p:nvSpPr>
        <p:spPr>
          <a:xfrm>
            <a:off x="9361877" y="4149080"/>
            <a:ext cx="946310" cy="1357119"/>
          </a:xfrm>
          <a:prstGeom prst="rect">
            <a:avLst/>
          </a:prstGeom>
          <a:solidFill>
            <a:schemeClr val="bg1">
              <a:lumMod val="75000"/>
            </a:schemeClr>
          </a:solidFill>
        </p:spPr>
        <p:txBody>
          <a:bodyPr wrap="square" rtlCol="0" anchor="ctr">
            <a:noAutofit/>
          </a:bodyPr>
          <a:lstStyle>
            <a:defPPr>
              <a:defRPr lang="zh-CN"/>
            </a:defPPr>
            <a:lvl1pPr algn="ctr" defTabSz="456565">
              <a:defRPr sz="1200" b="0" kern="0">
                <a:solidFill>
                  <a:schemeClr val="bg1"/>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endParaRPr lang="en-US" dirty="0">
              <a:solidFill>
                <a:srgbClr val="FFFFFF"/>
              </a:solidFill>
            </a:endParaRPr>
          </a:p>
        </p:txBody>
      </p:sp>
      <p:sp>
        <p:nvSpPr>
          <p:cNvPr id="112" name="文本框 123"/>
          <p:cNvSpPr txBox="1"/>
          <p:nvPr/>
        </p:nvSpPr>
        <p:spPr>
          <a:xfrm>
            <a:off x="10408761" y="4149080"/>
            <a:ext cx="954042" cy="1357119"/>
          </a:xfrm>
          <a:prstGeom prst="rect">
            <a:avLst/>
          </a:prstGeom>
          <a:solidFill>
            <a:schemeClr val="bg1">
              <a:lumMod val="75000"/>
            </a:schemeClr>
          </a:solidFill>
        </p:spPr>
        <p:txBody>
          <a:bodyPr wrap="square" rtlCol="0" anchor="ctr">
            <a:noAutofit/>
          </a:bodyPr>
          <a:lstStyle>
            <a:defPPr>
              <a:defRPr lang="zh-CN"/>
            </a:defPPr>
            <a:lvl1pPr algn="ctr" defTabSz="456565">
              <a:defRPr sz="1200" b="0" kern="0">
                <a:solidFill>
                  <a:schemeClr val="bg1"/>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endParaRPr lang="en-US" altLang="zh-CN" dirty="0">
              <a:solidFill>
                <a:srgbClr val="FFFFFF"/>
              </a:solidFill>
            </a:endParaRPr>
          </a:p>
        </p:txBody>
      </p:sp>
      <p:sp>
        <p:nvSpPr>
          <p:cNvPr id="116" name="矩形 115"/>
          <p:cNvSpPr/>
          <p:nvPr/>
        </p:nvSpPr>
        <p:spPr bwMode="auto">
          <a:xfrm>
            <a:off x="550863" y="3573017"/>
            <a:ext cx="3602256" cy="272719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000000"/>
              </a:solidFill>
              <a:ea typeface="宋体" panose="02010600030101010101" pitchFamily="2" charset="-122"/>
            </a:endParaRPr>
          </a:p>
        </p:txBody>
      </p:sp>
      <p:sp>
        <p:nvSpPr>
          <p:cNvPr id="118" name="矩形 117"/>
          <p:cNvSpPr/>
          <p:nvPr/>
        </p:nvSpPr>
        <p:spPr bwMode="auto">
          <a:xfrm>
            <a:off x="4291269" y="3573017"/>
            <a:ext cx="3602256" cy="272719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000000"/>
              </a:solidFill>
              <a:ea typeface="宋体" panose="02010600030101010101" pitchFamily="2" charset="-122"/>
            </a:endParaRPr>
          </a:p>
        </p:txBody>
      </p:sp>
      <p:sp>
        <p:nvSpPr>
          <p:cNvPr id="120" name="圆形"/>
          <p:cNvSpPr/>
          <p:nvPr/>
        </p:nvSpPr>
        <p:spPr>
          <a:xfrm>
            <a:off x="10242683" y="1695813"/>
            <a:ext cx="1391248" cy="1361849"/>
          </a:xfrm>
          <a:prstGeom prst="ellipse">
            <a:avLst/>
          </a:prstGeom>
          <a:solidFill>
            <a:srgbClr val="00B0F0"/>
          </a:solidFill>
          <a:ln w="19050" cap="flat" cmpd="sng" algn="ctr">
            <a:solidFill>
              <a:srgbClr val="C7000B"/>
            </a:solidFill>
            <a:prstDash val="solid"/>
          </a:ln>
          <a:effectLst/>
        </p:spPr>
        <p:txBody>
          <a:bodyPr wrap="none" rtlCol="0" anchor="ctr"/>
          <a:lstStyle/>
          <a:p>
            <a:pPr algn="ctr" defTabSz="1219200" eaLnBrk="0" hangingPunct="0">
              <a:lnSpc>
                <a:spcPct val="120000"/>
              </a:lnSpc>
            </a:pPr>
            <a:endParaRPr sz="1600" b="1" kern="0">
              <a:solidFill>
                <a:prstClr val="white"/>
              </a:solidFill>
              <a:latin typeface="Arial" panose="020B0604020202020204" pitchFamily="34" charset="0"/>
              <a:ea typeface="微软雅黑" panose="020B0503020204020204" charset="-122"/>
              <a:cs typeface="+mn-ea"/>
            </a:endParaRPr>
          </a:p>
        </p:txBody>
      </p:sp>
      <p:sp>
        <p:nvSpPr>
          <p:cNvPr id="126" name="文本框 62"/>
          <p:cNvSpPr txBox="1"/>
          <p:nvPr/>
        </p:nvSpPr>
        <p:spPr>
          <a:xfrm>
            <a:off x="10415248" y="2093381"/>
            <a:ext cx="1046117" cy="584775"/>
          </a:xfrm>
          <a:prstGeom prst="rect">
            <a:avLst/>
          </a:prstGeom>
          <a:ln w="25400">
            <a:miter lim="400000"/>
          </a:ln>
        </p:spPr>
        <p:txBody>
          <a:bodyPr wrap="none" lIns="45719" rIns="45719">
            <a:spAutoFit/>
          </a:bodyPr>
          <a:lstStyle/>
          <a:p>
            <a:pPr algn="ctr" defTabSz="435610">
              <a:defRPr sz="5400">
                <a:solidFill>
                  <a:srgbClr val="FFFFFF"/>
                </a:solidFill>
                <a:latin typeface="Huawei Sans"/>
                <a:ea typeface="Huawei Sans"/>
                <a:cs typeface="Huawei Sans"/>
                <a:sym typeface="Huawei Sans"/>
              </a:defRPr>
            </a:pPr>
            <a:r>
              <a:rPr sz="1600" dirty="0">
                <a:solidFill>
                  <a:srgbClr val="FFFFFF"/>
                </a:solidFill>
                <a:latin typeface="微软雅黑" panose="020B0503020204020204" charset="-122"/>
                <a:ea typeface="微软雅黑" panose="020B0503020204020204" charset="-122"/>
                <a:cs typeface="Huawei Sans"/>
                <a:sym typeface="Huawei Sans"/>
              </a:rPr>
              <a:t>Hello </a:t>
            </a:r>
          </a:p>
          <a:p>
            <a:pPr algn="ctr" defTabSz="435610">
              <a:defRPr sz="4000">
                <a:solidFill>
                  <a:srgbClr val="FFFFFF"/>
                </a:solidFill>
                <a:latin typeface="Huawei Sans"/>
                <a:ea typeface="Huawei Sans"/>
                <a:cs typeface="Huawei Sans"/>
                <a:sym typeface="Huawei Sans"/>
              </a:defRPr>
            </a:pPr>
            <a:r>
              <a:rPr sz="1600" dirty="0" err="1" smtClean="0">
                <a:solidFill>
                  <a:srgbClr val="FFFFFF"/>
                </a:solidFill>
                <a:latin typeface="微软雅黑" panose="020B0503020204020204" charset="-122"/>
                <a:ea typeface="微软雅黑" panose="020B0503020204020204" charset="-122"/>
                <a:cs typeface="Huawei Sans"/>
                <a:sym typeface="Huawei Sans"/>
              </a:rPr>
              <a:t>Kunpeng</a:t>
            </a:r>
            <a:r>
              <a:rPr sz="1600" dirty="0" smtClean="0">
                <a:solidFill>
                  <a:srgbClr val="FFFFFF"/>
                </a:solidFill>
                <a:latin typeface="微软雅黑" panose="020B0503020204020204" charset="-122"/>
                <a:ea typeface="微软雅黑" panose="020B0503020204020204" charset="-122"/>
                <a:cs typeface="Huawei Sans"/>
                <a:sym typeface="Huawei Sans"/>
              </a:rPr>
              <a:t>!</a:t>
            </a:r>
            <a:endParaRPr sz="1600" dirty="0">
              <a:solidFill>
                <a:srgbClr val="FFFFFF"/>
              </a:solidFill>
              <a:latin typeface="微软雅黑" panose="020B0503020204020204" charset="-122"/>
              <a:ea typeface="微软雅黑" panose="020B0503020204020204" charset="-122"/>
              <a:cs typeface="Huawei Sans"/>
              <a:sym typeface="Huawei Sans"/>
            </a:endParaRPr>
          </a:p>
        </p:txBody>
      </p:sp>
      <p:grpSp>
        <p:nvGrpSpPr>
          <p:cNvPr id="129" name="组合 128"/>
          <p:cNvGrpSpPr/>
          <p:nvPr/>
        </p:nvGrpSpPr>
        <p:grpSpPr>
          <a:xfrm>
            <a:off x="534026" y="1837120"/>
            <a:ext cx="1645504" cy="1079233"/>
            <a:chOff x="9085264" y="3043772"/>
            <a:chExt cx="3621283" cy="2221770"/>
          </a:xfrm>
        </p:grpSpPr>
        <p:pic>
          <p:nvPicPr>
            <p:cNvPr id="133" name="图像" descr="图像"/>
            <p:cNvPicPr>
              <a:picLocks noChangeAspect="1"/>
            </p:cNvPicPr>
            <p:nvPr/>
          </p:nvPicPr>
          <p:blipFill>
            <a:blip r:embed="rId3" cstate="email"/>
            <a:stretch>
              <a:fillRect/>
            </a:stretch>
          </p:blipFill>
          <p:spPr>
            <a:xfrm>
              <a:off x="9085264" y="3043772"/>
              <a:ext cx="3621283" cy="2221770"/>
            </a:xfrm>
            <a:prstGeom prst="rect">
              <a:avLst/>
            </a:prstGeom>
            <a:ln w="12700">
              <a:miter lim="400000"/>
              <a:headEnd/>
              <a:tailEnd/>
            </a:ln>
            <a:effectLst/>
          </p:spPr>
        </p:pic>
        <p:pic>
          <p:nvPicPr>
            <p:cNvPr id="135" name="图片 134"/>
            <p:cNvPicPr>
              <a:picLocks noChangeAspect="1"/>
            </p:cNvPicPr>
            <p:nvPr/>
          </p:nvPicPr>
          <p:blipFill>
            <a:blip r:embed="rId4"/>
            <a:stretch>
              <a:fillRect/>
            </a:stretch>
          </p:blipFill>
          <p:spPr>
            <a:xfrm>
              <a:off x="9401916" y="3071640"/>
              <a:ext cx="2950428" cy="2013000"/>
            </a:xfrm>
            <a:prstGeom prst="roundRect">
              <a:avLst>
                <a:gd name="adj" fmla="val 0"/>
              </a:avLst>
            </a:prstGeom>
            <a:solidFill>
              <a:srgbClr val="FFFFFF"/>
            </a:solidFill>
            <a:ln w="76200" cap="sq">
              <a:no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
        <p:nvSpPr>
          <p:cNvPr id="137" name="object 11"/>
          <p:cNvSpPr/>
          <p:nvPr/>
        </p:nvSpPr>
        <p:spPr>
          <a:xfrm>
            <a:off x="2179530" y="1340768"/>
            <a:ext cx="8350318" cy="425505"/>
          </a:xfrm>
          <a:custGeom>
            <a:avLst/>
            <a:gdLst/>
            <a:ahLst/>
            <a:cxnLst/>
            <a:rect l="l" t="t" r="r" b="b"/>
            <a:pathLst>
              <a:path w="18062575" h="1482089">
                <a:moveTo>
                  <a:pt x="0" y="1481697"/>
                </a:moveTo>
                <a:lnTo>
                  <a:pt x="73452" y="1455822"/>
                </a:lnTo>
                <a:lnTo>
                  <a:pt x="200363" y="1411931"/>
                </a:lnTo>
                <a:lnTo>
                  <a:pt x="327864" y="1368649"/>
                </a:lnTo>
                <a:lnTo>
                  <a:pt x="455951" y="1325977"/>
                </a:lnTo>
                <a:lnTo>
                  <a:pt x="584618" y="1283920"/>
                </a:lnTo>
                <a:lnTo>
                  <a:pt x="713862" y="1242480"/>
                </a:lnTo>
                <a:lnTo>
                  <a:pt x="843676" y="1201661"/>
                </a:lnTo>
                <a:lnTo>
                  <a:pt x="974058" y="1161465"/>
                </a:lnTo>
                <a:lnTo>
                  <a:pt x="1105000" y="1121896"/>
                </a:lnTo>
                <a:lnTo>
                  <a:pt x="1236500" y="1082956"/>
                </a:lnTo>
                <a:lnTo>
                  <a:pt x="1368552" y="1044650"/>
                </a:lnTo>
                <a:lnTo>
                  <a:pt x="1501150" y="1006979"/>
                </a:lnTo>
                <a:lnTo>
                  <a:pt x="1634292" y="969946"/>
                </a:lnTo>
                <a:lnTo>
                  <a:pt x="1767970" y="933556"/>
                </a:lnTo>
                <a:lnTo>
                  <a:pt x="1902182" y="897811"/>
                </a:lnTo>
                <a:lnTo>
                  <a:pt x="2036922" y="862713"/>
                </a:lnTo>
                <a:lnTo>
                  <a:pt x="2172185" y="828267"/>
                </a:lnTo>
                <a:lnTo>
                  <a:pt x="2307966" y="794475"/>
                </a:lnTo>
                <a:lnTo>
                  <a:pt x="2444261" y="761340"/>
                </a:lnTo>
                <a:lnTo>
                  <a:pt x="2581064" y="728865"/>
                </a:lnTo>
                <a:lnTo>
                  <a:pt x="2718372" y="697053"/>
                </a:lnTo>
                <a:lnTo>
                  <a:pt x="2856178" y="665908"/>
                </a:lnTo>
                <a:lnTo>
                  <a:pt x="2994480" y="635432"/>
                </a:lnTo>
                <a:lnTo>
                  <a:pt x="3133270" y="605629"/>
                </a:lnTo>
                <a:lnTo>
                  <a:pt x="3272546" y="576501"/>
                </a:lnTo>
                <a:lnTo>
                  <a:pt x="3412301" y="548051"/>
                </a:lnTo>
                <a:lnTo>
                  <a:pt x="3552532" y="520284"/>
                </a:lnTo>
                <a:lnTo>
                  <a:pt x="3693233" y="493201"/>
                </a:lnTo>
                <a:lnTo>
                  <a:pt x="3834400" y="466805"/>
                </a:lnTo>
                <a:lnTo>
                  <a:pt x="3976027" y="441101"/>
                </a:lnTo>
                <a:lnTo>
                  <a:pt x="4118110" y="416090"/>
                </a:lnTo>
                <a:lnTo>
                  <a:pt x="4260645" y="391776"/>
                </a:lnTo>
                <a:lnTo>
                  <a:pt x="4403626" y="368163"/>
                </a:lnTo>
                <a:lnTo>
                  <a:pt x="4547048" y="345252"/>
                </a:lnTo>
                <a:lnTo>
                  <a:pt x="4690907" y="323047"/>
                </a:lnTo>
                <a:lnTo>
                  <a:pt x="4835198" y="301552"/>
                </a:lnTo>
                <a:lnTo>
                  <a:pt x="4979916" y="280768"/>
                </a:lnTo>
                <a:lnTo>
                  <a:pt x="5125057" y="260700"/>
                </a:lnTo>
                <a:lnTo>
                  <a:pt x="5270615" y="241350"/>
                </a:lnTo>
                <a:lnTo>
                  <a:pt x="5416586" y="222722"/>
                </a:lnTo>
                <a:lnTo>
                  <a:pt x="5562965" y="204818"/>
                </a:lnTo>
                <a:lnTo>
                  <a:pt x="5709747" y="187642"/>
                </a:lnTo>
                <a:lnTo>
                  <a:pt x="5856927" y="171196"/>
                </a:lnTo>
                <a:lnTo>
                  <a:pt x="6004501" y="155483"/>
                </a:lnTo>
                <a:lnTo>
                  <a:pt x="6152463" y="140507"/>
                </a:lnTo>
                <a:lnTo>
                  <a:pt x="6300810" y="126271"/>
                </a:lnTo>
                <a:lnTo>
                  <a:pt x="6449535" y="112778"/>
                </a:lnTo>
                <a:lnTo>
                  <a:pt x="6598635" y="100031"/>
                </a:lnTo>
                <a:lnTo>
                  <a:pt x="6748105" y="88032"/>
                </a:lnTo>
                <a:lnTo>
                  <a:pt x="6897939" y="76786"/>
                </a:lnTo>
                <a:lnTo>
                  <a:pt x="7048133" y="66294"/>
                </a:lnTo>
                <a:lnTo>
                  <a:pt x="7198682" y="56561"/>
                </a:lnTo>
                <a:lnTo>
                  <a:pt x="7349582" y="47588"/>
                </a:lnTo>
                <a:lnTo>
                  <a:pt x="7500827" y="39380"/>
                </a:lnTo>
                <a:lnTo>
                  <a:pt x="7652413" y="31939"/>
                </a:lnTo>
                <a:lnTo>
                  <a:pt x="7804334" y="25268"/>
                </a:lnTo>
                <a:lnTo>
                  <a:pt x="7956587" y="19371"/>
                </a:lnTo>
                <a:lnTo>
                  <a:pt x="8109166" y="14250"/>
                </a:lnTo>
                <a:lnTo>
                  <a:pt x="8262066" y="9908"/>
                </a:lnTo>
                <a:lnTo>
                  <a:pt x="8415284" y="6349"/>
                </a:lnTo>
                <a:lnTo>
                  <a:pt x="8568813" y="3576"/>
                </a:lnTo>
                <a:lnTo>
                  <a:pt x="8722649" y="1591"/>
                </a:lnTo>
                <a:lnTo>
                  <a:pt x="8876788" y="398"/>
                </a:lnTo>
                <a:lnTo>
                  <a:pt x="9031224" y="0"/>
                </a:lnTo>
                <a:lnTo>
                  <a:pt x="9185659" y="398"/>
                </a:lnTo>
                <a:lnTo>
                  <a:pt x="9339798" y="1591"/>
                </a:lnTo>
                <a:lnTo>
                  <a:pt x="9493634" y="3576"/>
                </a:lnTo>
                <a:lnTo>
                  <a:pt x="9647163" y="6349"/>
                </a:lnTo>
                <a:lnTo>
                  <a:pt x="9800381" y="9908"/>
                </a:lnTo>
                <a:lnTo>
                  <a:pt x="9953281" y="14250"/>
                </a:lnTo>
                <a:lnTo>
                  <a:pt x="10105860" y="19371"/>
                </a:lnTo>
                <a:lnTo>
                  <a:pt x="10258113" y="25268"/>
                </a:lnTo>
                <a:lnTo>
                  <a:pt x="10410034" y="31939"/>
                </a:lnTo>
                <a:lnTo>
                  <a:pt x="10561620" y="39380"/>
                </a:lnTo>
                <a:lnTo>
                  <a:pt x="10712865" y="47588"/>
                </a:lnTo>
                <a:lnTo>
                  <a:pt x="10863765" y="56561"/>
                </a:lnTo>
                <a:lnTo>
                  <a:pt x="11014314" y="66294"/>
                </a:lnTo>
                <a:lnTo>
                  <a:pt x="11164508" y="76786"/>
                </a:lnTo>
                <a:lnTo>
                  <a:pt x="11314342" y="88032"/>
                </a:lnTo>
                <a:lnTo>
                  <a:pt x="11463812" y="100031"/>
                </a:lnTo>
                <a:lnTo>
                  <a:pt x="11612912" y="112778"/>
                </a:lnTo>
                <a:lnTo>
                  <a:pt x="11761637" y="126271"/>
                </a:lnTo>
                <a:lnTo>
                  <a:pt x="11909984" y="140507"/>
                </a:lnTo>
                <a:lnTo>
                  <a:pt x="12057946" y="155483"/>
                </a:lnTo>
                <a:lnTo>
                  <a:pt x="12205520" y="171196"/>
                </a:lnTo>
                <a:lnTo>
                  <a:pt x="12352700" y="187642"/>
                </a:lnTo>
                <a:lnTo>
                  <a:pt x="12499482" y="204818"/>
                </a:lnTo>
                <a:lnTo>
                  <a:pt x="12645861" y="222722"/>
                </a:lnTo>
                <a:lnTo>
                  <a:pt x="12791832" y="241350"/>
                </a:lnTo>
                <a:lnTo>
                  <a:pt x="12937390" y="260700"/>
                </a:lnTo>
                <a:lnTo>
                  <a:pt x="13082531" y="280768"/>
                </a:lnTo>
                <a:lnTo>
                  <a:pt x="13227249" y="301552"/>
                </a:lnTo>
                <a:lnTo>
                  <a:pt x="13371540" y="323047"/>
                </a:lnTo>
                <a:lnTo>
                  <a:pt x="13515399" y="345252"/>
                </a:lnTo>
                <a:lnTo>
                  <a:pt x="13658821" y="368163"/>
                </a:lnTo>
                <a:lnTo>
                  <a:pt x="13801802" y="391776"/>
                </a:lnTo>
                <a:lnTo>
                  <a:pt x="13944337" y="416090"/>
                </a:lnTo>
                <a:lnTo>
                  <a:pt x="14086420" y="441101"/>
                </a:lnTo>
                <a:lnTo>
                  <a:pt x="14228047" y="466805"/>
                </a:lnTo>
                <a:lnTo>
                  <a:pt x="14369214" y="493201"/>
                </a:lnTo>
                <a:lnTo>
                  <a:pt x="14509915" y="520284"/>
                </a:lnTo>
                <a:lnTo>
                  <a:pt x="14650146" y="548051"/>
                </a:lnTo>
                <a:lnTo>
                  <a:pt x="14789901" y="576501"/>
                </a:lnTo>
                <a:lnTo>
                  <a:pt x="14929177" y="605629"/>
                </a:lnTo>
                <a:lnTo>
                  <a:pt x="15067967" y="635432"/>
                </a:lnTo>
                <a:lnTo>
                  <a:pt x="15206269" y="665908"/>
                </a:lnTo>
                <a:lnTo>
                  <a:pt x="15344075" y="697053"/>
                </a:lnTo>
                <a:lnTo>
                  <a:pt x="15481383" y="728865"/>
                </a:lnTo>
                <a:lnTo>
                  <a:pt x="15618186" y="761340"/>
                </a:lnTo>
                <a:lnTo>
                  <a:pt x="15754481" y="794475"/>
                </a:lnTo>
                <a:lnTo>
                  <a:pt x="15890262" y="828267"/>
                </a:lnTo>
                <a:lnTo>
                  <a:pt x="16025525" y="862713"/>
                </a:lnTo>
                <a:lnTo>
                  <a:pt x="16160265" y="897811"/>
                </a:lnTo>
                <a:lnTo>
                  <a:pt x="16294477" y="933556"/>
                </a:lnTo>
                <a:lnTo>
                  <a:pt x="16428155" y="969946"/>
                </a:lnTo>
                <a:lnTo>
                  <a:pt x="16561297" y="1006979"/>
                </a:lnTo>
                <a:lnTo>
                  <a:pt x="16693895" y="1044650"/>
                </a:lnTo>
                <a:lnTo>
                  <a:pt x="16825947" y="1082956"/>
                </a:lnTo>
                <a:lnTo>
                  <a:pt x="16957447" y="1121896"/>
                </a:lnTo>
                <a:lnTo>
                  <a:pt x="17088389" y="1161465"/>
                </a:lnTo>
                <a:lnTo>
                  <a:pt x="17218771" y="1201661"/>
                </a:lnTo>
                <a:lnTo>
                  <a:pt x="17348585" y="1242480"/>
                </a:lnTo>
                <a:lnTo>
                  <a:pt x="17477829" y="1283920"/>
                </a:lnTo>
                <a:lnTo>
                  <a:pt x="17606496" y="1325977"/>
                </a:lnTo>
                <a:lnTo>
                  <a:pt x="17734583" y="1368649"/>
                </a:lnTo>
                <a:lnTo>
                  <a:pt x="17862084" y="1411931"/>
                </a:lnTo>
                <a:lnTo>
                  <a:pt x="17988995" y="1455822"/>
                </a:lnTo>
                <a:lnTo>
                  <a:pt x="18062446" y="1481697"/>
                </a:lnTo>
              </a:path>
            </a:pathLst>
          </a:custGeom>
          <a:ln w="18288">
            <a:solidFill>
              <a:srgbClr val="C8102E"/>
            </a:solidFill>
          </a:ln>
        </p:spPr>
        <p:txBody>
          <a:bodyPr wrap="square" lIns="0" tIns="0" rIns="0" bIns="0" rtlCol="0"/>
          <a:lstStyle/>
          <a:p>
            <a:pPr defTabSz="617220"/>
            <a:endParaRPr sz="1215">
              <a:solidFill>
                <a:prstClr val="black"/>
              </a:solidFill>
              <a:latin typeface="Arial" panose="020B0604020202020204" pitchFamily="34" charset="0"/>
              <a:ea typeface="微软雅黑" panose="020B0503020204020204" charset="-122"/>
              <a:sym typeface="Arial" panose="020B0604020202020204" pitchFamily="34" charset="0"/>
            </a:endParaRPr>
          </a:p>
        </p:txBody>
      </p:sp>
      <p:grpSp>
        <p:nvGrpSpPr>
          <p:cNvPr id="139" name="成组"/>
          <p:cNvGrpSpPr/>
          <p:nvPr/>
        </p:nvGrpSpPr>
        <p:grpSpPr>
          <a:xfrm>
            <a:off x="2614819" y="2409522"/>
            <a:ext cx="312829" cy="142308"/>
            <a:chOff x="1856909" y="-1"/>
            <a:chExt cx="711365" cy="327142"/>
          </a:xfrm>
        </p:grpSpPr>
        <p:sp>
          <p:nvSpPr>
            <p:cNvPr id="140" name="形状"/>
            <p:cNvSpPr/>
            <p:nvPr/>
          </p:nvSpPr>
          <p:spPr>
            <a:xfrm>
              <a:off x="1856909" y="-1"/>
              <a:ext cx="224591"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41" name="形状"/>
            <p:cNvSpPr/>
            <p:nvPr/>
          </p:nvSpPr>
          <p:spPr>
            <a:xfrm>
              <a:off x="2100233" y="-1"/>
              <a:ext cx="224589"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42" name="形状"/>
            <p:cNvSpPr/>
            <p:nvPr/>
          </p:nvSpPr>
          <p:spPr>
            <a:xfrm>
              <a:off x="2343683" y="-1"/>
              <a:ext cx="224591"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grpSp>
      <p:grpSp>
        <p:nvGrpSpPr>
          <p:cNvPr id="143" name="成组"/>
          <p:cNvGrpSpPr/>
          <p:nvPr/>
        </p:nvGrpSpPr>
        <p:grpSpPr>
          <a:xfrm>
            <a:off x="9311560" y="2409522"/>
            <a:ext cx="312832" cy="142308"/>
            <a:chOff x="-1275424" y="-40235"/>
            <a:chExt cx="711367" cy="327142"/>
          </a:xfrm>
        </p:grpSpPr>
        <p:sp>
          <p:nvSpPr>
            <p:cNvPr id="144" name="形状"/>
            <p:cNvSpPr/>
            <p:nvPr/>
          </p:nvSpPr>
          <p:spPr>
            <a:xfrm>
              <a:off x="-1275424" y="-40235"/>
              <a:ext cx="224588"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4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45" name="形状"/>
            <p:cNvSpPr/>
            <p:nvPr/>
          </p:nvSpPr>
          <p:spPr>
            <a:xfrm>
              <a:off x="-1032097" y="-40235"/>
              <a:ext cx="224588"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4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46" name="形状"/>
            <p:cNvSpPr/>
            <p:nvPr/>
          </p:nvSpPr>
          <p:spPr>
            <a:xfrm>
              <a:off x="-788645" y="-40235"/>
              <a:ext cx="224588"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400" spc="139">
                <a:solidFill>
                  <a:srgbClr val="C00000"/>
                </a:solidFill>
                <a:latin typeface="微软雅黑" panose="020B0503020204020204" charset="-122"/>
                <a:ea typeface="微软雅黑" panose="020B0503020204020204" charset="-122"/>
                <a:cs typeface="FZLanTingHeiS-R-GB"/>
                <a:sym typeface="FZLanTingHeiS-R-GB"/>
              </a:endParaRPr>
            </a:p>
          </p:txBody>
        </p:sp>
      </p:grpSp>
      <p:grpSp>
        <p:nvGrpSpPr>
          <p:cNvPr id="147" name="成组"/>
          <p:cNvGrpSpPr/>
          <p:nvPr/>
        </p:nvGrpSpPr>
        <p:grpSpPr>
          <a:xfrm>
            <a:off x="6972775" y="2409523"/>
            <a:ext cx="347169" cy="142307"/>
            <a:chOff x="0" y="0"/>
            <a:chExt cx="711365" cy="327140"/>
          </a:xfrm>
        </p:grpSpPr>
        <p:sp>
          <p:nvSpPr>
            <p:cNvPr id="148" name="形状"/>
            <p:cNvSpPr/>
            <p:nvPr/>
          </p:nvSpPr>
          <p:spPr>
            <a:xfrm>
              <a:off x="-1" y="-1"/>
              <a:ext cx="224589"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49" name="形状"/>
            <p:cNvSpPr/>
            <p:nvPr/>
          </p:nvSpPr>
          <p:spPr>
            <a:xfrm>
              <a:off x="243332" y="-1"/>
              <a:ext cx="224589"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50" name="形状"/>
            <p:cNvSpPr/>
            <p:nvPr/>
          </p:nvSpPr>
          <p:spPr>
            <a:xfrm>
              <a:off x="486777" y="-1"/>
              <a:ext cx="224589" cy="327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grpSp>
      <p:grpSp>
        <p:nvGrpSpPr>
          <p:cNvPr id="151" name="组合 150"/>
          <p:cNvGrpSpPr/>
          <p:nvPr/>
        </p:nvGrpSpPr>
        <p:grpSpPr>
          <a:xfrm>
            <a:off x="3376218" y="2037147"/>
            <a:ext cx="5439564" cy="852702"/>
            <a:chOff x="3392740" y="2037147"/>
            <a:chExt cx="5439564" cy="852702"/>
          </a:xfrm>
        </p:grpSpPr>
        <p:grpSp>
          <p:nvGrpSpPr>
            <p:cNvPr id="152" name="组合 151"/>
            <p:cNvGrpSpPr/>
            <p:nvPr/>
          </p:nvGrpSpPr>
          <p:grpSpPr>
            <a:xfrm>
              <a:off x="5469833" y="2056310"/>
              <a:ext cx="1285379" cy="833539"/>
              <a:chOff x="4533111" y="1647610"/>
              <a:chExt cx="900000" cy="910465"/>
            </a:xfrm>
          </p:grpSpPr>
          <p:grpSp>
            <p:nvGrpSpPr>
              <p:cNvPr id="163" name="Group 7"/>
              <p:cNvGrpSpPr/>
              <p:nvPr/>
            </p:nvGrpSpPr>
            <p:grpSpPr bwMode="auto">
              <a:xfrm flipH="1">
                <a:off x="4533111" y="1647610"/>
                <a:ext cx="891097" cy="910465"/>
                <a:chOff x="568" y="1437"/>
                <a:chExt cx="1101" cy="1131"/>
              </a:xfrm>
              <a:solidFill>
                <a:sysClr val="window" lastClr="FFFFFF"/>
              </a:solidFill>
            </p:grpSpPr>
            <p:sp>
              <p:nvSpPr>
                <p:cNvPr id="165" name="Arc 8"/>
                <p:cNvSpPr/>
                <p:nvPr/>
              </p:nvSpPr>
              <p:spPr bwMode="auto">
                <a:xfrm>
                  <a:off x="1112" y="1437"/>
                  <a:ext cx="557" cy="1110"/>
                </a:xfrm>
                <a:custGeom>
                  <a:avLst/>
                  <a:gdLst>
                    <a:gd name="G0" fmla="+- 0 0 0"/>
                    <a:gd name="G1" fmla="+- 21600 0 0"/>
                    <a:gd name="G2" fmla="+- 21600 0 0"/>
                    <a:gd name="T0" fmla="*/ 0 w 21600"/>
                    <a:gd name="T1" fmla="*/ 0 h 43024"/>
                    <a:gd name="T2" fmla="*/ 2752 w 21600"/>
                    <a:gd name="T3" fmla="*/ 43024 h 43024"/>
                    <a:gd name="T4" fmla="*/ 0 w 21600"/>
                    <a:gd name="T5" fmla="*/ 21600 h 43024"/>
                  </a:gdLst>
                  <a:ahLst/>
                  <a:cxnLst>
                    <a:cxn ang="0">
                      <a:pos x="T0" y="T1"/>
                    </a:cxn>
                    <a:cxn ang="0">
                      <a:pos x="T2" y="T3"/>
                    </a:cxn>
                    <a:cxn ang="0">
                      <a:pos x="T4" y="T5"/>
                    </a:cxn>
                  </a:cxnLst>
                  <a:rect l="0" t="0" r="r" b="b"/>
                  <a:pathLst>
                    <a:path w="21600" h="43024" fill="none" extrusionOk="0">
                      <a:moveTo>
                        <a:pt x="-1" y="0"/>
                      </a:moveTo>
                      <a:cubicBezTo>
                        <a:pt x="11929" y="0"/>
                        <a:pt x="21600" y="9670"/>
                        <a:pt x="21600" y="21600"/>
                      </a:cubicBezTo>
                      <a:cubicBezTo>
                        <a:pt x="21600" y="32465"/>
                        <a:pt x="13528" y="41639"/>
                        <a:pt x="2751" y="43023"/>
                      </a:cubicBezTo>
                    </a:path>
                    <a:path w="21600" h="43024" stroke="0" extrusionOk="0">
                      <a:moveTo>
                        <a:pt x="-1" y="0"/>
                      </a:moveTo>
                      <a:cubicBezTo>
                        <a:pt x="11929" y="0"/>
                        <a:pt x="21600" y="9670"/>
                        <a:pt x="21600" y="21600"/>
                      </a:cubicBezTo>
                      <a:cubicBezTo>
                        <a:pt x="21600" y="32465"/>
                        <a:pt x="13528" y="41639"/>
                        <a:pt x="2751" y="43023"/>
                      </a:cubicBezTo>
                      <a:lnTo>
                        <a:pt x="0" y="21600"/>
                      </a:lnTo>
                      <a:close/>
                    </a:path>
                  </a:pathLst>
                </a:custGeom>
                <a:grpFill/>
                <a:ln w="12700">
                  <a:solidFill>
                    <a:sysClr val="window" lastClr="FFFFFF">
                      <a:lumMod val="65000"/>
                    </a:sysClr>
                  </a:solidFill>
                  <a:round/>
                  <a:headEnd type="none" w="sm" len="sm"/>
                  <a:tailEnd type="triangle" w="med" len="med"/>
                </a:ln>
                <a:effectLst/>
              </p:spPr>
              <p:txBody>
                <a:bodyPr wrap="none" lIns="0" tIns="0" rIns="0" bIns="0" anchor="ctr"/>
                <a:lstStyle/>
                <a:p>
                  <a:pPr fontAlgn="base">
                    <a:spcBef>
                      <a:spcPct val="50000"/>
                    </a:spcBef>
                    <a:defRPr/>
                  </a:pPr>
                  <a:endParaRPr lang="zh-CN" altLang="en-US" sz="1600" b="1" kern="0" smtClean="0">
                    <a:solidFill>
                      <a:srgbClr val="000000"/>
                    </a:solidFill>
                    <a:latin typeface="微软雅黑" panose="020B0503020204020204" charset="-122"/>
                    <a:ea typeface="微软雅黑" panose="020B0503020204020204" charset="-122"/>
                  </a:endParaRPr>
                </a:p>
              </p:txBody>
            </p:sp>
            <p:sp>
              <p:nvSpPr>
                <p:cNvPr id="166" name="Arc 9"/>
                <p:cNvSpPr/>
                <p:nvPr/>
              </p:nvSpPr>
              <p:spPr bwMode="auto">
                <a:xfrm>
                  <a:off x="568" y="1458"/>
                  <a:ext cx="557" cy="1110"/>
                </a:xfrm>
                <a:custGeom>
                  <a:avLst/>
                  <a:gdLst>
                    <a:gd name="G0" fmla="+- 21600 0 0"/>
                    <a:gd name="G1" fmla="+- 21440 0 0"/>
                    <a:gd name="G2" fmla="+- 21600 0 0"/>
                    <a:gd name="T0" fmla="*/ 21367 w 21600"/>
                    <a:gd name="T1" fmla="*/ 43039 h 43039"/>
                    <a:gd name="T2" fmla="*/ 18972 w 21600"/>
                    <a:gd name="T3" fmla="*/ 0 h 43039"/>
                    <a:gd name="T4" fmla="*/ 21600 w 21600"/>
                    <a:gd name="T5" fmla="*/ 21440 h 43039"/>
                  </a:gdLst>
                  <a:ahLst/>
                  <a:cxnLst>
                    <a:cxn ang="0">
                      <a:pos x="T0" y="T1"/>
                    </a:cxn>
                    <a:cxn ang="0">
                      <a:pos x="T2" y="T3"/>
                    </a:cxn>
                    <a:cxn ang="0">
                      <a:pos x="T4" y="T5"/>
                    </a:cxn>
                  </a:cxnLst>
                  <a:rect l="0" t="0" r="r" b="b"/>
                  <a:pathLst>
                    <a:path w="21600" h="43039" fill="none" extrusionOk="0">
                      <a:moveTo>
                        <a:pt x="21367" y="43038"/>
                      </a:moveTo>
                      <a:cubicBezTo>
                        <a:pt x="9529" y="42911"/>
                        <a:pt x="0" y="33278"/>
                        <a:pt x="0" y="21440"/>
                      </a:cubicBezTo>
                      <a:cubicBezTo>
                        <a:pt x="-1" y="10526"/>
                        <a:pt x="8140" y="1328"/>
                        <a:pt x="18972" y="0"/>
                      </a:cubicBezTo>
                    </a:path>
                    <a:path w="21600" h="43039" stroke="0" extrusionOk="0">
                      <a:moveTo>
                        <a:pt x="21367" y="43038"/>
                      </a:moveTo>
                      <a:cubicBezTo>
                        <a:pt x="9529" y="42911"/>
                        <a:pt x="0" y="33278"/>
                        <a:pt x="0" y="21440"/>
                      </a:cubicBezTo>
                      <a:cubicBezTo>
                        <a:pt x="-1" y="10526"/>
                        <a:pt x="8140" y="1328"/>
                        <a:pt x="18972" y="0"/>
                      </a:cubicBezTo>
                      <a:lnTo>
                        <a:pt x="21600" y="21440"/>
                      </a:lnTo>
                      <a:close/>
                    </a:path>
                  </a:pathLst>
                </a:custGeom>
                <a:grpFill/>
                <a:ln w="12700">
                  <a:solidFill>
                    <a:sysClr val="window" lastClr="FFFFFF">
                      <a:lumMod val="65000"/>
                    </a:sysClr>
                  </a:solidFill>
                  <a:round/>
                  <a:headEnd type="none" w="sm" len="sm"/>
                  <a:tailEnd type="triangle" w="med" len="med"/>
                </a:ln>
                <a:effectLst/>
              </p:spPr>
              <p:txBody>
                <a:bodyPr wrap="none" lIns="0" tIns="0" rIns="0" bIns="0" anchor="ctr"/>
                <a:lstStyle/>
                <a:p>
                  <a:pPr fontAlgn="base">
                    <a:spcBef>
                      <a:spcPct val="50000"/>
                    </a:spcBef>
                    <a:defRPr/>
                  </a:pPr>
                  <a:endParaRPr lang="zh-CN" altLang="en-US" sz="1600" b="1" kern="0" smtClean="0">
                    <a:solidFill>
                      <a:srgbClr val="000000"/>
                    </a:solidFill>
                    <a:latin typeface="微软雅黑" panose="020B0503020204020204" charset="-122"/>
                    <a:ea typeface="微软雅黑" panose="020B0503020204020204" charset="-122"/>
                  </a:endParaRPr>
                </a:p>
              </p:txBody>
            </p:sp>
          </p:grpSp>
          <p:sp>
            <p:nvSpPr>
              <p:cNvPr id="164" name="矩形 163"/>
              <p:cNvSpPr/>
              <p:nvPr/>
            </p:nvSpPr>
            <p:spPr>
              <a:xfrm flipH="1">
                <a:off x="4538179" y="1863716"/>
                <a:ext cx="894932" cy="504271"/>
              </a:xfrm>
              <a:prstGeom prst="rect">
                <a:avLst/>
              </a:prstGeom>
            </p:spPr>
            <p:txBody>
              <a:bodyPr wrap="square" lIns="0" tIns="0" rIns="0" bIns="0">
                <a:spAutoFit/>
              </a:bodyPr>
              <a:lstStyle/>
              <a:p>
                <a:pPr algn="ctr" fontAlgn="base">
                  <a:spcBef>
                    <a:spcPts val="0"/>
                  </a:spcBef>
                  <a:defRPr/>
                </a:pPr>
                <a:r>
                  <a:rPr lang="zh-CN" altLang="en-US" sz="1600" b="1" kern="0" dirty="0" smtClean="0">
                    <a:solidFill>
                      <a:srgbClr val="C00000"/>
                    </a:solidFill>
                    <a:latin typeface="微软雅黑" panose="020B0503020204020204" charset="-122"/>
                    <a:ea typeface="微软雅黑" panose="020B0503020204020204" charset="-122"/>
                  </a:rPr>
                  <a:t>编译迁移</a:t>
                </a:r>
                <a:endParaRPr lang="en-US" altLang="zh-CN" sz="1600" b="1" kern="0" dirty="0" smtClean="0">
                  <a:solidFill>
                    <a:srgbClr val="C00000"/>
                  </a:solidFill>
                  <a:latin typeface="微软雅黑" panose="020B0503020204020204" charset="-122"/>
                  <a:ea typeface="微软雅黑" panose="020B0503020204020204" charset="-122"/>
                </a:endParaRPr>
              </a:p>
              <a:p>
                <a:pPr algn="ctr" fontAlgn="base">
                  <a:spcBef>
                    <a:spcPts val="0"/>
                  </a:spcBef>
                  <a:defRPr/>
                </a:pPr>
                <a:r>
                  <a:rPr lang="zh-CN" altLang="en-US" sz="1400" b="1" kern="0" dirty="0" smtClean="0">
                    <a:solidFill>
                      <a:srgbClr val="000000"/>
                    </a:solidFill>
                    <a:latin typeface="微软雅黑" panose="020B0503020204020204" charset="-122"/>
                    <a:ea typeface="微软雅黑" panose="020B0503020204020204" charset="-122"/>
                  </a:rPr>
                  <a:t>功能可用</a:t>
                </a:r>
              </a:p>
            </p:txBody>
          </p:sp>
        </p:grpSp>
        <p:grpSp>
          <p:nvGrpSpPr>
            <p:cNvPr id="153" name="组合 152"/>
            <p:cNvGrpSpPr/>
            <p:nvPr/>
          </p:nvGrpSpPr>
          <p:grpSpPr>
            <a:xfrm>
              <a:off x="7546925" y="2037147"/>
              <a:ext cx="1285379" cy="823958"/>
              <a:chOff x="5575276" y="1626679"/>
              <a:chExt cx="900000" cy="900000"/>
            </a:xfrm>
          </p:grpSpPr>
          <p:grpSp>
            <p:nvGrpSpPr>
              <p:cNvPr id="159" name="Group 7"/>
              <p:cNvGrpSpPr/>
              <p:nvPr/>
            </p:nvGrpSpPr>
            <p:grpSpPr bwMode="auto">
              <a:xfrm flipH="1">
                <a:off x="5575276" y="1626679"/>
                <a:ext cx="900000" cy="900000"/>
                <a:chOff x="557" y="1411"/>
                <a:chExt cx="1112" cy="1118"/>
              </a:xfrm>
              <a:solidFill>
                <a:sysClr val="window" lastClr="FFFFFF"/>
              </a:solidFill>
            </p:grpSpPr>
            <p:sp>
              <p:nvSpPr>
                <p:cNvPr id="161" name="Arc 8"/>
                <p:cNvSpPr/>
                <p:nvPr/>
              </p:nvSpPr>
              <p:spPr bwMode="auto">
                <a:xfrm>
                  <a:off x="1112" y="1411"/>
                  <a:ext cx="557" cy="1110"/>
                </a:xfrm>
                <a:custGeom>
                  <a:avLst/>
                  <a:gdLst>
                    <a:gd name="G0" fmla="+- 0 0 0"/>
                    <a:gd name="G1" fmla="+- 21600 0 0"/>
                    <a:gd name="G2" fmla="+- 21600 0 0"/>
                    <a:gd name="T0" fmla="*/ 0 w 21600"/>
                    <a:gd name="T1" fmla="*/ 0 h 43024"/>
                    <a:gd name="T2" fmla="*/ 2752 w 21600"/>
                    <a:gd name="T3" fmla="*/ 43024 h 43024"/>
                    <a:gd name="T4" fmla="*/ 0 w 21600"/>
                    <a:gd name="T5" fmla="*/ 21600 h 43024"/>
                  </a:gdLst>
                  <a:ahLst/>
                  <a:cxnLst>
                    <a:cxn ang="0">
                      <a:pos x="T0" y="T1"/>
                    </a:cxn>
                    <a:cxn ang="0">
                      <a:pos x="T2" y="T3"/>
                    </a:cxn>
                    <a:cxn ang="0">
                      <a:pos x="T4" y="T5"/>
                    </a:cxn>
                  </a:cxnLst>
                  <a:rect l="0" t="0" r="r" b="b"/>
                  <a:pathLst>
                    <a:path w="21600" h="43024" fill="none" extrusionOk="0">
                      <a:moveTo>
                        <a:pt x="-1" y="0"/>
                      </a:moveTo>
                      <a:cubicBezTo>
                        <a:pt x="11929" y="0"/>
                        <a:pt x="21600" y="9670"/>
                        <a:pt x="21600" y="21600"/>
                      </a:cubicBezTo>
                      <a:cubicBezTo>
                        <a:pt x="21600" y="32465"/>
                        <a:pt x="13528" y="41639"/>
                        <a:pt x="2751" y="43023"/>
                      </a:cubicBezTo>
                    </a:path>
                    <a:path w="21600" h="43024" stroke="0" extrusionOk="0">
                      <a:moveTo>
                        <a:pt x="-1" y="0"/>
                      </a:moveTo>
                      <a:cubicBezTo>
                        <a:pt x="11929" y="0"/>
                        <a:pt x="21600" y="9670"/>
                        <a:pt x="21600" y="21600"/>
                      </a:cubicBezTo>
                      <a:cubicBezTo>
                        <a:pt x="21600" y="32465"/>
                        <a:pt x="13528" y="41639"/>
                        <a:pt x="2751" y="43023"/>
                      </a:cubicBezTo>
                      <a:lnTo>
                        <a:pt x="0" y="21600"/>
                      </a:lnTo>
                      <a:close/>
                    </a:path>
                  </a:pathLst>
                </a:custGeom>
                <a:grpFill/>
                <a:ln w="12700">
                  <a:solidFill>
                    <a:sysClr val="window" lastClr="FFFFFF">
                      <a:lumMod val="65000"/>
                    </a:sysClr>
                  </a:solidFill>
                  <a:round/>
                  <a:headEnd type="none" w="sm" len="sm"/>
                  <a:tailEnd type="triangle" w="med" len="med"/>
                </a:ln>
                <a:effectLst/>
              </p:spPr>
              <p:txBody>
                <a:bodyPr wrap="none" lIns="0" tIns="0" rIns="0" bIns="0" anchor="ctr"/>
                <a:lstStyle/>
                <a:p>
                  <a:pPr fontAlgn="base">
                    <a:spcBef>
                      <a:spcPct val="50000"/>
                    </a:spcBef>
                    <a:defRPr/>
                  </a:pPr>
                  <a:endParaRPr lang="zh-CN" altLang="en-US" sz="1600" b="1" kern="0" smtClean="0">
                    <a:solidFill>
                      <a:srgbClr val="000000"/>
                    </a:solidFill>
                    <a:latin typeface="微软雅黑" panose="020B0503020204020204" charset="-122"/>
                    <a:ea typeface="微软雅黑" panose="020B0503020204020204" charset="-122"/>
                  </a:endParaRPr>
                </a:p>
              </p:txBody>
            </p:sp>
            <p:sp>
              <p:nvSpPr>
                <p:cNvPr id="162" name="Arc 9"/>
                <p:cNvSpPr/>
                <p:nvPr/>
              </p:nvSpPr>
              <p:spPr bwMode="auto">
                <a:xfrm>
                  <a:off x="557" y="1419"/>
                  <a:ext cx="557" cy="1110"/>
                </a:xfrm>
                <a:custGeom>
                  <a:avLst/>
                  <a:gdLst>
                    <a:gd name="G0" fmla="+- 21600 0 0"/>
                    <a:gd name="G1" fmla="+- 21440 0 0"/>
                    <a:gd name="G2" fmla="+- 21600 0 0"/>
                    <a:gd name="T0" fmla="*/ 21367 w 21600"/>
                    <a:gd name="T1" fmla="*/ 43039 h 43039"/>
                    <a:gd name="T2" fmla="*/ 18972 w 21600"/>
                    <a:gd name="T3" fmla="*/ 0 h 43039"/>
                    <a:gd name="T4" fmla="*/ 21600 w 21600"/>
                    <a:gd name="T5" fmla="*/ 21440 h 43039"/>
                  </a:gdLst>
                  <a:ahLst/>
                  <a:cxnLst>
                    <a:cxn ang="0">
                      <a:pos x="T0" y="T1"/>
                    </a:cxn>
                    <a:cxn ang="0">
                      <a:pos x="T2" y="T3"/>
                    </a:cxn>
                    <a:cxn ang="0">
                      <a:pos x="T4" y="T5"/>
                    </a:cxn>
                  </a:cxnLst>
                  <a:rect l="0" t="0" r="r" b="b"/>
                  <a:pathLst>
                    <a:path w="21600" h="43039" fill="none" extrusionOk="0">
                      <a:moveTo>
                        <a:pt x="21367" y="43038"/>
                      </a:moveTo>
                      <a:cubicBezTo>
                        <a:pt x="9529" y="42911"/>
                        <a:pt x="0" y="33278"/>
                        <a:pt x="0" y="21440"/>
                      </a:cubicBezTo>
                      <a:cubicBezTo>
                        <a:pt x="-1" y="10526"/>
                        <a:pt x="8140" y="1328"/>
                        <a:pt x="18972" y="0"/>
                      </a:cubicBezTo>
                    </a:path>
                    <a:path w="21600" h="43039" stroke="0" extrusionOk="0">
                      <a:moveTo>
                        <a:pt x="21367" y="43038"/>
                      </a:moveTo>
                      <a:cubicBezTo>
                        <a:pt x="9529" y="42911"/>
                        <a:pt x="0" y="33278"/>
                        <a:pt x="0" y="21440"/>
                      </a:cubicBezTo>
                      <a:cubicBezTo>
                        <a:pt x="-1" y="10526"/>
                        <a:pt x="8140" y="1328"/>
                        <a:pt x="18972" y="0"/>
                      </a:cubicBezTo>
                      <a:lnTo>
                        <a:pt x="21600" y="21440"/>
                      </a:lnTo>
                      <a:close/>
                    </a:path>
                  </a:pathLst>
                </a:custGeom>
                <a:grpFill/>
                <a:ln w="12700">
                  <a:solidFill>
                    <a:sysClr val="window" lastClr="FFFFFF">
                      <a:lumMod val="65000"/>
                    </a:sysClr>
                  </a:solidFill>
                  <a:round/>
                  <a:headEnd type="none" w="sm" len="sm"/>
                  <a:tailEnd type="triangle" w="med" len="med"/>
                </a:ln>
                <a:effectLst/>
              </p:spPr>
              <p:txBody>
                <a:bodyPr wrap="none" lIns="0" tIns="0" rIns="0" bIns="0" anchor="ctr"/>
                <a:lstStyle/>
                <a:p>
                  <a:pPr fontAlgn="base">
                    <a:spcBef>
                      <a:spcPct val="50000"/>
                    </a:spcBef>
                    <a:defRPr/>
                  </a:pPr>
                  <a:endParaRPr lang="zh-CN" altLang="en-US" sz="1600" b="1" kern="0" smtClean="0">
                    <a:solidFill>
                      <a:srgbClr val="000000"/>
                    </a:solidFill>
                    <a:latin typeface="微软雅黑" panose="020B0503020204020204" charset="-122"/>
                    <a:ea typeface="微软雅黑" panose="020B0503020204020204" charset="-122"/>
                  </a:endParaRPr>
                </a:p>
              </p:txBody>
            </p:sp>
          </p:grpSp>
          <p:sp>
            <p:nvSpPr>
              <p:cNvPr id="160" name="矩形 159"/>
              <p:cNvSpPr/>
              <p:nvPr/>
            </p:nvSpPr>
            <p:spPr>
              <a:xfrm flipH="1">
                <a:off x="5580344" y="1863713"/>
                <a:ext cx="894932" cy="397383"/>
              </a:xfrm>
              <a:prstGeom prst="rect">
                <a:avLst/>
              </a:prstGeom>
            </p:spPr>
            <p:txBody>
              <a:bodyPr wrap="square" lIns="0" tIns="0" rIns="0" bIns="0">
                <a:spAutoFit/>
              </a:bodyPr>
              <a:lstStyle/>
              <a:p>
                <a:pPr algn="ctr" fontAlgn="base">
                  <a:spcBef>
                    <a:spcPts val="0"/>
                  </a:spcBef>
                  <a:defRPr/>
                </a:pPr>
                <a:r>
                  <a:rPr lang="zh-CN" altLang="en-US" sz="1600" b="1" kern="0" dirty="0" smtClean="0">
                    <a:solidFill>
                      <a:srgbClr val="C00000"/>
                    </a:solidFill>
                    <a:latin typeface="微软雅黑" panose="020B0503020204020204" charset="-122"/>
                    <a:ea typeface="微软雅黑" panose="020B0503020204020204" charset="-122"/>
                  </a:rPr>
                  <a:t>性能调优</a:t>
                </a:r>
                <a:endParaRPr lang="en-US" altLang="zh-CN" sz="1600" b="1" kern="0" dirty="0" smtClean="0">
                  <a:solidFill>
                    <a:srgbClr val="C00000"/>
                  </a:solidFill>
                  <a:latin typeface="微软雅黑" panose="020B0503020204020204" charset="-122"/>
                  <a:ea typeface="微软雅黑" panose="020B0503020204020204" charset="-122"/>
                </a:endParaRPr>
              </a:p>
              <a:p>
                <a:pPr algn="ctr" fontAlgn="base">
                  <a:spcBef>
                    <a:spcPts val="0"/>
                  </a:spcBef>
                  <a:defRPr/>
                </a:pPr>
                <a:r>
                  <a:rPr lang="zh-CN" altLang="en-US" sz="1400" b="1" kern="0" dirty="0" smtClean="0">
                    <a:solidFill>
                      <a:srgbClr val="000000"/>
                    </a:solidFill>
                    <a:latin typeface="微软雅黑" panose="020B0503020204020204" charset="-122"/>
                    <a:ea typeface="微软雅黑" panose="020B0503020204020204" charset="-122"/>
                  </a:rPr>
                  <a:t>性能更优</a:t>
                </a:r>
              </a:p>
            </p:txBody>
          </p:sp>
        </p:grpSp>
        <p:grpSp>
          <p:nvGrpSpPr>
            <p:cNvPr id="154" name="组合 153"/>
            <p:cNvGrpSpPr/>
            <p:nvPr/>
          </p:nvGrpSpPr>
          <p:grpSpPr>
            <a:xfrm>
              <a:off x="3392740" y="2037147"/>
              <a:ext cx="1285379" cy="823958"/>
              <a:chOff x="3441632" y="1620039"/>
              <a:chExt cx="900000" cy="900000"/>
            </a:xfrm>
          </p:grpSpPr>
          <p:grpSp>
            <p:nvGrpSpPr>
              <p:cNvPr id="155" name="Group 7"/>
              <p:cNvGrpSpPr/>
              <p:nvPr/>
            </p:nvGrpSpPr>
            <p:grpSpPr bwMode="auto">
              <a:xfrm flipH="1">
                <a:off x="3441632" y="1620039"/>
                <a:ext cx="900000" cy="900000"/>
                <a:chOff x="557" y="1411"/>
                <a:chExt cx="1112" cy="1118"/>
              </a:xfrm>
              <a:solidFill>
                <a:sysClr val="window" lastClr="FFFFFF"/>
              </a:solidFill>
            </p:grpSpPr>
            <p:sp>
              <p:nvSpPr>
                <p:cNvPr id="157" name="Arc 8"/>
                <p:cNvSpPr/>
                <p:nvPr/>
              </p:nvSpPr>
              <p:spPr bwMode="auto">
                <a:xfrm>
                  <a:off x="1112" y="1411"/>
                  <a:ext cx="557" cy="1110"/>
                </a:xfrm>
                <a:custGeom>
                  <a:avLst/>
                  <a:gdLst>
                    <a:gd name="G0" fmla="+- 0 0 0"/>
                    <a:gd name="G1" fmla="+- 21600 0 0"/>
                    <a:gd name="G2" fmla="+- 21600 0 0"/>
                    <a:gd name="T0" fmla="*/ 0 w 21600"/>
                    <a:gd name="T1" fmla="*/ 0 h 43024"/>
                    <a:gd name="T2" fmla="*/ 2752 w 21600"/>
                    <a:gd name="T3" fmla="*/ 43024 h 43024"/>
                    <a:gd name="T4" fmla="*/ 0 w 21600"/>
                    <a:gd name="T5" fmla="*/ 21600 h 43024"/>
                  </a:gdLst>
                  <a:ahLst/>
                  <a:cxnLst>
                    <a:cxn ang="0">
                      <a:pos x="T0" y="T1"/>
                    </a:cxn>
                    <a:cxn ang="0">
                      <a:pos x="T2" y="T3"/>
                    </a:cxn>
                    <a:cxn ang="0">
                      <a:pos x="T4" y="T5"/>
                    </a:cxn>
                  </a:cxnLst>
                  <a:rect l="0" t="0" r="r" b="b"/>
                  <a:pathLst>
                    <a:path w="21600" h="43024" fill="none" extrusionOk="0">
                      <a:moveTo>
                        <a:pt x="-1" y="0"/>
                      </a:moveTo>
                      <a:cubicBezTo>
                        <a:pt x="11929" y="0"/>
                        <a:pt x="21600" y="9670"/>
                        <a:pt x="21600" y="21600"/>
                      </a:cubicBezTo>
                      <a:cubicBezTo>
                        <a:pt x="21600" y="32465"/>
                        <a:pt x="13528" y="41639"/>
                        <a:pt x="2751" y="43023"/>
                      </a:cubicBezTo>
                    </a:path>
                    <a:path w="21600" h="43024" stroke="0" extrusionOk="0">
                      <a:moveTo>
                        <a:pt x="-1" y="0"/>
                      </a:moveTo>
                      <a:cubicBezTo>
                        <a:pt x="11929" y="0"/>
                        <a:pt x="21600" y="9670"/>
                        <a:pt x="21600" y="21600"/>
                      </a:cubicBezTo>
                      <a:cubicBezTo>
                        <a:pt x="21600" y="32465"/>
                        <a:pt x="13528" y="41639"/>
                        <a:pt x="2751" y="43023"/>
                      </a:cubicBezTo>
                      <a:lnTo>
                        <a:pt x="0" y="21600"/>
                      </a:lnTo>
                      <a:close/>
                    </a:path>
                  </a:pathLst>
                </a:custGeom>
                <a:grpFill/>
                <a:ln w="12700">
                  <a:solidFill>
                    <a:sysClr val="window" lastClr="FFFFFF">
                      <a:lumMod val="65000"/>
                    </a:sysClr>
                  </a:solidFill>
                  <a:round/>
                  <a:headEnd type="none" w="sm" len="sm"/>
                  <a:tailEnd type="triangle" w="med" len="med"/>
                </a:ln>
                <a:effectLst/>
              </p:spPr>
              <p:txBody>
                <a:bodyPr wrap="none" lIns="0" tIns="0" rIns="0" bIns="0" anchor="ctr"/>
                <a:lstStyle/>
                <a:p>
                  <a:pPr fontAlgn="base">
                    <a:spcBef>
                      <a:spcPct val="50000"/>
                    </a:spcBef>
                    <a:defRPr/>
                  </a:pPr>
                  <a:endParaRPr lang="zh-CN" altLang="en-US" sz="1600" b="1" kern="0" smtClean="0">
                    <a:solidFill>
                      <a:srgbClr val="000000"/>
                    </a:solidFill>
                    <a:latin typeface="微软雅黑" panose="020B0503020204020204" charset="-122"/>
                    <a:ea typeface="微软雅黑" panose="020B0503020204020204" charset="-122"/>
                  </a:endParaRPr>
                </a:p>
              </p:txBody>
            </p:sp>
            <p:sp>
              <p:nvSpPr>
                <p:cNvPr id="158" name="Arc 9"/>
                <p:cNvSpPr/>
                <p:nvPr/>
              </p:nvSpPr>
              <p:spPr bwMode="auto">
                <a:xfrm>
                  <a:off x="557" y="1419"/>
                  <a:ext cx="557" cy="1110"/>
                </a:xfrm>
                <a:custGeom>
                  <a:avLst/>
                  <a:gdLst>
                    <a:gd name="G0" fmla="+- 21600 0 0"/>
                    <a:gd name="G1" fmla="+- 21440 0 0"/>
                    <a:gd name="G2" fmla="+- 21600 0 0"/>
                    <a:gd name="T0" fmla="*/ 21367 w 21600"/>
                    <a:gd name="T1" fmla="*/ 43039 h 43039"/>
                    <a:gd name="T2" fmla="*/ 18972 w 21600"/>
                    <a:gd name="T3" fmla="*/ 0 h 43039"/>
                    <a:gd name="T4" fmla="*/ 21600 w 21600"/>
                    <a:gd name="T5" fmla="*/ 21440 h 43039"/>
                  </a:gdLst>
                  <a:ahLst/>
                  <a:cxnLst>
                    <a:cxn ang="0">
                      <a:pos x="T0" y="T1"/>
                    </a:cxn>
                    <a:cxn ang="0">
                      <a:pos x="T2" y="T3"/>
                    </a:cxn>
                    <a:cxn ang="0">
                      <a:pos x="T4" y="T5"/>
                    </a:cxn>
                  </a:cxnLst>
                  <a:rect l="0" t="0" r="r" b="b"/>
                  <a:pathLst>
                    <a:path w="21600" h="43039" fill="none" extrusionOk="0">
                      <a:moveTo>
                        <a:pt x="21367" y="43038"/>
                      </a:moveTo>
                      <a:cubicBezTo>
                        <a:pt x="9529" y="42911"/>
                        <a:pt x="0" y="33278"/>
                        <a:pt x="0" y="21440"/>
                      </a:cubicBezTo>
                      <a:cubicBezTo>
                        <a:pt x="-1" y="10526"/>
                        <a:pt x="8140" y="1328"/>
                        <a:pt x="18972" y="0"/>
                      </a:cubicBezTo>
                    </a:path>
                    <a:path w="21600" h="43039" stroke="0" extrusionOk="0">
                      <a:moveTo>
                        <a:pt x="21367" y="43038"/>
                      </a:moveTo>
                      <a:cubicBezTo>
                        <a:pt x="9529" y="42911"/>
                        <a:pt x="0" y="33278"/>
                        <a:pt x="0" y="21440"/>
                      </a:cubicBezTo>
                      <a:cubicBezTo>
                        <a:pt x="-1" y="10526"/>
                        <a:pt x="8140" y="1328"/>
                        <a:pt x="18972" y="0"/>
                      </a:cubicBezTo>
                      <a:lnTo>
                        <a:pt x="21600" y="21440"/>
                      </a:lnTo>
                      <a:close/>
                    </a:path>
                  </a:pathLst>
                </a:custGeom>
                <a:grpFill/>
                <a:ln w="12700">
                  <a:solidFill>
                    <a:sysClr val="window" lastClr="FFFFFF">
                      <a:lumMod val="65000"/>
                    </a:sysClr>
                  </a:solidFill>
                  <a:round/>
                  <a:headEnd type="none" w="sm" len="sm"/>
                  <a:tailEnd type="triangle" w="med" len="med"/>
                </a:ln>
                <a:effectLst/>
              </p:spPr>
              <p:txBody>
                <a:bodyPr wrap="none" lIns="0" tIns="0" rIns="0" bIns="0" anchor="ctr"/>
                <a:lstStyle/>
                <a:p>
                  <a:pPr fontAlgn="base">
                    <a:spcBef>
                      <a:spcPct val="50000"/>
                    </a:spcBef>
                    <a:defRPr/>
                  </a:pPr>
                  <a:endParaRPr lang="zh-CN" altLang="en-US" sz="1600" b="1" kern="0" smtClean="0">
                    <a:solidFill>
                      <a:srgbClr val="000000"/>
                    </a:solidFill>
                    <a:latin typeface="微软雅黑" panose="020B0503020204020204" charset="-122"/>
                    <a:ea typeface="微软雅黑" panose="020B0503020204020204" charset="-122"/>
                  </a:endParaRPr>
                </a:p>
              </p:txBody>
            </p:sp>
          </p:grpSp>
          <p:sp>
            <p:nvSpPr>
              <p:cNvPr id="156" name="矩形 155"/>
              <p:cNvSpPr/>
              <p:nvPr/>
            </p:nvSpPr>
            <p:spPr>
              <a:xfrm flipH="1">
                <a:off x="3446700" y="1842561"/>
                <a:ext cx="894932" cy="504271"/>
              </a:xfrm>
              <a:prstGeom prst="rect">
                <a:avLst/>
              </a:prstGeom>
            </p:spPr>
            <p:txBody>
              <a:bodyPr wrap="square" lIns="0" tIns="0" rIns="0" bIns="0">
                <a:spAutoFit/>
              </a:bodyPr>
              <a:lstStyle/>
              <a:p>
                <a:pPr algn="ctr" fontAlgn="base">
                  <a:spcBef>
                    <a:spcPts val="0"/>
                  </a:spcBef>
                  <a:defRPr/>
                </a:pPr>
                <a:r>
                  <a:rPr lang="zh-CN" altLang="en-US" sz="1600" b="1" kern="0" dirty="0" smtClean="0">
                    <a:solidFill>
                      <a:srgbClr val="C00000"/>
                    </a:solidFill>
                    <a:latin typeface="微软雅黑" panose="020B0503020204020204" charset="-122"/>
                    <a:ea typeface="微软雅黑" panose="020B0503020204020204" charset="-122"/>
                  </a:rPr>
                  <a:t>迁移分析</a:t>
                </a:r>
                <a:endParaRPr lang="en-US" altLang="zh-CN" sz="1600" b="1" kern="0" dirty="0" smtClean="0">
                  <a:solidFill>
                    <a:srgbClr val="C00000"/>
                  </a:solidFill>
                  <a:latin typeface="微软雅黑" panose="020B0503020204020204" charset="-122"/>
                  <a:ea typeface="微软雅黑" panose="020B0503020204020204" charset="-122"/>
                </a:endParaRPr>
              </a:p>
              <a:p>
                <a:pPr algn="ctr" fontAlgn="base">
                  <a:spcBef>
                    <a:spcPts val="0"/>
                  </a:spcBef>
                  <a:defRPr/>
                </a:pPr>
                <a:r>
                  <a:rPr lang="zh-CN" altLang="en-US" sz="1400" b="1" kern="0" dirty="0" smtClean="0">
                    <a:solidFill>
                      <a:srgbClr val="000000"/>
                    </a:solidFill>
                    <a:latin typeface="微软雅黑" panose="020B0503020204020204" charset="-122"/>
                    <a:ea typeface="微软雅黑" panose="020B0503020204020204" charset="-122"/>
                  </a:rPr>
                  <a:t>技术可行性</a:t>
                </a:r>
                <a:endParaRPr lang="zh-CN" altLang="en-US" sz="1600" b="1" kern="0" dirty="0" smtClean="0">
                  <a:solidFill>
                    <a:srgbClr val="000000"/>
                  </a:solidFill>
                  <a:latin typeface="微软雅黑" panose="020B0503020204020204" charset="-122"/>
                  <a:ea typeface="微软雅黑" panose="020B0503020204020204" charset="-122"/>
                </a:endParaRPr>
              </a:p>
            </p:txBody>
          </p:sp>
        </p:grpSp>
      </p:grpSp>
      <p:grpSp>
        <p:nvGrpSpPr>
          <p:cNvPr id="167" name="组合 166"/>
          <p:cNvGrpSpPr/>
          <p:nvPr/>
        </p:nvGrpSpPr>
        <p:grpSpPr>
          <a:xfrm>
            <a:off x="4883072" y="2409918"/>
            <a:ext cx="312828" cy="141517"/>
            <a:chOff x="4907868" y="2396282"/>
            <a:chExt cx="312828" cy="141517"/>
          </a:xfrm>
        </p:grpSpPr>
        <p:sp>
          <p:nvSpPr>
            <p:cNvPr id="168" name="形状"/>
            <p:cNvSpPr/>
            <p:nvPr/>
          </p:nvSpPr>
          <p:spPr>
            <a:xfrm>
              <a:off x="4907868" y="2396282"/>
              <a:ext cx="98766" cy="1415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69" name="形状"/>
            <p:cNvSpPr/>
            <p:nvPr/>
          </p:nvSpPr>
          <p:spPr>
            <a:xfrm>
              <a:off x="5014875" y="2396282"/>
              <a:ext cx="98766" cy="1415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sp>
          <p:nvSpPr>
            <p:cNvPr id="170" name="形状"/>
            <p:cNvSpPr/>
            <p:nvPr/>
          </p:nvSpPr>
          <p:spPr>
            <a:xfrm>
              <a:off x="5121930" y="2396282"/>
              <a:ext cx="98766" cy="1415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20" y="0"/>
                  </a:lnTo>
                  <a:lnTo>
                    <a:pt x="21600" y="10800"/>
                  </a:lnTo>
                  <a:lnTo>
                    <a:pt x="12820" y="21600"/>
                  </a:lnTo>
                  <a:lnTo>
                    <a:pt x="0" y="21600"/>
                  </a:lnTo>
                  <a:lnTo>
                    <a:pt x="8779" y="10800"/>
                  </a:lnTo>
                  <a:lnTo>
                    <a:pt x="0" y="0"/>
                  </a:lnTo>
                  <a:close/>
                </a:path>
              </a:pathLst>
            </a:custGeom>
            <a:solidFill>
              <a:srgbClr val="C70001"/>
            </a:solidFill>
            <a:ln w="3175" cap="flat">
              <a:noFill/>
              <a:miter lim="400000"/>
            </a:ln>
            <a:effectLst/>
          </p:spPr>
          <p:txBody>
            <a:bodyPr wrap="square" lIns="25796" tIns="25796" rIns="25796" bIns="25796" numCol="1" anchor="ctr">
              <a:noAutofit/>
            </a:bodyPr>
            <a:lstStyle/>
            <a:p>
              <a:pPr algn="ctr" defTabSz="440055">
                <a:lnSpc>
                  <a:spcPct val="110000"/>
                </a:lnSpc>
                <a:defRPr spc="139">
                  <a:solidFill>
                    <a:srgbClr val="C7010B"/>
                  </a:solidFill>
                  <a:latin typeface="FZLanTingHeiS-R-GB"/>
                  <a:ea typeface="FZLanTingHeiS-R-GB"/>
                  <a:cs typeface="FZLanTingHeiS-R-GB"/>
                  <a:sym typeface="FZLanTingHeiS-R-GB"/>
                </a:defRPr>
              </a:pPr>
              <a:endParaRPr sz="1600" spc="139">
                <a:solidFill>
                  <a:srgbClr val="C00000"/>
                </a:solidFill>
                <a:latin typeface="微软雅黑" panose="020B0503020204020204" charset="-122"/>
                <a:ea typeface="微软雅黑" panose="020B0503020204020204" charset="-122"/>
                <a:cs typeface="FZLanTingHeiS-R-GB"/>
                <a:sym typeface="FZLanTingHeiS-R-GB"/>
              </a:endParaRPr>
            </a:p>
          </p:txBody>
        </p:sp>
      </p:grpSp>
      <p:sp>
        <p:nvSpPr>
          <p:cNvPr id="171" name="矩形 170"/>
          <p:cNvSpPr/>
          <p:nvPr/>
        </p:nvSpPr>
        <p:spPr>
          <a:xfrm>
            <a:off x="821990" y="4149080"/>
            <a:ext cx="3075095" cy="1944216"/>
          </a:xfrm>
          <a:prstGeom prst="rect">
            <a:avLst/>
          </a:prstGeom>
          <a:solidFill>
            <a:schemeClr val="bg1">
              <a:lumMod val="75000"/>
            </a:schemeClr>
          </a:solidFill>
        </p:spPr>
        <p:txBody>
          <a:bodyPr wrap="square" rtlCol="0" anchor="ctr">
            <a:noAutofit/>
          </a:bodyPr>
          <a:lstStyle/>
          <a:p>
            <a:pPr algn="ctr" defTabSz="456565"/>
            <a:endParaRPr lang="en-US" altLang="zh-CN" sz="1200" kern="0" dirty="0">
              <a:solidFill>
                <a:prstClr val="white"/>
              </a:solidFill>
              <a:latin typeface="微软雅黑" panose="020B0503020204020204" charset="-122"/>
              <a:ea typeface="微软雅黑" panose="020B0503020204020204" charset="-122"/>
            </a:endParaRPr>
          </a:p>
        </p:txBody>
      </p:sp>
      <p:sp>
        <p:nvSpPr>
          <p:cNvPr id="172" name="矩形 171"/>
          <p:cNvSpPr/>
          <p:nvPr/>
        </p:nvSpPr>
        <p:spPr>
          <a:xfrm>
            <a:off x="1238451" y="3759291"/>
            <a:ext cx="2227081" cy="245773"/>
          </a:xfrm>
          <a:prstGeom prst="rect">
            <a:avLst/>
          </a:prstGeom>
        </p:spPr>
        <p:txBody>
          <a:bodyPr wrap="square" lIns="0" tIns="0" rIns="0" bIns="0">
            <a:spAutoFit/>
          </a:bodyPr>
          <a:lstStyle/>
          <a:p>
            <a:pPr algn="ctr" defTabSz="342265">
              <a:defRPr/>
            </a:pPr>
            <a:r>
              <a:rPr lang="zh-CN" altLang="en-US" sz="1595" b="1" kern="0" dirty="0">
                <a:solidFill>
                  <a:srgbClr val="C00000"/>
                </a:solidFill>
                <a:latin typeface="微软雅黑" panose="020B0503020204020204" charset="-122"/>
                <a:ea typeface="微软雅黑" panose="020B0503020204020204" charset="-122"/>
              </a:rPr>
              <a:t>分析扫描工具</a:t>
            </a:r>
          </a:p>
        </p:txBody>
      </p:sp>
      <p:sp>
        <p:nvSpPr>
          <p:cNvPr id="173" name="矩形 172"/>
          <p:cNvSpPr/>
          <p:nvPr/>
        </p:nvSpPr>
        <p:spPr>
          <a:xfrm>
            <a:off x="1721048" y="5200562"/>
            <a:ext cx="1296000" cy="288000"/>
          </a:xfrm>
          <a:prstGeom prst="rect">
            <a:avLst/>
          </a:prstGeom>
        </p:spPr>
        <p:txBody>
          <a:bodyPr wrap="square" anchor="ctr">
            <a:spAutoFit/>
          </a:bodyPr>
          <a:lstStyle/>
          <a:p>
            <a:pPr algn="ctr" defTabSz="456565">
              <a:defRPr/>
            </a:pPr>
            <a:r>
              <a:rPr lang="zh-CN" altLang="en-US" sz="1200" kern="0" dirty="0" smtClean="0">
                <a:solidFill>
                  <a:srgbClr val="000000"/>
                </a:solidFill>
                <a:latin typeface="微软雅黑" panose="020B0503020204020204" charset="-122"/>
                <a:ea typeface="微软雅黑" panose="020B0503020204020204" charset="-122"/>
              </a:rPr>
              <a:t>依赖库检查评估</a:t>
            </a:r>
            <a:endParaRPr lang="zh-CN" altLang="en-US" sz="1200" kern="0" dirty="0">
              <a:solidFill>
                <a:srgbClr val="000000"/>
              </a:solidFill>
              <a:latin typeface="微软雅黑" panose="020B0503020204020204" charset="-122"/>
              <a:ea typeface="微软雅黑" panose="020B0503020204020204" charset="-122"/>
            </a:endParaRPr>
          </a:p>
        </p:txBody>
      </p:sp>
      <p:sp>
        <p:nvSpPr>
          <p:cNvPr id="174" name="矩形 173"/>
          <p:cNvSpPr/>
          <p:nvPr/>
        </p:nvSpPr>
        <p:spPr>
          <a:xfrm>
            <a:off x="1721049" y="4764847"/>
            <a:ext cx="1296000" cy="288000"/>
          </a:xfrm>
          <a:prstGeom prst="rect">
            <a:avLst/>
          </a:prstGeom>
        </p:spPr>
        <p:txBody>
          <a:bodyPr wrap="square" anchor="ctr">
            <a:spAutoFit/>
          </a:bodyPr>
          <a:lstStyle/>
          <a:p>
            <a:pPr algn="ctr" defTabSz="456565">
              <a:defRPr/>
            </a:pPr>
            <a:r>
              <a:rPr lang="zh-CN" altLang="en-US" sz="1200" kern="0" dirty="0">
                <a:solidFill>
                  <a:srgbClr val="000000"/>
                </a:solidFill>
                <a:latin typeface="微软雅黑" panose="020B0503020204020204" charset="-122"/>
                <a:ea typeface="微软雅黑" panose="020B0503020204020204" charset="-122"/>
              </a:rPr>
              <a:t>代码</a:t>
            </a:r>
            <a:r>
              <a:rPr lang="zh-CN" altLang="en-US" sz="1200" kern="0" dirty="0" smtClean="0">
                <a:solidFill>
                  <a:srgbClr val="000000"/>
                </a:solidFill>
                <a:latin typeface="微软雅黑" panose="020B0503020204020204" charset="-122"/>
                <a:ea typeface="微软雅黑" panose="020B0503020204020204" charset="-122"/>
              </a:rPr>
              <a:t>评估</a:t>
            </a:r>
            <a:endParaRPr lang="zh-CN" altLang="en-US" sz="1200" kern="0" dirty="0">
              <a:solidFill>
                <a:srgbClr val="000000"/>
              </a:solidFill>
              <a:latin typeface="微软雅黑" panose="020B0503020204020204" charset="-122"/>
              <a:ea typeface="微软雅黑" panose="020B0503020204020204" charset="-122"/>
            </a:endParaRPr>
          </a:p>
        </p:txBody>
      </p:sp>
      <p:sp>
        <p:nvSpPr>
          <p:cNvPr id="175" name="矩形 174"/>
          <p:cNvSpPr/>
          <p:nvPr/>
        </p:nvSpPr>
        <p:spPr>
          <a:xfrm>
            <a:off x="1721049" y="4329132"/>
            <a:ext cx="1296000" cy="288000"/>
          </a:xfrm>
          <a:prstGeom prst="rect">
            <a:avLst/>
          </a:prstGeom>
        </p:spPr>
        <p:txBody>
          <a:bodyPr wrap="none" anchor="ctr">
            <a:spAutoFit/>
          </a:bodyPr>
          <a:lstStyle/>
          <a:p>
            <a:pPr algn="ctr" defTabSz="456565">
              <a:defRPr/>
            </a:pPr>
            <a:r>
              <a:rPr lang="zh-CN" altLang="en-US" sz="1200" kern="0" dirty="0">
                <a:solidFill>
                  <a:srgbClr val="000000"/>
                </a:solidFill>
                <a:latin typeface="微软雅黑" panose="020B0503020204020204" charset="-122"/>
                <a:ea typeface="微软雅黑" panose="020B0503020204020204" charset="-122"/>
              </a:rPr>
              <a:t>软件兼容性列表</a:t>
            </a:r>
            <a:endParaRPr lang="en-US" altLang="zh-CN" sz="1200" kern="0" dirty="0">
              <a:solidFill>
                <a:srgbClr val="000000"/>
              </a:solidFill>
              <a:latin typeface="微软雅黑" panose="020B0503020204020204" charset="-122"/>
              <a:ea typeface="微软雅黑" panose="020B0503020204020204" charset="-122"/>
            </a:endParaRPr>
          </a:p>
        </p:txBody>
      </p:sp>
      <p:sp>
        <p:nvSpPr>
          <p:cNvPr id="176" name="矩形 175"/>
          <p:cNvSpPr/>
          <p:nvPr/>
        </p:nvSpPr>
        <p:spPr>
          <a:xfrm>
            <a:off x="5023513" y="3759291"/>
            <a:ext cx="2137768" cy="245773"/>
          </a:xfrm>
          <a:prstGeom prst="rect">
            <a:avLst/>
          </a:prstGeom>
        </p:spPr>
        <p:txBody>
          <a:bodyPr wrap="square" lIns="0" tIns="0" rIns="0" bIns="0">
            <a:spAutoFit/>
          </a:bodyPr>
          <a:lstStyle/>
          <a:p>
            <a:pPr algn="ctr" defTabSz="342265">
              <a:defRPr/>
            </a:pPr>
            <a:r>
              <a:rPr lang="zh-CN" altLang="en-US" sz="1595" b="1" kern="0" dirty="0">
                <a:solidFill>
                  <a:srgbClr val="C00000"/>
                </a:solidFill>
                <a:latin typeface="微软雅黑" panose="020B0503020204020204" charset="-122"/>
                <a:ea typeface="微软雅黑" panose="020B0503020204020204" charset="-122"/>
              </a:rPr>
              <a:t>代码迁移工具</a:t>
            </a:r>
          </a:p>
        </p:txBody>
      </p:sp>
      <p:grpSp>
        <p:nvGrpSpPr>
          <p:cNvPr id="177" name="组合 176"/>
          <p:cNvGrpSpPr/>
          <p:nvPr/>
        </p:nvGrpSpPr>
        <p:grpSpPr>
          <a:xfrm>
            <a:off x="4562397" y="4149080"/>
            <a:ext cx="3060000" cy="1357119"/>
            <a:chOff x="4562397" y="4149080"/>
            <a:chExt cx="3060000" cy="1357119"/>
          </a:xfrm>
          <a:solidFill>
            <a:schemeClr val="bg1">
              <a:lumMod val="75000"/>
            </a:schemeClr>
          </a:solidFill>
        </p:grpSpPr>
        <p:sp>
          <p:nvSpPr>
            <p:cNvPr id="178" name="文本框 177"/>
            <p:cNvSpPr txBox="1"/>
            <p:nvPr/>
          </p:nvSpPr>
          <p:spPr>
            <a:xfrm>
              <a:off x="4562397" y="4149080"/>
              <a:ext cx="958500" cy="1357119"/>
            </a:xfrm>
            <a:prstGeom prst="rect">
              <a:avLst/>
            </a:prstGeom>
            <a:grpFill/>
          </p:spPr>
          <p:txBody>
            <a:bodyPr wrap="square" rtlCol="0" anchor="ctr">
              <a:noAutofit/>
            </a:bodyPr>
            <a:lstStyle>
              <a:defPPr>
                <a:defRPr lang="zh-CN"/>
              </a:defPPr>
              <a:lvl1pPr algn="ctr" defTabSz="456565">
                <a:defRPr sz="1200" b="0" kern="0">
                  <a:solidFill>
                    <a:prstClr val="white"/>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endParaRPr lang="en-US" altLang="zh-CN" dirty="0">
                <a:solidFill>
                  <a:srgbClr val="FFFFFF"/>
                </a:solidFill>
              </a:endParaRPr>
            </a:p>
          </p:txBody>
        </p:sp>
        <p:sp>
          <p:nvSpPr>
            <p:cNvPr id="179" name="文本框 178"/>
            <p:cNvSpPr txBox="1"/>
            <p:nvPr/>
          </p:nvSpPr>
          <p:spPr>
            <a:xfrm>
              <a:off x="5621471" y="4149080"/>
              <a:ext cx="946310" cy="1357119"/>
            </a:xfrm>
            <a:prstGeom prst="rect">
              <a:avLst/>
            </a:prstGeom>
            <a:grpFill/>
          </p:spPr>
          <p:txBody>
            <a:bodyPr wrap="square" rtlCol="0" anchor="ctr">
              <a:noAutofit/>
            </a:bodyPr>
            <a:lstStyle>
              <a:defPPr>
                <a:defRPr lang="zh-CN"/>
              </a:defPPr>
              <a:lvl1pPr algn="ctr" defTabSz="456565">
                <a:defRPr sz="1200" b="0" kern="0">
                  <a:solidFill>
                    <a:schemeClr val="bg1"/>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endParaRPr lang="en-US" dirty="0">
                <a:solidFill>
                  <a:srgbClr val="FFFFFF"/>
                </a:solidFill>
              </a:endParaRPr>
            </a:p>
          </p:txBody>
        </p:sp>
        <p:sp>
          <p:nvSpPr>
            <p:cNvPr id="180" name="文本框 179"/>
            <p:cNvSpPr txBox="1"/>
            <p:nvPr/>
          </p:nvSpPr>
          <p:spPr>
            <a:xfrm>
              <a:off x="6668355" y="4149080"/>
              <a:ext cx="954042" cy="1357119"/>
            </a:xfrm>
            <a:prstGeom prst="rect">
              <a:avLst/>
            </a:prstGeom>
            <a:grpFill/>
          </p:spPr>
          <p:txBody>
            <a:bodyPr wrap="square" rtlCol="0" anchor="ctr">
              <a:noAutofit/>
            </a:bodyPr>
            <a:lstStyle>
              <a:defPPr>
                <a:defRPr lang="zh-CN"/>
              </a:defPPr>
              <a:lvl1pPr algn="ctr" defTabSz="456565">
                <a:defRPr sz="1200" b="0" kern="0">
                  <a:solidFill>
                    <a:schemeClr val="bg1"/>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endParaRPr lang="en-US" altLang="zh-CN" dirty="0">
                <a:solidFill>
                  <a:srgbClr val="FFFFFF"/>
                </a:solidFill>
              </a:endParaRPr>
            </a:p>
          </p:txBody>
        </p:sp>
      </p:grpSp>
      <p:sp>
        <p:nvSpPr>
          <p:cNvPr id="181" name="文本框 180"/>
          <p:cNvSpPr txBox="1"/>
          <p:nvPr/>
        </p:nvSpPr>
        <p:spPr>
          <a:xfrm>
            <a:off x="4562397" y="5679715"/>
            <a:ext cx="3060000" cy="413581"/>
          </a:xfrm>
          <a:prstGeom prst="rect">
            <a:avLst/>
          </a:prstGeom>
          <a:solidFill>
            <a:schemeClr val="bg1">
              <a:lumMod val="75000"/>
            </a:schemeClr>
          </a:solidFill>
        </p:spPr>
        <p:txBody>
          <a:bodyPr wrap="square" rtlCol="0" anchor="ctr">
            <a:noAutofit/>
          </a:bodyPr>
          <a:lstStyle>
            <a:defPPr>
              <a:defRPr lang="en-US"/>
            </a:defPPr>
            <a:lvl1pPr algn="ctr">
              <a:defRPr sz="1600" b="1">
                <a:solidFill>
                  <a:schemeClr val="tx1"/>
                </a:solidFill>
                <a:latin typeface="微软雅黑" panose="020B0503020204020204" charset="-122"/>
                <a:ea typeface="微软雅黑" panose="020B0503020204020204" charset="-122"/>
              </a:defRPr>
            </a:lvl1pPr>
            <a:lvl2pPr>
              <a:defRPr>
                <a:solidFill>
                  <a:schemeClr val="bg1"/>
                </a:solidFill>
                <a:latin typeface="FrutigerNext LT Regular" pitchFamily="34" charset="0"/>
                <a:ea typeface="MS PGothic" panose="020B0600070205080204" pitchFamily="34" charset="-128"/>
              </a:defRPr>
            </a:lvl2pPr>
            <a:lvl3pPr>
              <a:defRPr>
                <a:solidFill>
                  <a:schemeClr val="bg1"/>
                </a:solidFill>
                <a:latin typeface="FrutigerNext LT Regular" pitchFamily="34" charset="0"/>
                <a:ea typeface="MS PGothic" panose="020B0600070205080204" pitchFamily="34" charset="-128"/>
              </a:defRPr>
            </a:lvl3pPr>
            <a:lvl4pPr>
              <a:defRPr>
                <a:solidFill>
                  <a:schemeClr val="bg1"/>
                </a:solidFill>
                <a:latin typeface="FrutigerNext LT Regular" pitchFamily="34" charset="0"/>
                <a:ea typeface="MS PGothic" panose="020B0600070205080204" pitchFamily="34" charset="-128"/>
              </a:defRPr>
            </a:lvl4pPr>
            <a:lvl5pPr>
              <a:defRPr>
                <a:solidFill>
                  <a:schemeClr val="bg1"/>
                </a:solidFill>
                <a:latin typeface="FrutigerNext LT Regular" pitchFamily="34" charset="0"/>
                <a:ea typeface="MS PGothic" panose="020B0600070205080204" pitchFamily="34" charset="-128"/>
              </a:defRPr>
            </a:lvl5pPr>
            <a:lvl6pPr>
              <a:defRPr>
                <a:solidFill>
                  <a:schemeClr val="bg1"/>
                </a:solidFill>
                <a:latin typeface="FrutigerNext LT Regular" pitchFamily="34" charset="0"/>
                <a:ea typeface="MS PGothic" panose="020B0600070205080204" pitchFamily="34" charset="-128"/>
              </a:defRPr>
            </a:lvl6pPr>
            <a:lvl7pPr>
              <a:defRPr>
                <a:solidFill>
                  <a:schemeClr val="bg1"/>
                </a:solidFill>
                <a:latin typeface="FrutigerNext LT Regular" pitchFamily="34" charset="0"/>
                <a:ea typeface="MS PGothic" panose="020B0600070205080204" pitchFamily="34" charset="-128"/>
              </a:defRPr>
            </a:lvl7pPr>
            <a:lvl8pPr>
              <a:defRPr>
                <a:solidFill>
                  <a:schemeClr val="bg1"/>
                </a:solidFill>
                <a:latin typeface="FrutigerNext LT Regular" pitchFamily="34" charset="0"/>
                <a:ea typeface="MS PGothic" panose="020B0600070205080204" pitchFamily="34" charset="-128"/>
              </a:defRPr>
            </a:lvl8pPr>
            <a:lvl9pPr>
              <a:defRPr>
                <a:solidFill>
                  <a:schemeClr val="bg1"/>
                </a:solidFill>
                <a:latin typeface="FrutigerNext LT Regular" pitchFamily="34" charset="0"/>
                <a:ea typeface="MS PGothic" panose="020B0600070205080204" pitchFamily="34" charset="-128"/>
              </a:defRPr>
            </a:lvl9pPr>
          </a:lstStyle>
          <a:p>
            <a:pPr defTabSz="456565">
              <a:defRPr/>
            </a:pPr>
            <a:r>
              <a:rPr lang="zh-CN" altLang="en-US" sz="1200" b="0" kern="0" dirty="0">
                <a:solidFill>
                  <a:srgbClr val="000000"/>
                </a:solidFill>
              </a:rPr>
              <a:t>移植指导报告</a:t>
            </a:r>
            <a:endParaRPr lang="en-US" altLang="zh-CN" sz="1200" b="0" kern="0" dirty="0">
              <a:solidFill>
                <a:srgbClr val="000000"/>
              </a:solidFill>
            </a:endParaRPr>
          </a:p>
        </p:txBody>
      </p:sp>
      <p:sp>
        <p:nvSpPr>
          <p:cNvPr id="182" name="矩形 181"/>
          <p:cNvSpPr/>
          <p:nvPr/>
        </p:nvSpPr>
        <p:spPr>
          <a:xfrm>
            <a:off x="8808285" y="3759291"/>
            <a:ext cx="2049036" cy="245773"/>
          </a:xfrm>
          <a:prstGeom prst="rect">
            <a:avLst/>
          </a:prstGeom>
        </p:spPr>
        <p:txBody>
          <a:bodyPr wrap="square" lIns="0" tIns="0" rIns="0" bIns="0">
            <a:spAutoFit/>
          </a:bodyPr>
          <a:lstStyle/>
          <a:p>
            <a:pPr algn="ctr" defTabSz="342265">
              <a:defRPr/>
            </a:pPr>
            <a:r>
              <a:rPr lang="zh-CN" altLang="en-US" sz="1595" b="1" kern="0" dirty="0">
                <a:solidFill>
                  <a:srgbClr val="C00000"/>
                </a:solidFill>
                <a:latin typeface="微软雅黑" panose="020B0503020204020204" charset="-122"/>
                <a:ea typeface="微软雅黑" panose="020B0503020204020204" charset="-122"/>
              </a:rPr>
              <a:t>性能优化工具</a:t>
            </a:r>
          </a:p>
        </p:txBody>
      </p:sp>
      <p:sp>
        <p:nvSpPr>
          <p:cNvPr id="183" name="文本框 182"/>
          <p:cNvSpPr txBox="1"/>
          <p:nvPr/>
        </p:nvSpPr>
        <p:spPr>
          <a:xfrm>
            <a:off x="8302803" y="5679715"/>
            <a:ext cx="3060000" cy="413581"/>
          </a:xfrm>
          <a:prstGeom prst="rect">
            <a:avLst/>
          </a:prstGeom>
          <a:solidFill>
            <a:schemeClr val="bg1">
              <a:lumMod val="75000"/>
            </a:schemeClr>
          </a:solidFill>
        </p:spPr>
        <p:txBody>
          <a:bodyPr wrap="square" rtlCol="0" anchor="ctr">
            <a:noAutofit/>
          </a:bodyPr>
          <a:lstStyle>
            <a:defPPr>
              <a:defRPr lang="zh-CN"/>
            </a:defPPr>
            <a:lvl1pPr algn="ctr" defTabSz="456565">
              <a:defRPr sz="1200" b="0" kern="0">
                <a:solidFill>
                  <a:prstClr val="white"/>
                </a:solidFill>
                <a:latin typeface="微软雅黑" panose="020B0503020204020204" charset="-122"/>
                <a:ea typeface="微软雅黑" panose="020B0503020204020204" charset="-122"/>
              </a:defRPr>
            </a:lvl1pPr>
            <a:lvl2pPr>
              <a:defRPr>
                <a:solidFill>
                  <a:schemeClr val="bg1"/>
                </a:solidFill>
                <a:ea typeface="MS PGothic" panose="020B0600070205080204" pitchFamily="34" charset="-128"/>
              </a:defRPr>
            </a:lvl2pPr>
            <a:lvl3pPr>
              <a:defRPr>
                <a:solidFill>
                  <a:schemeClr val="bg1"/>
                </a:solidFill>
                <a:ea typeface="MS PGothic" panose="020B0600070205080204" pitchFamily="34" charset="-128"/>
              </a:defRPr>
            </a:lvl3pPr>
            <a:lvl4pPr>
              <a:defRPr>
                <a:solidFill>
                  <a:schemeClr val="bg1"/>
                </a:solidFill>
                <a:ea typeface="MS PGothic" panose="020B0600070205080204" pitchFamily="34" charset="-128"/>
              </a:defRPr>
            </a:lvl4pPr>
            <a:lvl5pPr>
              <a:defRPr>
                <a:solidFill>
                  <a:schemeClr val="bg1"/>
                </a:solidFill>
                <a:ea typeface="MS PGothic" panose="020B0600070205080204" pitchFamily="34" charset="-128"/>
              </a:defRPr>
            </a:lvl5pPr>
            <a:lvl6pPr>
              <a:defRPr>
                <a:solidFill>
                  <a:schemeClr val="bg1"/>
                </a:solidFill>
                <a:ea typeface="MS PGothic" panose="020B0600070205080204" pitchFamily="34" charset="-128"/>
              </a:defRPr>
            </a:lvl6pPr>
            <a:lvl7pPr>
              <a:defRPr>
                <a:solidFill>
                  <a:schemeClr val="bg1"/>
                </a:solidFill>
                <a:ea typeface="MS PGothic" panose="020B0600070205080204" pitchFamily="34" charset="-128"/>
              </a:defRPr>
            </a:lvl7pPr>
            <a:lvl8pPr>
              <a:defRPr>
                <a:solidFill>
                  <a:schemeClr val="bg1"/>
                </a:solidFill>
                <a:ea typeface="MS PGothic" panose="020B0600070205080204" pitchFamily="34" charset="-128"/>
              </a:defRPr>
            </a:lvl8pPr>
            <a:lvl9pPr>
              <a:defRPr>
                <a:solidFill>
                  <a:schemeClr val="bg1"/>
                </a:solidFill>
                <a:ea typeface="MS PGothic" panose="020B0600070205080204" pitchFamily="34" charset="-128"/>
              </a:defRPr>
            </a:lvl9pPr>
          </a:lstStyle>
          <a:p>
            <a:r>
              <a:rPr lang="zh-CN" altLang="en-US" dirty="0">
                <a:solidFill>
                  <a:srgbClr val="000000"/>
                </a:solidFill>
              </a:rPr>
              <a:t>性能分析</a:t>
            </a:r>
            <a:r>
              <a:rPr lang="en-US" altLang="zh-CN" dirty="0">
                <a:solidFill>
                  <a:srgbClr val="000000"/>
                </a:solidFill>
              </a:rPr>
              <a:t>&amp;</a:t>
            </a:r>
            <a:r>
              <a:rPr lang="zh-CN" altLang="en-US" dirty="0">
                <a:solidFill>
                  <a:srgbClr val="000000"/>
                </a:solidFill>
              </a:rPr>
              <a:t>调</a:t>
            </a:r>
            <a:r>
              <a:rPr lang="zh-CN" altLang="en-US" dirty="0" smtClean="0">
                <a:solidFill>
                  <a:srgbClr val="000000"/>
                </a:solidFill>
              </a:rPr>
              <a:t>优</a:t>
            </a:r>
            <a:endParaRPr lang="en-US" altLang="zh-CN" dirty="0">
              <a:solidFill>
                <a:srgbClr val="000000"/>
              </a:solidFill>
            </a:endParaRPr>
          </a:p>
        </p:txBody>
      </p:sp>
      <p:sp>
        <p:nvSpPr>
          <p:cNvPr id="184" name="文本框 183"/>
          <p:cNvSpPr txBox="1"/>
          <p:nvPr/>
        </p:nvSpPr>
        <p:spPr>
          <a:xfrm>
            <a:off x="4718482" y="4546865"/>
            <a:ext cx="646331" cy="646331"/>
          </a:xfrm>
          <a:prstGeom prst="rect">
            <a:avLst/>
          </a:prstGeom>
        </p:spPr>
        <p:txBody>
          <a:bodyPr wrap="none">
            <a:spAutoFit/>
          </a:bodyPr>
          <a:lstStyle>
            <a:defPPr>
              <a:defRPr lang="en-US"/>
            </a:defPPr>
            <a:lvl1pPr defTabSz="456565">
              <a:defRPr sz="1200" kern="0">
                <a:solidFill>
                  <a:srgbClr val="FFFFFF"/>
                </a:solidFill>
                <a:latin typeface="微软雅黑" panose="020B0503020204020204" charset="-122"/>
                <a:ea typeface="微软雅黑" panose="020B0503020204020204" charset="-122"/>
              </a:defRPr>
            </a:lvl1pPr>
          </a:lstStyle>
          <a:p>
            <a:r>
              <a:rPr lang="zh-CN" altLang="en-US" dirty="0">
                <a:solidFill>
                  <a:srgbClr val="000000"/>
                </a:solidFill>
              </a:rPr>
              <a:t>软件构</a:t>
            </a:r>
            <a:endParaRPr lang="en-US" altLang="zh-CN" dirty="0">
              <a:solidFill>
                <a:srgbClr val="000000"/>
              </a:solidFill>
            </a:endParaRPr>
          </a:p>
          <a:p>
            <a:r>
              <a:rPr lang="zh-CN" altLang="en-US" dirty="0">
                <a:solidFill>
                  <a:srgbClr val="000000"/>
                </a:solidFill>
              </a:rPr>
              <a:t>建迁移</a:t>
            </a:r>
          </a:p>
          <a:p>
            <a:endParaRPr lang="zh-CN" altLang="en-US" dirty="0">
              <a:solidFill>
                <a:srgbClr val="000000"/>
              </a:solidFill>
            </a:endParaRPr>
          </a:p>
        </p:txBody>
      </p:sp>
      <p:sp>
        <p:nvSpPr>
          <p:cNvPr id="185" name="文本框 184"/>
          <p:cNvSpPr txBox="1"/>
          <p:nvPr/>
        </p:nvSpPr>
        <p:spPr>
          <a:xfrm>
            <a:off x="5771461" y="4546865"/>
            <a:ext cx="646331" cy="461665"/>
          </a:xfrm>
          <a:prstGeom prst="rect">
            <a:avLst/>
          </a:prstGeom>
        </p:spPr>
        <p:txBody>
          <a:bodyPr wrap="none">
            <a:spAutoFit/>
          </a:bodyPr>
          <a:lstStyle>
            <a:defPPr>
              <a:defRPr lang="en-US"/>
            </a:defPPr>
            <a:lvl1pPr defTabSz="456565">
              <a:defRPr sz="1200" kern="0">
                <a:solidFill>
                  <a:srgbClr val="FFFFFF"/>
                </a:solidFill>
                <a:latin typeface="微软雅黑" panose="020B0503020204020204" charset="-122"/>
                <a:ea typeface="微软雅黑" panose="020B0503020204020204" charset="-122"/>
              </a:defRPr>
            </a:lvl1pPr>
          </a:lstStyle>
          <a:p>
            <a:pPr algn="ctr"/>
            <a:r>
              <a:rPr lang="zh-CN" altLang="en-US" dirty="0">
                <a:solidFill>
                  <a:srgbClr val="000000"/>
                </a:solidFill>
              </a:rPr>
              <a:t>源文件</a:t>
            </a:r>
            <a:endParaRPr lang="en-US" altLang="zh-CN" dirty="0">
              <a:solidFill>
                <a:srgbClr val="000000"/>
              </a:solidFill>
            </a:endParaRPr>
          </a:p>
          <a:p>
            <a:pPr algn="ctr"/>
            <a:r>
              <a:rPr lang="zh-CN" altLang="en-US" dirty="0">
                <a:solidFill>
                  <a:srgbClr val="000000"/>
                </a:solidFill>
              </a:rPr>
              <a:t>迁移</a:t>
            </a:r>
          </a:p>
        </p:txBody>
      </p:sp>
      <p:sp>
        <p:nvSpPr>
          <p:cNvPr id="186" name="文本框 185"/>
          <p:cNvSpPr txBox="1"/>
          <p:nvPr/>
        </p:nvSpPr>
        <p:spPr>
          <a:xfrm>
            <a:off x="6822211" y="4546865"/>
            <a:ext cx="646331" cy="461665"/>
          </a:xfrm>
          <a:prstGeom prst="rect">
            <a:avLst/>
          </a:prstGeom>
        </p:spPr>
        <p:txBody>
          <a:bodyPr wrap="none">
            <a:spAutoFit/>
          </a:bodyPr>
          <a:lstStyle>
            <a:defPPr>
              <a:defRPr lang="en-US"/>
            </a:defPPr>
            <a:lvl1pPr defTabSz="456565">
              <a:defRPr sz="1200" kern="0">
                <a:solidFill>
                  <a:srgbClr val="FFFFFF"/>
                </a:solidFill>
                <a:latin typeface="微软雅黑" panose="020B0503020204020204" charset="-122"/>
                <a:ea typeface="微软雅黑" panose="020B0503020204020204" charset="-122"/>
              </a:defRPr>
            </a:lvl1pPr>
          </a:lstStyle>
          <a:p>
            <a:pPr algn="ctr"/>
            <a:r>
              <a:rPr lang="zh-CN" altLang="en-US" dirty="0">
                <a:solidFill>
                  <a:srgbClr val="000000"/>
                </a:solidFill>
              </a:rPr>
              <a:t>依赖库</a:t>
            </a:r>
            <a:endParaRPr lang="en-US" altLang="zh-CN" dirty="0">
              <a:solidFill>
                <a:srgbClr val="000000"/>
              </a:solidFill>
            </a:endParaRPr>
          </a:p>
          <a:p>
            <a:pPr algn="ctr"/>
            <a:r>
              <a:rPr lang="zh-CN" altLang="en-US" dirty="0">
                <a:solidFill>
                  <a:srgbClr val="000000"/>
                </a:solidFill>
              </a:rPr>
              <a:t>迁移</a:t>
            </a:r>
          </a:p>
        </p:txBody>
      </p:sp>
      <p:sp>
        <p:nvSpPr>
          <p:cNvPr id="187" name="文本框 186"/>
          <p:cNvSpPr txBox="1"/>
          <p:nvPr/>
        </p:nvSpPr>
        <p:spPr>
          <a:xfrm>
            <a:off x="8458888" y="4546865"/>
            <a:ext cx="646331" cy="461665"/>
          </a:xfrm>
          <a:prstGeom prst="rect">
            <a:avLst/>
          </a:prstGeom>
          <a:noFill/>
        </p:spPr>
        <p:txBody>
          <a:bodyPr wrap="square" rtlCol="0" anchor="ctr">
            <a:noAutofit/>
          </a:bodyPr>
          <a:lstStyle>
            <a:defPPr>
              <a:defRPr lang="zh-CN"/>
            </a:defPPr>
            <a:lvl1pPr algn="ctr" defTabSz="456565">
              <a:defRPr sz="1200" b="0" kern="0">
                <a:solidFill>
                  <a:schemeClr val="bg1"/>
                </a:solidFill>
                <a:latin typeface="微软雅黑" panose="020B0503020204020204" charset="-122"/>
                <a:ea typeface="微软雅黑" panose="020B0503020204020204" charset="-122"/>
              </a:defRPr>
            </a:lvl1pPr>
            <a:lvl2pPr>
              <a:defRPr>
                <a:solidFill>
                  <a:schemeClr val="bg1"/>
                </a:solidFill>
                <a:ea typeface="MS PGothic" panose="020B0600070205080204" pitchFamily="34" charset="-128"/>
              </a:defRPr>
            </a:lvl2pPr>
            <a:lvl3pPr>
              <a:defRPr>
                <a:solidFill>
                  <a:schemeClr val="bg1"/>
                </a:solidFill>
                <a:ea typeface="MS PGothic" panose="020B0600070205080204" pitchFamily="34" charset="-128"/>
              </a:defRPr>
            </a:lvl3pPr>
            <a:lvl4pPr>
              <a:defRPr>
                <a:solidFill>
                  <a:schemeClr val="bg1"/>
                </a:solidFill>
                <a:ea typeface="MS PGothic" panose="020B0600070205080204" pitchFamily="34" charset="-128"/>
              </a:defRPr>
            </a:lvl4pPr>
            <a:lvl5pPr>
              <a:defRPr>
                <a:solidFill>
                  <a:schemeClr val="bg1"/>
                </a:solidFill>
                <a:ea typeface="MS PGothic" panose="020B0600070205080204" pitchFamily="34" charset="-128"/>
              </a:defRPr>
            </a:lvl5pPr>
            <a:lvl6pPr>
              <a:defRPr>
                <a:solidFill>
                  <a:schemeClr val="bg1"/>
                </a:solidFill>
                <a:ea typeface="MS PGothic" panose="020B0600070205080204" pitchFamily="34" charset="-128"/>
              </a:defRPr>
            </a:lvl6pPr>
            <a:lvl7pPr>
              <a:defRPr>
                <a:solidFill>
                  <a:schemeClr val="bg1"/>
                </a:solidFill>
                <a:ea typeface="MS PGothic" panose="020B0600070205080204" pitchFamily="34" charset="-128"/>
              </a:defRPr>
            </a:lvl7pPr>
            <a:lvl8pPr>
              <a:defRPr>
                <a:solidFill>
                  <a:schemeClr val="bg1"/>
                </a:solidFill>
                <a:ea typeface="MS PGothic" panose="020B0600070205080204" pitchFamily="34" charset="-128"/>
              </a:defRPr>
            </a:lvl8pPr>
            <a:lvl9pPr>
              <a:defRPr>
                <a:solidFill>
                  <a:schemeClr val="bg1"/>
                </a:solidFill>
                <a:ea typeface="MS PGothic" panose="020B0600070205080204" pitchFamily="34" charset="-128"/>
              </a:defRPr>
            </a:lvl9pPr>
          </a:lstStyle>
          <a:p>
            <a:r>
              <a:rPr lang="zh-CN" altLang="en-US" dirty="0">
                <a:solidFill>
                  <a:srgbClr val="000000"/>
                </a:solidFill>
              </a:rPr>
              <a:t>性能分</a:t>
            </a:r>
            <a:endParaRPr lang="en-US" altLang="zh-CN" dirty="0">
              <a:solidFill>
                <a:srgbClr val="000000"/>
              </a:solidFill>
            </a:endParaRPr>
          </a:p>
          <a:p>
            <a:r>
              <a:rPr lang="zh-CN" altLang="en-US" dirty="0">
                <a:solidFill>
                  <a:srgbClr val="000000"/>
                </a:solidFill>
              </a:rPr>
              <a:t>析全景</a:t>
            </a:r>
          </a:p>
        </p:txBody>
      </p:sp>
      <p:sp>
        <p:nvSpPr>
          <p:cNvPr id="188" name="文本框 187"/>
          <p:cNvSpPr txBox="1"/>
          <p:nvPr/>
        </p:nvSpPr>
        <p:spPr>
          <a:xfrm>
            <a:off x="9434922" y="4401108"/>
            <a:ext cx="800219" cy="830997"/>
          </a:xfrm>
          <a:prstGeom prst="rect">
            <a:avLst/>
          </a:prstGeom>
          <a:noFill/>
        </p:spPr>
        <p:txBody>
          <a:bodyPr wrap="none">
            <a:spAutoFit/>
          </a:bodyPr>
          <a:lstStyle>
            <a:defPPr>
              <a:defRPr lang="en-US"/>
            </a:defPPr>
            <a:lvl1pPr defTabSz="456565">
              <a:defRPr sz="1200" kern="0">
                <a:solidFill>
                  <a:srgbClr val="FFFFFF"/>
                </a:solidFill>
                <a:latin typeface="微软雅黑" panose="020B0503020204020204" charset="-122"/>
                <a:ea typeface="微软雅黑" panose="020B0503020204020204" charset="-122"/>
              </a:defRPr>
            </a:lvl1pPr>
          </a:lstStyle>
          <a:p>
            <a:pPr algn="ctr"/>
            <a:r>
              <a:rPr lang="zh-CN" altLang="en-US" dirty="0" smtClean="0">
                <a:solidFill>
                  <a:srgbClr val="000000"/>
                </a:solidFill>
              </a:rPr>
              <a:t>系统</a:t>
            </a:r>
            <a:r>
              <a:rPr lang="en-US" altLang="zh-CN" dirty="0" smtClean="0">
                <a:solidFill>
                  <a:srgbClr val="000000"/>
                </a:solidFill>
              </a:rPr>
              <a:t>/</a:t>
            </a:r>
          </a:p>
          <a:p>
            <a:pPr algn="ctr"/>
            <a:r>
              <a:rPr lang="zh-CN" altLang="en-US" dirty="0" smtClean="0">
                <a:solidFill>
                  <a:srgbClr val="000000"/>
                </a:solidFill>
              </a:rPr>
              <a:t>进程</a:t>
            </a:r>
            <a:r>
              <a:rPr lang="en-US" altLang="zh-CN" dirty="0" smtClean="0">
                <a:solidFill>
                  <a:srgbClr val="000000"/>
                </a:solidFill>
              </a:rPr>
              <a:t>/</a:t>
            </a:r>
          </a:p>
          <a:p>
            <a:pPr algn="ctr"/>
            <a:r>
              <a:rPr lang="zh-CN" altLang="en-US" dirty="0" smtClean="0">
                <a:solidFill>
                  <a:srgbClr val="000000"/>
                </a:solidFill>
              </a:rPr>
              <a:t>线程</a:t>
            </a:r>
            <a:endParaRPr lang="en-US" altLang="zh-CN" dirty="0" smtClean="0">
              <a:solidFill>
                <a:srgbClr val="000000"/>
              </a:solidFill>
            </a:endParaRPr>
          </a:p>
          <a:p>
            <a:pPr algn="ctr"/>
            <a:r>
              <a:rPr lang="zh-CN" altLang="en-US" dirty="0">
                <a:solidFill>
                  <a:srgbClr val="000000"/>
                </a:solidFill>
              </a:rPr>
              <a:t>函数</a:t>
            </a:r>
            <a:r>
              <a:rPr lang="zh-CN" altLang="en-US" dirty="0" smtClean="0">
                <a:solidFill>
                  <a:srgbClr val="000000"/>
                </a:solidFill>
              </a:rPr>
              <a:t>分析</a:t>
            </a:r>
            <a:endParaRPr lang="zh-CN" altLang="en-US" dirty="0">
              <a:solidFill>
                <a:srgbClr val="000000"/>
              </a:solidFill>
            </a:endParaRPr>
          </a:p>
        </p:txBody>
      </p:sp>
      <p:sp>
        <p:nvSpPr>
          <p:cNvPr id="189" name="文本框 188"/>
          <p:cNvSpPr txBox="1"/>
          <p:nvPr/>
        </p:nvSpPr>
        <p:spPr>
          <a:xfrm>
            <a:off x="10562617" y="4546865"/>
            <a:ext cx="646331" cy="461665"/>
          </a:xfrm>
          <a:prstGeom prst="rect">
            <a:avLst/>
          </a:prstGeom>
          <a:noFill/>
        </p:spPr>
        <p:txBody>
          <a:bodyPr wrap="none">
            <a:spAutoFit/>
          </a:bodyPr>
          <a:lstStyle>
            <a:defPPr>
              <a:defRPr lang="en-US"/>
            </a:defPPr>
            <a:lvl1pPr defTabSz="456565">
              <a:defRPr sz="1200" kern="0">
                <a:solidFill>
                  <a:srgbClr val="FFFFFF"/>
                </a:solidFill>
                <a:latin typeface="微软雅黑" panose="020B0503020204020204" charset="-122"/>
                <a:ea typeface="微软雅黑" panose="020B0503020204020204" charset="-122"/>
              </a:defRPr>
            </a:lvl1pPr>
          </a:lstStyle>
          <a:p>
            <a:r>
              <a:rPr lang="zh-CN" altLang="en-US" dirty="0">
                <a:solidFill>
                  <a:srgbClr val="000000"/>
                </a:solidFill>
              </a:rPr>
              <a:t>软件调</a:t>
            </a:r>
            <a:endParaRPr lang="en-US" altLang="zh-CN" dirty="0">
              <a:solidFill>
                <a:srgbClr val="000000"/>
              </a:solidFill>
            </a:endParaRPr>
          </a:p>
          <a:p>
            <a:r>
              <a:rPr lang="zh-CN" altLang="en-US" dirty="0">
                <a:solidFill>
                  <a:srgbClr val="000000"/>
                </a:solidFill>
              </a:rPr>
              <a:t>优建议</a:t>
            </a:r>
          </a:p>
        </p:txBody>
      </p:sp>
      <p:sp>
        <p:nvSpPr>
          <p:cNvPr id="190" name="下箭头 189"/>
          <p:cNvSpPr/>
          <p:nvPr/>
        </p:nvSpPr>
        <p:spPr>
          <a:xfrm rot="2665985">
            <a:off x="2822882" y="2750503"/>
            <a:ext cx="538521" cy="735483"/>
          </a:xfrm>
          <a:prstGeom prst="downArrow">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zh-CN" altLang="en-US" sz="1600">
              <a:solidFill>
                <a:srgbClr val="FFFFFF"/>
              </a:solidFill>
              <a:sym typeface="Helvetica Neue"/>
            </a:endParaRPr>
          </a:p>
        </p:txBody>
      </p:sp>
      <p:sp>
        <p:nvSpPr>
          <p:cNvPr id="191" name="下箭头 190"/>
          <p:cNvSpPr/>
          <p:nvPr/>
        </p:nvSpPr>
        <p:spPr>
          <a:xfrm rot="18934015" flipH="1">
            <a:off x="8749977" y="2750503"/>
            <a:ext cx="538521" cy="735483"/>
          </a:xfrm>
          <a:prstGeom prst="downArrow">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zh-CN" altLang="en-US" sz="1600">
              <a:solidFill>
                <a:srgbClr val="FFFFFF"/>
              </a:solidFill>
              <a:sym typeface="Helvetica Neue"/>
            </a:endParaRPr>
          </a:p>
        </p:txBody>
      </p:sp>
      <p:sp>
        <p:nvSpPr>
          <p:cNvPr id="192" name="下箭头 191"/>
          <p:cNvSpPr/>
          <p:nvPr/>
        </p:nvSpPr>
        <p:spPr>
          <a:xfrm>
            <a:off x="5823137" y="3057662"/>
            <a:ext cx="538521" cy="428324"/>
          </a:xfrm>
          <a:prstGeom prst="downArrow">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zh-CN" altLang="en-US" sz="1600">
              <a:solidFill>
                <a:srgbClr val="FFFFFF"/>
              </a:solidFill>
              <a:sym typeface="Helvetica Neue"/>
            </a:endParaRPr>
          </a:p>
        </p:txBody>
      </p:sp>
      <p:sp>
        <p:nvSpPr>
          <p:cNvPr id="193" name="矩形 192"/>
          <p:cNvSpPr/>
          <p:nvPr/>
        </p:nvSpPr>
        <p:spPr>
          <a:xfrm>
            <a:off x="1908718" y="5636277"/>
            <a:ext cx="954107" cy="276999"/>
          </a:xfrm>
          <a:prstGeom prst="rect">
            <a:avLst/>
          </a:prstGeom>
        </p:spPr>
        <p:txBody>
          <a:bodyPr wrap="none" anchor="ctr">
            <a:spAutoFit/>
          </a:bodyPr>
          <a:lstStyle/>
          <a:p>
            <a:pPr algn="ctr" defTabSz="456565">
              <a:defRPr/>
            </a:pPr>
            <a:r>
              <a:rPr lang="zh-CN" altLang="en-US" sz="1200" kern="0" dirty="0" smtClean="0">
                <a:solidFill>
                  <a:srgbClr val="000000"/>
                </a:solidFill>
                <a:latin typeface="微软雅黑" panose="020B0503020204020204" charset="-122"/>
                <a:ea typeface="微软雅黑" panose="020B0503020204020204" charset="-122"/>
              </a:rPr>
              <a:t>改动量评估</a:t>
            </a:r>
            <a:endParaRPr lang="zh-CN" altLang="en-US" sz="1200" kern="0" dirty="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05628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 name="矩形 1"/>
          <p:cNvSpPr/>
          <p:nvPr/>
        </p:nvSpPr>
        <p:spPr>
          <a:xfrm>
            <a:off x="695400" y="1736812"/>
            <a:ext cx="6096000" cy="3046988"/>
          </a:xfrm>
          <a:prstGeom prst="rect">
            <a:avLst/>
          </a:prstGeom>
        </p:spPr>
        <p:txBody>
          <a:bodyPr>
            <a:spAutoFit/>
          </a:bodyPr>
          <a:lstStyle/>
          <a:p>
            <a:pPr marL="457063" indent="-457063">
              <a:lnSpc>
                <a:spcPct val="200000"/>
              </a:lnSpc>
              <a:buFont typeface="+mj-lt"/>
              <a:buAutoNum type="arabicPeriod"/>
            </a:pPr>
            <a:r>
              <a:rPr lang="zh-CN" altLang="en-US" sz="2400" b="1" dirty="0">
                <a:latin typeface="+mn-ea"/>
                <a:ea typeface="+mn-ea"/>
                <a:cs typeface="+mn-ea"/>
                <a:sym typeface="+mn-lt"/>
              </a:rPr>
              <a:t>鲲鹏软件迁移概述</a:t>
            </a:r>
            <a:endParaRPr lang="en-US" altLang="zh-CN" sz="2400" b="1" dirty="0">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C/C++</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Java/Python</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Maven</a:t>
            </a:r>
            <a:r>
              <a:rPr lang="zh-CN" altLang="en-US" sz="1800" dirty="0">
                <a:solidFill>
                  <a:schemeClr val="bg2"/>
                </a:solidFill>
                <a:latin typeface="+mn-ea"/>
                <a:ea typeface="+mn-ea"/>
                <a:cs typeface="+mn-ea"/>
                <a:sym typeface="+mn-lt"/>
              </a:rPr>
              <a:t>仓软件构建</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软件包迁移</a:t>
            </a:r>
          </a:p>
        </p:txBody>
      </p:sp>
    </p:spTree>
    <p:extLst>
      <p:ext uri="{BB962C8B-B14F-4D97-AF65-F5344CB8AC3E}">
        <p14:creationId xmlns:p14="http://schemas.microsoft.com/office/powerpoint/2010/main" val="1026427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 name="矩形 1"/>
          <p:cNvSpPr/>
          <p:nvPr/>
        </p:nvSpPr>
        <p:spPr>
          <a:xfrm>
            <a:off x="695400" y="1736812"/>
            <a:ext cx="6096000" cy="3046988"/>
          </a:xfrm>
          <a:prstGeom prst="rect">
            <a:avLst/>
          </a:prstGeom>
        </p:spPr>
        <p:txBody>
          <a:bodyPr>
            <a:spAutoFit/>
          </a:bodyPr>
          <a:lstStyle/>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鲲鹏软件迁移概述</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2400" b="1" dirty="0">
                <a:latin typeface="+mn-ea"/>
                <a:ea typeface="+mn-ea"/>
                <a:cs typeface="+mn-ea"/>
                <a:sym typeface="+mn-lt"/>
              </a:rPr>
              <a:t>C/C++</a:t>
            </a:r>
            <a:r>
              <a:rPr lang="zh-CN" altLang="en-US" sz="2400" b="1" dirty="0">
                <a:latin typeface="+mn-ea"/>
                <a:ea typeface="+mn-ea"/>
                <a:cs typeface="+mn-ea"/>
                <a:sym typeface="+mn-lt"/>
              </a:rPr>
              <a:t>代码迁移</a:t>
            </a:r>
            <a:endParaRPr lang="en-US" altLang="zh-CN" sz="2400" b="1" dirty="0">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Java/Python</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Maven</a:t>
            </a:r>
            <a:r>
              <a:rPr lang="zh-CN" altLang="en-US" sz="1800" dirty="0">
                <a:solidFill>
                  <a:schemeClr val="bg2"/>
                </a:solidFill>
                <a:latin typeface="+mn-ea"/>
                <a:ea typeface="+mn-ea"/>
                <a:cs typeface="+mn-ea"/>
                <a:sym typeface="+mn-lt"/>
              </a:rPr>
              <a:t>仓软件构建</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软件包迁移</a:t>
            </a:r>
          </a:p>
        </p:txBody>
      </p:sp>
    </p:spTree>
    <p:extLst>
      <p:ext uri="{BB962C8B-B14F-4D97-AF65-F5344CB8AC3E}">
        <p14:creationId xmlns:p14="http://schemas.microsoft.com/office/powerpoint/2010/main" val="161246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前言</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6" name="组合 5"/>
          <p:cNvGrpSpPr/>
          <p:nvPr/>
        </p:nvGrpSpPr>
        <p:grpSpPr>
          <a:xfrm>
            <a:off x="224906" y="544588"/>
            <a:ext cx="503035" cy="367940"/>
            <a:chOff x="3275013" y="1363663"/>
            <a:chExt cx="5645150" cy="4129087"/>
          </a:xfrm>
          <a:solidFill>
            <a:schemeClr val="bg1"/>
          </a:solidFill>
        </p:grpSpPr>
        <p:sp>
          <p:nvSpPr>
            <p:cNvPr id="7"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8"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1"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矩形 17"/>
          <p:cNvSpPr/>
          <p:nvPr/>
        </p:nvSpPr>
        <p:spPr bwMode="auto">
          <a:xfrm>
            <a:off x="697376" y="2780929"/>
            <a:ext cx="10943762" cy="1170906"/>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0" name="矩形 19"/>
          <p:cNvSpPr/>
          <p:nvPr/>
        </p:nvSpPr>
        <p:spPr bwMode="auto">
          <a:xfrm>
            <a:off x="623121" y="2780929"/>
            <a:ext cx="50520" cy="1170906"/>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1" name="矩形 20"/>
          <p:cNvSpPr/>
          <p:nvPr/>
        </p:nvSpPr>
        <p:spPr bwMode="auto">
          <a:xfrm>
            <a:off x="585563" y="2780928"/>
            <a:ext cx="18000" cy="1170906"/>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 name="文本占位符 1"/>
          <p:cNvSpPr>
            <a:spLocks noGrp="1"/>
          </p:cNvSpPr>
          <p:nvPr>
            <p:ph type="body" sz="quarter" idx="10"/>
          </p:nvPr>
        </p:nvSpPr>
        <p:spPr>
          <a:xfrm>
            <a:off x="1260296" y="2844580"/>
            <a:ext cx="9655716" cy="972108"/>
          </a:xfrm>
        </p:spPr>
        <p:txBody>
          <a:bodyPr/>
          <a:lstStyle/>
          <a:p>
            <a:pPr marL="0" indent="0">
              <a:buNone/>
            </a:pPr>
            <a:r>
              <a:rPr lang="zh-CN" altLang="en-US" dirty="0" smtClean="0"/>
              <a:t>本章讲解了</a:t>
            </a:r>
            <a:r>
              <a:rPr lang="en-US" altLang="zh-CN" dirty="0" smtClean="0"/>
              <a:t>C/C++</a:t>
            </a:r>
            <a:r>
              <a:rPr lang="zh-CN" altLang="en-US" dirty="0" smtClean="0"/>
              <a:t>代码编译原理及构建流程，针对其中典型移植类问题进行分析</a:t>
            </a:r>
            <a:r>
              <a:rPr lang="zh-CN" altLang="en-US" dirty="0"/>
              <a:t>讲解</a:t>
            </a:r>
            <a:r>
              <a:rPr lang="zh-CN" altLang="en-US" dirty="0" smtClean="0"/>
              <a:t>，重点介绍各类移植问题的迁移方法。</a:t>
            </a:r>
            <a:endParaRPr lang="zh-CN" altLang="en-US" dirty="0"/>
          </a:p>
        </p:txBody>
      </p:sp>
    </p:spTree>
    <p:extLst>
      <p:ext uri="{BB962C8B-B14F-4D97-AF65-F5344CB8AC3E}">
        <p14:creationId xmlns:p14="http://schemas.microsoft.com/office/powerpoint/2010/main" val="3845804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目标</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18" name="组合 17"/>
          <p:cNvGrpSpPr/>
          <p:nvPr/>
        </p:nvGrpSpPr>
        <p:grpSpPr>
          <a:xfrm>
            <a:off x="301010" y="543416"/>
            <a:ext cx="370632" cy="370285"/>
            <a:chOff x="2960687" y="4865687"/>
            <a:chExt cx="1698626" cy="1697038"/>
          </a:xfrm>
          <a:solidFill>
            <a:schemeClr val="bg1"/>
          </a:solidFill>
        </p:grpSpPr>
        <p:sp>
          <p:nvSpPr>
            <p:cNvPr id="20"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6" name="TextBox 7"/>
          <p:cNvSpPr txBox="1"/>
          <p:nvPr/>
        </p:nvSpPr>
        <p:spPr>
          <a:xfrm>
            <a:off x="1280760" y="2301514"/>
            <a:ext cx="9543701" cy="2270485"/>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9200"/>
            <a:endParaRPr lang="zh-CN" altLang="en-US" dirty="0">
              <a:solidFill>
                <a:srgbClr val="C7000B"/>
              </a:solidFill>
              <a:effectLst/>
            </a:endParaRPr>
          </a:p>
        </p:txBody>
      </p:sp>
      <p:sp>
        <p:nvSpPr>
          <p:cNvPr id="28" name="内容占位符 2"/>
          <p:cNvSpPr txBox="1">
            <a:spLocks/>
          </p:cNvSpPr>
          <p:nvPr/>
        </p:nvSpPr>
        <p:spPr>
          <a:xfrm>
            <a:off x="1174571" y="1620831"/>
            <a:ext cx="9240316" cy="5690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C00000"/>
              </a:buClr>
              <a:buNone/>
            </a:pPr>
            <a:r>
              <a:rPr lang="zh-CN" altLang="en-US" dirty="0"/>
              <a:t>学完</a:t>
            </a:r>
            <a:r>
              <a:rPr lang="zh-CN" altLang="en-US" dirty="0" smtClean="0"/>
              <a:t>本章节后</a:t>
            </a:r>
            <a:r>
              <a:rPr lang="zh-CN" altLang="en-US" dirty="0"/>
              <a:t>，您将能够学习到：</a:t>
            </a:r>
          </a:p>
        </p:txBody>
      </p:sp>
      <p:sp>
        <p:nvSpPr>
          <p:cNvPr id="29" name="内容占位符 2"/>
          <p:cNvSpPr txBox="1">
            <a:spLocks/>
          </p:cNvSpPr>
          <p:nvPr/>
        </p:nvSpPr>
        <p:spPr>
          <a:xfrm>
            <a:off x="1460321" y="2592381"/>
            <a:ext cx="8802166" cy="105482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lnSpc>
                <a:spcPct val="150000"/>
              </a:lnSpc>
              <a:buClr>
                <a:srgbClr val="C00000"/>
              </a:buClr>
              <a:buFont typeface="Wingdings" pitchFamily="2" charset="2"/>
              <a:buChar char="u"/>
            </a:pPr>
            <a:r>
              <a:rPr lang="en-US" altLang="zh-CN" dirty="0"/>
              <a:t>C/C++</a:t>
            </a:r>
            <a:r>
              <a:rPr lang="zh-CN" altLang="en-US" dirty="0"/>
              <a:t>代码编译原理、编译构建流程</a:t>
            </a:r>
          </a:p>
          <a:p>
            <a:pPr lvl="1">
              <a:lnSpc>
                <a:spcPct val="150000"/>
              </a:lnSpc>
              <a:buClr>
                <a:srgbClr val="C00000"/>
              </a:buClr>
              <a:buFont typeface="Wingdings" pitchFamily="2" charset="2"/>
              <a:buChar char="u"/>
            </a:pPr>
            <a:r>
              <a:rPr lang="en-US" altLang="zh-CN" dirty="0"/>
              <a:t>C/C++</a:t>
            </a:r>
            <a:r>
              <a:rPr lang="zh-CN" altLang="en-US" dirty="0"/>
              <a:t>代码迁移过程中可能涉及的移植项</a:t>
            </a:r>
          </a:p>
          <a:p>
            <a:pPr lvl="1">
              <a:lnSpc>
                <a:spcPct val="150000"/>
              </a:lnSpc>
              <a:buClr>
                <a:srgbClr val="C00000"/>
              </a:buClr>
              <a:buFont typeface="Wingdings" pitchFamily="2" charset="2"/>
              <a:buChar char="u"/>
            </a:pPr>
            <a:r>
              <a:rPr lang="zh-CN" altLang="en-US" dirty="0"/>
              <a:t>典型迁移类问题移植方法</a:t>
            </a:r>
          </a:p>
        </p:txBody>
      </p:sp>
    </p:spTree>
    <p:extLst>
      <p:ext uri="{BB962C8B-B14F-4D97-AF65-F5344CB8AC3E}">
        <p14:creationId xmlns:p14="http://schemas.microsoft.com/office/powerpoint/2010/main" val="2891956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30" name="组合 29"/>
          <p:cNvGrpSpPr/>
          <p:nvPr/>
        </p:nvGrpSpPr>
        <p:grpSpPr>
          <a:xfrm>
            <a:off x="333908" y="548680"/>
            <a:ext cx="304836" cy="362702"/>
            <a:chOff x="3295650" y="230188"/>
            <a:chExt cx="936625" cy="1114426"/>
          </a:xfrm>
          <a:solidFill>
            <a:schemeClr val="bg1"/>
          </a:solidFill>
        </p:grpSpPr>
        <p:sp>
          <p:nvSpPr>
            <p:cNvPr id="3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2"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3"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4"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5"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6"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7"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8"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9"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0"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1"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2"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3"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4"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5"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5" name="矩形 24"/>
          <p:cNvSpPr/>
          <p:nvPr/>
        </p:nvSpPr>
        <p:spPr bwMode="auto">
          <a:xfrm>
            <a:off x="1260296" y="1711082"/>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7" name="11"/>
          <p:cNvSpPr/>
          <p:nvPr/>
        </p:nvSpPr>
        <p:spPr bwMode="auto">
          <a:xfrm>
            <a:off x="781461" y="1800678"/>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28" name="文本占位符 3"/>
          <p:cNvSpPr txBox="1">
            <a:spLocks/>
          </p:cNvSpPr>
          <p:nvPr/>
        </p:nvSpPr>
        <p:spPr>
          <a:xfrm>
            <a:off x="1400994" y="1700808"/>
            <a:ext cx="6577884" cy="4607917"/>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b="1" dirty="0" smtClean="0"/>
              <a:t>1.  </a:t>
            </a:r>
            <a:r>
              <a:rPr lang="zh-CN" altLang="en-US" sz="1800" b="1" dirty="0" smtClean="0"/>
              <a:t>编译</a:t>
            </a:r>
            <a:r>
              <a:rPr lang="zh-CN" altLang="en-US" sz="1800" b="1" dirty="0"/>
              <a:t>型语言源码</a:t>
            </a:r>
            <a:r>
              <a:rPr lang="en-US" altLang="zh-CN" sz="1800" b="1" dirty="0"/>
              <a:t>——</a:t>
            </a:r>
            <a:r>
              <a:rPr lang="zh-CN" altLang="en-US" sz="1800" b="1" dirty="0"/>
              <a:t>可执行程序过程</a:t>
            </a:r>
            <a:r>
              <a:rPr lang="zh-CN" altLang="en-US" sz="1800" b="1" dirty="0" smtClean="0"/>
              <a:t>介绍</a:t>
            </a:r>
            <a:endParaRPr lang="en-US" altLang="zh-CN" sz="1800" b="1" dirty="0" smtClean="0"/>
          </a:p>
          <a:p>
            <a:pPr marL="0" indent="0">
              <a:buNone/>
            </a:pPr>
            <a:r>
              <a:rPr lang="en-US" altLang="zh-CN" sz="1800" dirty="0" smtClean="0">
                <a:solidFill>
                  <a:schemeClr val="bg1">
                    <a:lumMod val="50000"/>
                  </a:schemeClr>
                </a:solidFill>
              </a:rPr>
              <a:t>2.  C/C</a:t>
            </a:r>
            <a:r>
              <a:rPr lang="en-US" altLang="zh-CN" sz="1800" dirty="0">
                <a:solidFill>
                  <a:schemeClr val="bg1">
                    <a:lumMod val="50000"/>
                  </a:schemeClr>
                </a:solidFill>
              </a:rPr>
              <a:t>++</a:t>
            </a:r>
            <a:r>
              <a:rPr lang="zh-CN" altLang="en-US" sz="1800" dirty="0">
                <a:solidFill>
                  <a:schemeClr val="bg1">
                    <a:lumMod val="50000"/>
                  </a:schemeClr>
                </a:solidFill>
              </a:rPr>
              <a:t>代码编译构建过程		</a:t>
            </a:r>
          </a:p>
          <a:p>
            <a:pPr marL="0" indent="0">
              <a:buNone/>
            </a:pPr>
            <a:r>
              <a:rPr lang="en-US" altLang="zh-CN" sz="1800" dirty="0" smtClean="0">
                <a:solidFill>
                  <a:schemeClr val="bg1">
                    <a:lumMod val="50000"/>
                  </a:schemeClr>
                </a:solidFill>
              </a:rPr>
              <a:t>3.  C/C</a:t>
            </a:r>
            <a:r>
              <a:rPr lang="en-US" altLang="zh-CN" sz="1800" dirty="0">
                <a:solidFill>
                  <a:schemeClr val="bg1">
                    <a:lumMod val="50000"/>
                  </a:schemeClr>
                </a:solidFill>
              </a:rPr>
              <a:t>++</a:t>
            </a:r>
            <a:r>
              <a:rPr lang="zh-CN" altLang="en-US" sz="1800" dirty="0">
                <a:solidFill>
                  <a:schemeClr val="bg1">
                    <a:lumMod val="50000"/>
                  </a:schemeClr>
                </a:solidFill>
              </a:rPr>
              <a:t>代码迁移典型移植类问题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3.1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编译脚本、编译选项移植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3.2 </a:t>
            </a:r>
            <a:r>
              <a:rPr lang="zh-CN" altLang="en-US" sz="1600" dirty="0">
                <a:solidFill>
                  <a:schemeClr val="bg1">
                    <a:lumMod val="50000"/>
                  </a:schemeClr>
                </a:solidFill>
              </a:rPr>
              <a:t>代码迁移</a:t>
            </a:r>
            <a:r>
              <a:rPr lang="en-US" altLang="zh-CN" sz="1600" dirty="0" smtClean="0">
                <a:solidFill>
                  <a:schemeClr val="bg1">
                    <a:lumMod val="50000"/>
                  </a:schemeClr>
                </a:solidFill>
              </a:rPr>
              <a:t>—</a:t>
            </a:r>
            <a:r>
              <a:rPr lang="zh-CN" altLang="en-US" sz="1600" dirty="0" smtClean="0">
                <a:solidFill>
                  <a:schemeClr val="bg1">
                    <a:lumMod val="50000"/>
                  </a:schemeClr>
                </a:solidFill>
              </a:rPr>
              <a:t>编译</a:t>
            </a:r>
            <a:r>
              <a:rPr lang="zh-CN" altLang="en-US" sz="1600" dirty="0">
                <a:solidFill>
                  <a:schemeClr val="bg1">
                    <a:lumMod val="50000"/>
                  </a:schemeClr>
                </a:solidFill>
              </a:rPr>
              <a:t>宏移植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3.3 </a:t>
            </a:r>
            <a:r>
              <a:rPr lang="zh-CN" altLang="en-US" sz="1600" dirty="0">
                <a:solidFill>
                  <a:schemeClr val="bg1">
                    <a:lumMod val="50000"/>
                  </a:schemeClr>
                </a:solidFill>
              </a:rPr>
              <a:t>代码迁移</a:t>
            </a:r>
            <a:r>
              <a:rPr lang="en-US" altLang="zh-CN" sz="1600" dirty="0">
                <a:solidFill>
                  <a:schemeClr val="bg1">
                    <a:lumMod val="50000"/>
                  </a:schemeClr>
                </a:solidFill>
              </a:rPr>
              <a:t>—</a:t>
            </a:r>
            <a:r>
              <a:rPr lang="en-US" altLang="zh-CN" sz="1600" dirty="0" err="1">
                <a:solidFill>
                  <a:schemeClr val="bg1">
                    <a:lumMod val="50000"/>
                  </a:schemeClr>
                </a:solidFill>
              </a:rPr>
              <a:t>builtin</a:t>
            </a:r>
            <a:r>
              <a:rPr lang="zh-CN" altLang="en-US" sz="1600" dirty="0">
                <a:solidFill>
                  <a:schemeClr val="bg1">
                    <a:lumMod val="50000"/>
                  </a:schemeClr>
                </a:solidFill>
              </a:rPr>
              <a:t>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3.4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内联汇编函数移植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3.5 </a:t>
            </a:r>
            <a:r>
              <a:rPr lang="zh-CN" altLang="en-US" sz="1600" dirty="0">
                <a:solidFill>
                  <a:schemeClr val="bg1">
                    <a:lumMod val="50000"/>
                  </a:schemeClr>
                </a:solidFill>
              </a:rPr>
              <a:t>代码迁移</a:t>
            </a:r>
            <a:r>
              <a:rPr lang="en-US" altLang="zh-CN" sz="1600" dirty="0">
                <a:solidFill>
                  <a:schemeClr val="bg1">
                    <a:lumMod val="50000"/>
                  </a:schemeClr>
                </a:solidFill>
              </a:rPr>
              <a:t>—SSE intrinsic</a:t>
            </a:r>
            <a:r>
              <a:rPr lang="zh-CN" altLang="en-US" sz="1600" dirty="0">
                <a:solidFill>
                  <a:schemeClr val="bg1">
                    <a:lumMod val="50000"/>
                  </a:schemeClr>
                </a:solidFill>
              </a:rPr>
              <a:t>函数移植	</a:t>
            </a:r>
          </a:p>
          <a:p>
            <a:pPr marL="0" indent="0">
              <a:buNone/>
            </a:pPr>
            <a:r>
              <a:rPr lang="en-US" altLang="zh-CN" sz="1800" dirty="0">
                <a:solidFill>
                  <a:schemeClr val="bg1">
                    <a:lumMod val="50000"/>
                  </a:schemeClr>
                </a:solidFill>
              </a:rPr>
              <a:t>4.   </a:t>
            </a:r>
            <a:r>
              <a:rPr lang="zh-CN" altLang="en-US" sz="1800" dirty="0">
                <a:solidFill>
                  <a:schemeClr val="bg1">
                    <a:lumMod val="50000"/>
                  </a:schemeClr>
                </a:solidFill>
              </a:rPr>
              <a:t>迁移工具</a:t>
            </a:r>
            <a:r>
              <a:rPr lang="en-US" altLang="zh-CN" sz="1800" dirty="0">
                <a:solidFill>
                  <a:schemeClr val="bg1">
                    <a:lumMod val="50000"/>
                  </a:schemeClr>
                </a:solidFill>
              </a:rPr>
              <a:t>—Porting Advisor</a:t>
            </a:r>
            <a:r>
              <a:rPr lang="zh-CN" altLang="en-US" sz="1800" dirty="0" smtClean="0">
                <a:solidFill>
                  <a:schemeClr val="bg1">
                    <a:lumMod val="50000"/>
                  </a:schemeClr>
                </a:solidFill>
              </a:rPr>
              <a:t>初步</a:t>
            </a:r>
            <a:r>
              <a:rPr lang="zh-CN" altLang="en-US" sz="1800" dirty="0">
                <a:solidFill>
                  <a:schemeClr val="bg1">
                    <a:lumMod val="50000"/>
                  </a:schemeClr>
                </a:solidFill>
              </a:rPr>
              <a:t>代码扫描</a:t>
            </a:r>
          </a:p>
          <a:p>
            <a:pPr marL="0" indent="0">
              <a:buNone/>
            </a:pPr>
            <a:r>
              <a:rPr lang="en-US" altLang="zh-CN" sz="1800" dirty="0">
                <a:solidFill>
                  <a:schemeClr val="bg1">
                    <a:lumMod val="50000"/>
                  </a:schemeClr>
                </a:solidFill>
              </a:rPr>
              <a:t>5</a:t>
            </a:r>
            <a:r>
              <a:rPr lang="en-US" altLang="zh-CN" sz="1800" dirty="0" smtClean="0">
                <a:solidFill>
                  <a:schemeClr val="bg1">
                    <a:lumMod val="50000"/>
                  </a:schemeClr>
                </a:solidFill>
              </a:rPr>
              <a:t>.   </a:t>
            </a:r>
            <a:r>
              <a:rPr lang="zh-CN" altLang="en-US" sz="1800" dirty="0" smtClean="0">
                <a:solidFill>
                  <a:schemeClr val="bg1">
                    <a:lumMod val="50000"/>
                  </a:schemeClr>
                </a:solidFill>
              </a:rPr>
              <a:t>本章</a:t>
            </a:r>
            <a:r>
              <a:rPr lang="zh-CN" altLang="en-US" sz="1800" dirty="0">
                <a:solidFill>
                  <a:schemeClr val="bg1">
                    <a:lumMod val="50000"/>
                  </a:schemeClr>
                </a:solidFill>
              </a:rPr>
              <a:t>总结</a:t>
            </a:r>
          </a:p>
          <a:p>
            <a:pPr marL="0" indent="0">
              <a:buNone/>
            </a:pPr>
            <a:endParaRPr lang="zh-CN" altLang="en-US" sz="1800" dirty="0">
              <a:solidFill>
                <a:schemeClr val="bg1">
                  <a:lumMod val="50000"/>
                </a:schemeClr>
              </a:solidFill>
            </a:endParaRPr>
          </a:p>
          <a:p>
            <a:pPr marL="0" indent="0">
              <a:buNone/>
            </a:pPr>
            <a:endParaRPr lang="zh-CN" altLang="en-US" sz="2000" dirty="0"/>
          </a:p>
        </p:txBody>
      </p:sp>
    </p:spTree>
    <p:extLst>
      <p:ext uri="{BB962C8B-B14F-4D97-AF65-F5344CB8AC3E}">
        <p14:creationId xmlns:p14="http://schemas.microsoft.com/office/powerpoint/2010/main" val="2580821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0863" y="1268413"/>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从源码到可执行程序</a:t>
            </a:r>
            <a:r>
              <a:rPr lang="en-US" altLang="zh-CN" sz="2800" dirty="0">
                <a:latin typeface="+mj-lt"/>
                <a:ea typeface="+mn-ea"/>
              </a:rPr>
              <a:t>——</a:t>
            </a:r>
            <a:r>
              <a:rPr lang="zh-CN" altLang="en-US" sz="2800" dirty="0">
                <a:latin typeface="+mj-lt"/>
                <a:ea typeface="+mn-ea"/>
              </a:rPr>
              <a:t>编译型语言</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936242" y="1769512"/>
            <a:ext cx="10319518" cy="4038113"/>
            <a:chOff x="936242" y="1700808"/>
            <a:chExt cx="10319518" cy="4038113"/>
          </a:xfrm>
        </p:grpSpPr>
        <p:sp>
          <p:nvSpPr>
            <p:cNvPr id="31" name="矩形 30"/>
            <p:cNvSpPr/>
            <p:nvPr/>
          </p:nvSpPr>
          <p:spPr>
            <a:xfrm>
              <a:off x="936242" y="1700808"/>
              <a:ext cx="10319518" cy="1030667"/>
            </a:xfrm>
            <a:prstGeom prst="rect">
              <a:avLst/>
            </a:prstGeom>
          </p:spPr>
          <p:txBody>
            <a:bodyPr wrap="square">
              <a:spAutoFit/>
            </a:bodyPr>
            <a:lstStyle/>
            <a:p>
              <a:pPr marL="171450" indent="-171450" fontAlgn="auto">
                <a:lnSpc>
                  <a:spcPct val="120000"/>
                </a:lnSpc>
                <a:spcBef>
                  <a:spcPts val="600"/>
                </a:spcBef>
                <a:spcAft>
                  <a:spcPts val="0"/>
                </a:spcAft>
                <a:buClr>
                  <a:schemeClr val="bg1">
                    <a:lumMod val="50000"/>
                  </a:schemeClr>
                </a:buClr>
                <a:buFont typeface="Arial" panose="020B0604020202020204" pitchFamily="34" charset="0"/>
                <a:buChar char="•"/>
              </a:pPr>
              <a:r>
                <a:rPr lang="zh-CN" altLang="en-US" sz="1600" b="1" dirty="0" smtClean="0">
                  <a:solidFill>
                    <a:srgbClr val="1D1D1A"/>
                  </a:solidFill>
                  <a:latin typeface="微软雅黑" panose="020B0503020204020204" pitchFamily="34" charset="-122"/>
                  <a:ea typeface="微软雅黑" panose="020B0503020204020204" pitchFamily="34" charset="-122"/>
                  <a:cs typeface="Arial" pitchFamily="34" charset="0"/>
                </a:rPr>
                <a:t>编译型语言</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：典型的如</a:t>
              </a:r>
              <a:r>
                <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rPr>
                <a:t>C/C++/Go</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语言，都属于编译型语言。</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编译型</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语言开发的</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程序在从</a:t>
              </a:r>
              <a:r>
                <a:rPr lang="en-US" altLang="zh-CN" sz="1600" dirty="0">
                  <a:solidFill>
                    <a:srgbClr val="1D1D1A"/>
                  </a:solidFill>
                  <a:latin typeface="微软雅黑" panose="020B0503020204020204" pitchFamily="34" charset="-122"/>
                  <a:ea typeface="微软雅黑" panose="020B0503020204020204" pitchFamily="34" charset="-122"/>
                  <a:cs typeface="Arial" pitchFamily="34" charset="0"/>
                </a:rPr>
                <a:t>x86</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处理器迁移到鲲鹏处理器时，必须经过重新编译才能运行</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a:t>
              </a:r>
              <a:endPar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lnSpc>
                  <a:spcPct val="120000"/>
                </a:lnSpc>
                <a:spcBef>
                  <a:spcPts val="600"/>
                </a:spcBef>
                <a:spcAft>
                  <a:spcPts val="0"/>
                </a:spcAft>
                <a:buClr>
                  <a:schemeClr val="bg1">
                    <a:lumMod val="50000"/>
                  </a:schemeClr>
                </a:buClr>
                <a:buFont typeface="Arial" panose="020B0604020202020204" pitchFamily="34" charset="0"/>
                <a:buChar char="•"/>
              </a:pP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从源码到程序的过程：源码需要由编译器、汇编器翻译成机器指令，再通过链接器链接库函数生成机器语言程序。</a:t>
              </a:r>
              <a:endParaRPr lang="en-US" altLang="zh-CN" sz="1600" b="1" dirty="0">
                <a:solidFill>
                  <a:srgbClr val="0000FF"/>
                </a:solidFill>
                <a:latin typeface="微软雅黑" panose="020B0503020204020204" pitchFamily="34" charset="-122"/>
                <a:ea typeface="微软雅黑" panose="020B0503020204020204" pitchFamily="34" charset="-122"/>
                <a:cs typeface="Arial" pitchFamily="34" charset="0"/>
              </a:endParaRPr>
            </a:p>
          </p:txBody>
        </p:sp>
        <p:sp>
          <p:nvSpPr>
            <p:cNvPr id="32" name="矩形 31"/>
            <p:cNvSpPr/>
            <p:nvPr/>
          </p:nvSpPr>
          <p:spPr>
            <a:xfrm>
              <a:off x="936242" y="4258900"/>
              <a:ext cx="10319518" cy="1480021"/>
            </a:xfrm>
            <a:prstGeom prst="rect">
              <a:avLst/>
            </a:prstGeom>
          </p:spPr>
          <p:txBody>
            <a:bodyPr wrap="square">
              <a:spAutoFit/>
            </a:bodyPr>
            <a:lstStyle/>
            <a:p>
              <a:pPr fontAlgn="auto">
                <a:lnSpc>
                  <a:spcPct val="120000"/>
                </a:lnSpc>
                <a:spcBef>
                  <a:spcPts val="600"/>
                </a:spcBef>
                <a:spcAft>
                  <a:spcPts val="0"/>
                </a:spcAft>
              </a:pPr>
              <a:r>
                <a:rPr lang="en-US" altLang="zh-CN" sz="1600" b="1" dirty="0" smtClean="0">
                  <a:solidFill>
                    <a:srgbClr val="1D1D1A"/>
                  </a:solidFill>
                  <a:latin typeface="微软雅黑" panose="020B0503020204020204" pitchFamily="34" charset="-122"/>
                  <a:ea typeface="微软雅黑" panose="020B0503020204020204" pitchFamily="34" charset="-122"/>
                  <a:cs typeface="Arial" pitchFamily="34" charset="0"/>
                </a:rPr>
                <a:t>C/C++</a:t>
              </a:r>
              <a:r>
                <a:rPr lang="zh-CN" altLang="en-US" sz="1600" b="1" dirty="0" smtClean="0">
                  <a:solidFill>
                    <a:srgbClr val="1D1D1A"/>
                  </a:solidFill>
                  <a:latin typeface="微软雅黑" panose="020B0503020204020204" pitchFamily="34" charset="-122"/>
                  <a:ea typeface="微软雅黑" panose="020B0503020204020204" pitchFamily="34" charset="-122"/>
                  <a:cs typeface="Arial" pitchFamily="34" charset="0"/>
                </a:rPr>
                <a:t>代码需移植的原因：</a:t>
              </a:r>
              <a:endParaRPr lang="en-US" altLang="zh-CN" sz="1600" b="1"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lnSpc>
                  <a:spcPct val="120000"/>
                </a:lnSpc>
                <a:spcBef>
                  <a:spcPts val="600"/>
                </a:spcBef>
                <a:spcAft>
                  <a:spcPts val="0"/>
                </a:spcAft>
                <a:buClr>
                  <a:schemeClr val="bg1">
                    <a:lumMod val="50000"/>
                  </a:schemeClr>
                </a:buClr>
                <a:buFont typeface="Arial" panose="020B0604020202020204" pitchFamily="34" charset="0"/>
                <a:buChar char="•"/>
              </a:pPr>
              <a:r>
                <a:rPr lang="zh-CN" altLang="en-US" sz="1600" b="1" dirty="0" smtClean="0">
                  <a:solidFill>
                    <a:srgbClr val="1D1D1A"/>
                  </a:solidFill>
                  <a:latin typeface="微软雅黑" panose="020B0503020204020204" pitchFamily="34" charset="-122"/>
                  <a:ea typeface="微软雅黑" panose="020B0503020204020204" pitchFamily="34" charset="-122"/>
                  <a:cs typeface="Arial" pitchFamily="34" charset="0"/>
                </a:rPr>
                <a:t>架构差异</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a:t>
              </a:r>
              <a:r>
                <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rPr>
                <a:t>X86</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和鲲鹏处理器</a:t>
              </a:r>
              <a:r>
                <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rPr>
                <a:t>(aarch64)</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属于不同的架构。</a:t>
              </a:r>
              <a:endPar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lnSpc>
                  <a:spcPct val="120000"/>
                </a:lnSpc>
                <a:spcBef>
                  <a:spcPts val="600"/>
                </a:spcBef>
                <a:spcAft>
                  <a:spcPts val="0"/>
                </a:spcAft>
                <a:buClr>
                  <a:schemeClr val="bg1">
                    <a:lumMod val="50000"/>
                  </a:schemeClr>
                </a:buClr>
                <a:buFont typeface="Arial" panose="020B0604020202020204" pitchFamily="34" charset="0"/>
                <a:buChar char="•"/>
              </a:pP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指令集差异</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a:t>
              </a:r>
              <a:r>
                <a:rPr lang="en-US" altLang="zh-CN" sz="1600" dirty="0">
                  <a:solidFill>
                    <a:srgbClr val="1D1D1A"/>
                  </a:solidFill>
                  <a:latin typeface="微软雅黑" panose="020B0503020204020204" pitchFamily="34" charset="-122"/>
                  <a:ea typeface="微软雅黑" panose="020B0503020204020204" pitchFamily="34" charset="-122"/>
                  <a:cs typeface="Arial" pitchFamily="34" charset="0"/>
                </a:rPr>
                <a:t>X86--</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复杂指令集，鲲鹏处理器</a:t>
              </a:r>
              <a:r>
                <a:rPr lang="en-US" altLang="zh-CN" sz="1600" dirty="0">
                  <a:solidFill>
                    <a:srgbClr val="1D1D1A"/>
                  </a:solidFill>
                  <a:latin typeface="微软雅黑" panose="020B0503020204020204" pitchFamily="34" charset="-122"/>
                  <a:ea typeface="微软雅黑" panose="020B0503020204020204" pitchFamily="34" charset="-122"/>
                  <a:cs typeface="Arial" pitchFamily="34" charset="0"/>
                </a:rPr>
                <a:t>--</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精简指令集</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a:t>
              </a:r>
              <a:endPar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171450" indent="-171450" fontAlgn="auto">
                <a:lnSpc>
                  <a:spcPct val="120000"/>
                </a:lnSpc>
                <a:spcBef>
                  <a:spcPts val="600"/>
                </a:spcBef>
                <a:spcAft>
                  <a:spcPts val="0"/>
                </a:spcAft>
                <a:buClr>
                  <a:schemeClr val="bg1">
                    <a:lumMod val="50000"/>
                  </a:schemeClr>
                </a:buClr>
                <a:buFont typeface="Arial" panose="020B0604020202020204" pitchFamily="34" charset="0"/>
                <a:buChar char="•"/>
              </a:pPr>
              <a:r>
                <a:rPr lang="zh-CN" altLang="en-US" sz="1600" b="1" dirty="0" smtClean="0">
                  <a:solidFill>
                    <a:srgbClr val="1D1D1A"/>
                  </a:solidFill>
                  <a:latin typeface="微软雅黑" panose="020B0503020204020204" pitchFamily="34" charset="-122"/>
                  <a:ea typeface="微软雅黑" panose="020B0503020204020204" pitchFamily="34" charset="-122"/>
                  <a:cs typeface="Arial" pitchFamily="34" charset="0"/>
                </a:rPr>
                <a:t>向量</a:t>
              </a: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寄存器差异</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a:t>
              </a:r>
              <a:r>
                <a:rPr lang="en-US" altLang="zh-CN" sz="1600" dirty="0">
                  <a:solidFill>
                    <a:srgbClr val="1D1D1A"/>
                  </a:solidFill>
                  <a:latin typeface="微软雅黑" panose="020B0503020204020204" pitchFamily="34" charset="-122"/>
                  <a:ea typeface="微软雅黑" panose="020B0503020204020204" pitchFamily="34" charset="-122"/>
                  <a:cs typeface="Arial" pitchFamily="34" charset="0"/>
                </a:rPr>
                <a:t>X86</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和鲲鹏处理器使用向量寄存器不同，向量指令集也存在差异。</a:t>
              </a:r>
              <a:endParaRPr lang="en-US" altLang="zh-CN" sz="1600" dirty="0">
                <a:solidFill>
                  <a:srgbClr val="1D1D1A"/>
                </a:solidFill>
                <a:latin typeface="微软雅黑" panose="020B0503020204020204" pitchFamily="34" charset="-122"/>
                <a:ea typeface="微软雅黑" panose="020B0503020204020204" pitchFamily="34" charset="-122"/>
                <a:cs typeface="Arial" pitchFamily="34" charset="0"/>
              </a:endParaRPr>
            </a:p>
          </p:txBody>
        </p:sp>
        <p:grpSp>
          <p:nvGrpSpPr>
            <p:cNvPr id="33" name="组合 32"/>
            <p:cNvGrpSpPr/>
            <p:nvPr/>
          </p:nvGrpSpPr>
          <p:grpSpPr>
            <a:xfrm>
              <a:off x="1069926" y="3115401"/>
              <a:ext cx="10052150" cy="837198"/>
              <a:chOff x="551385" y="3147788"/>
              <a:chExt cx="11089231" cy="923572"/>
            </a:xfrm>
          </p:grpSpPr>
          <p:sp>
            <p:nvSpPr>
              <p:cNvPr id="34" name="文本框 24"/>
              <p:cNvSpPr txBox="1"/>
              <p:nvPr/>
            </p:nvSpPr>
            <p:spPr>
              <a:xfrm>
                <a:off x="1645257" y="3147788"/>
                <a:ext cx="1162088" cy="923572"/>
              </a:xfrm>
              <a:prstGeom prst="rect">
                <a:avLst/>
              </a:prstGeom>
              <a:solidFill>
                <a:srgbClr val="FFFFFF">
                  <a:lumMod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000" b="1" i="0" u="none" strike="noStrike" kern="0" cap="none" spc="0" normalizeH="0" baseline="0" noProof="0" dirty="0" smtClean="0">
                    <a:ln>
                      <a:noFill/>
                    </a:ln>
                    <a:solidFill>
                      <a:srgbClr val="FFFFFF"/>
                    </a:solidFill>
                    <a:effectLst/>
                    <a:uLnTx/>
                    <a:uFillTx/>
                  </a:rPr>
                  <a:t>预处理</a:t>
                </a:r>
                <a:endParaRPr kumimoji="0" lang="en-US" altLang="zh-CN" sz="1000" b="1" i="0" u="none" strike="noStrike" kern="0" cap="none" spc="0" normalizeH="0" baseline="0" noProof="0" dirty="0" smtClean="0">
                  <a:ln>
                    <a:noFill/>
                  </a:ln>
                  <a:solidFill>
                    <a:srgbClr val="FFFFFF"/>
                  </a:solidFill>
                  <a:effectLst/>
                  <a:uLnTx/>
                  <a:uFillTx/>
                </a:endParaRPr>
              </a:p>
              <a:p>
                <a:pPr lvl="0" algn="ctr" fontAlgn="auto">
                  <a:lnSpc>
                    <a:spcPct val="100000"/>
                  </a:lnSpc>
                  <a:spcBef>
                    <a:spcPts val="300"/>
                  </a:spcBef>
                  <a:spcAft>
                    <a:spcPts val="0"/>
                  </a:spcAft>
                  <a:defRPr/>
                </a:pPr>
                <a:r>
                  <a:rPr lang="en-US" altLang="zh-CN" sz="1000" kern="0" dirty="0" err="1" smtClean="0">
                    <a:solidFill>
                      <a:srgbClr val="0000FF"/>
                    </a:solidFill>
                  </a:rPr>
                  <a:t>gcc</a:t>
                </a:r>
                <a:r>
                  <a:rPr lang="pt-BR" altLang="zh-CN" sz="1000" kern="0" dirty="0">
                    <a:solidFill>
                      <a:srgbClr val="0000FF"/>
                    </a:solidFill>
                  </a:rPr>
                  <a:t> </a:t>
                </a:r>
                <a:r>
                  <a:rPr lang="pt-BR" altLang="zh-CN" sz="1000" kern="0" dirty="0" smtClean="0">
                    <a:solidFill>
                      <a:srgbClr val="0000FF"/>
                    </a:solidFill>
                  </a:rPr>
                  <a:t>-E test.c </a:t>
                </a:r>
                <a:r>
                  <a:rPr lang="pt-BR" altLang="zh-CN" sz="1000" kern="0" dirty="0">
                    <a:solidFill>
                      <a:srgbClr val="0000FF"/>
                    </a:solidFill>
                  </a:rPr>
                  <a:t>-o </a:t>
                </a:r>
                <a:r>
                  <a:rPr lang="en-US" altLang="zh-CN" sz="1000" kern="0" dirty="0">
                    <a:solidFill>
                      <a:srgbClr val="0000FF"/>
                    </a:solidFill>
                  </a:rPr>
                  <a:t>test</a:t>
                </a:r>
                <a:r>
                  <a:rPr lang="pt-BR" altLang="zh-CN" sz="1000" kern="0" dirty="0" smtClean="0">
                    <a:solidFill>
                      <a:srgbClr val="0000FF"/>
                    </a:solidFill>
                  </a:rPr>
                  <a:t>.i</a:t>
                </a:r>
                <a:endParaRPr kumimoji="0" lang="zh-CN" altLang="en-US" sz="800" b="1" i="0" u="none" strike="noStrike" kern="0" cap="none" spc="0" normalizeH="0" baseline="0" noProof="0" dirty="0">
                  <a:ln>
                    <a:noFill/>
                  </a:ln>
                  <a:solidFill>
                    <a:srgbClr val="0000FF"/>
                  </a:solidFill>
                  <a:effectLst/>
                  <a:uLnTx/>
                  <a:uFillTx/>
                </a:endParaRPr>
              </a:p>
            </p:txBody>
          </p:sp>
          <p:cxnSp>
            <p:nvCxnSpPr>
              <p:cNvPr id="35" name="直接箭头连接符 34"/>
              <p:cNvCxnSpPr>
                <a:stCxn id="46" idx="3"/>
                <a:endCxn id="49" idx="1"/>
              </p:cNvCxnSpPr>
              <p:nvPr/>
            </p:nvCxnSpPr>
            <p:spPr>
              <a:xfrm>
                <a:off x="7956443" y="3609575"/>
                <a:ext cx="255376" cy="0"/>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36" name="直接箭头连接符 35"/>
              <p:cNvCxnSpPr>
                <a:stCxn id="49" idx="3"/>
                <a:endCxn id="48" idx="1"/>
              </p:cNvCxnSpPr>
              <p:nvPr/>
            </p:nvCxnSpPr>
            <p:spPr>
              <a:xfrm>
                <a:off x="9065870" y="3609575"/>
                <a:ext cx="255376" cy="0"/>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37" name="直接箭头连接符 36"/>
              <p:cNvCxnSpPr>
                <a:stCxn id="44" idx="3"/>
                <a:endCxn id="34" idx="1"/>
              </p:cNvCxnSpPr>
              <p:nvPr/>
            </p:nvCxnSpPr>
            <p:spPr>
              <a:xfrm flipV="1">
                <a:off x="1389881" y="3609574"/>
                <a:ext cx="255376" cy="1"/>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38" name="直接箭头连接符 37"/>
              <p:cNvCxnSpPr>
                <a:stCxn id="34" idx="3"/>
                <a:endCxn id="43" idx="1"/>
              </p:cNvCxnSpPr>
              <p:nvPr/>
            </p:nvCxnSpPr>
            <p:spPr>
              <a:xfrm>
                <a:off x="2807345" y="3609574"/>
                <a:ext cx="255376" cy="1"/>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39" name="直接箭头连接符 38"/>
              <p:cNvCxnSpPr>
                <a:stCxn id="43" idx="3"/>
                <a:endCxn id="45" idx="1"/>
              </p:cNvCxnSpPr>
              <p:nvPr/>
            </p:nvCxnSpPr>
            <p:spPr>
              <a:xfrm>
                <a:off x="4018891" y="3609575"/>
                <a:ext cx="255376" cy="0"/>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40" name="直接箭头连接符 39"/>
              <p:cNvCxnSpPr>
                <a:stCxn id="48" idx="3"/>
                <a:endCxn id="64" idx="1"/>
              </p:cNvCxnSpPr>
              <p:nvPr/>
            </p:nvCxnSpPr>
            <p:spPr>
              <a:xfrm>
                <a:off x="10483334" y="3609575"/>
                <a:ext cx="255374" cy="0"/>
              </a:xfrm>
              <a:prstGeom prst="straightConnector1">
                <a:avLst/>
              </a:prstGeom>
              <a:noFill/>
              <a:ln w="28575" cap="flat" cmpd="sng" algn="ctr">
                <a:solidFill>
                  <a:srgbClr val="EBEBEB">
                    <a:lumMod val="75000"/>
                  </a:srgbClr>
                </a:solidFill>
                <a:prstDash val="solid"/>
                <a:miter lim="800000"/>
                <a:tailEnd type="triangle"/>
              </a:ln>
              <a:effectLst/>
            </p:spPr>
          </p:cxnSp>
          <p:sp>
            <p:nvSpPr>
              <p:cNvPr id="41" name="文本框 81"/>
              <p:cNvSpPr txBox="1"/>
              <p:nvPr/>
            </p:nvSpPr>
            <p:spPr>
              <a:xfrm>
                <a:off x="5691731" y="3342891"/>
                <a:ext cx="847248" cy="533367"/>
              </a:xfrm>
              <a:prstGeom prst="rect">
                <a:avLst/>
              </a:prstGeom>
              <a:solidFill>
                <a:srgbClr val="C7000B"/>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zh-CN" altLang="en-US" sz="1000" kern="0" dirty="0" smtClean="0">
                    <a:solidFill>
                      <a:srgbClr val="FFFFFF"/>
                    </a:solidFill>
                  </a:rPr>
                  <a:t>汇编</a:t>
                </a:r>
                <a:r>
                  <a:rPr lang="zh-CN" altLang="en-US" sz="1000" kern="0" dirty="0">
                    <a:solidFill>
                      <a:srgbClr val="FFFFFF"/>
                    </a:solidFill>
                  </a:rPr>
                  <a:t>代码</a:t>
                </a:r>
                <a:endParaRPr lang="en-US" altLang="zh-CN" sz="1000" kern="0" dirty="0" smtClean="0">
                  <a:solidFill>
                    <a:srgbClr val="FFFFFF"/>
                  </a:solidFill>
                </a:endParaRPr>
              </a:p>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000" kern="0" dirty="0" smtClean="0">
                    <a:solidFill>
                      <a:srgbClr val="FFFFFF"/>
                    </a:solidFill>
                  </a:rPr>
                  <a:t>t</a:t>
                </a:r>
                <a:r>
                  <a:rPr kumimoji="0" lang="en-US" altLang="zh-CN" sz="1000" b="1" i="0" u="none" strike="noStrike" kern="0" cap="none" spc="0" normalizeH="0" baseline="0" noProof="0" dirty="0" err="1" smtClean="0">
                    <a:ln>
                      <a:noFill/>
                    </a:ln>
                    <a:solidFill>
                      <a:srgbClr val="FFFFFF"/>
                    </a:solidFill>
                    <a:effectLst/>
                    <a:uLnTx/>
                    <a:uFillTx/>
                  </a:rPr>
                  <a:t>est.s</a:t>
                </a:r>
                <a:endParaRPr kumimoji="0" lang="en-US" altLang="zh-CN" sz="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cxnSp>
            <p:nvCxnSpPr>
              <p:cNvPr id="42" name="直接箭头连接符 41"/>
              <p:cNvCxnSpPr>
                <a:stCxn id="45" idx="3"/>
                <a:endCxn id="41" idx="1"/>
              </p:cNvCxnSpPr>
              <p:nvPr/>
            </p:nvCxnSpPr>
            <p:spPr>
              <a:xfrm>
                <a:off x="5436355" y="3609575"/>
                <a:ext cx="255376" cy="0"/>
              </a:xfrm>
              <a:prstGeom prst="straightConnector1">
                <a:avLst/>
              </a:prstGeom>
              <a:noFill/>
              <a:ln w="28575" cap="flat" cmpd="sng" algn="ctr">
                <a:solidFill>
                  <a:srgbClr val="EBEBEB">
                    <a:lumMod val="75000"/>
                  </a:srgbClr>
                </a:solidFill>
                <a:prstDash val="solid"/>
                <a:miter lim="800000"/>
                <a:tailEnd type="triangle"/>
              </a:ln>
              <a:effectLst/>
            </p:spPr>
          </p:cxnSp>
          <p:sp>
            <p:nvSpPr>
              <p:cNvPr id="43" name="文本框 96"/>
              <p:cNvSpPr txBox="1"/>
              <p:nvPr/>
            </p:nvSpPr>
            <p:spPr>
              <a:xfrm>
                <a:off x="3062721" y="3342891"/>
                <a:ext cx="956170" cy="533367"/>
              </a:xfrm>
              <a:prstGeom prst="rect">
                <a:avLst/>
              </a:prstGeom>
              <a:solidFill>
                <a:srgbClr val="C7000B"/>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zh-CN" altLang="en-US" sz="1000" kern="0" dirty="0" smtClean="0">
                    <a:solidFill>
                      <a:srgbClr val="FFFFFF"/>
                    </a:solidFill>
                  </a:rPr>
                  <a:t>预编译文件</a:t>
                </a:r>
                <a:endParaRPr lang="en-US" altLang="zh-CN" sz="1000" kern="0" dirty="0" smtClean="0">
                  <a:solidFill>
                    <a:srgbClr val="FFFFFF"/>
                  </a:solidFill>
                </a:endParaRPr>
              </a:p>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000" kern="0" dirty="0" smtClean="0">
                    <a:solidFill>
                      <a:srgbClr val="FFFFFF"/>
                    </a:solidFill>
                  </a:rPr>
                  <a:t>t</a:t>
                </a:r>
                <a:r>
                  <a:rPr kumimoji="0" lang="en-US" altLang="zh-CN" sz="1000" b="1" i="0" u="none" strike="noStrike" kern="0" cap="none" spc="0" normalizeH="0" baseline="0" noProof="0" dirty="0" err="1" smtClean="0">
                    <a:ln>
                      <a:noFill/>
                    </a:ln>
                    <a:solidFill>
                      <a:srgbClr val="FFFFFF"/>
                    </a:solidFill>
                    <a:effectLst/>
                    <a:uLnTx/>
                    <a:uFillTx/>
                  </a:rPr>
                  <a:t>est.i</a:t>
                </a:r>
                <a:endParaRPr kumimoji="0" lang="en-US" altLang="zh-CN" sz="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44" name="文本框 97"/>
              <p:cNvSpPr txBox="1"/>
              <p:nvPr/>
            </p:nvSpPr>
            <p:spPr>
              <a:xfrm>
                <a:off x="551385" y="3342891"/>
                <a:ext cx="838496" cy="533367"/>
              </a:xfrm>
              <a:prstGeom prst="rect">
                <a:avLst/>
              </a:prstGeom>
              <a:solidFill>
                <a:srgbClr val="C7000B"/>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zh-CN" altLang="en-US" sz="1000" kern="0" dirty="0">
                    <a:solidFill>
                      <a:srgbClr val="FFFFFF"/>
                    </a:solidFill>
                  </a:rPr>
                  <a:t>源码</a:t>
                </a:r>
                <a:endParaRPr lang="en-US" altLang="zh-CN" sz="1000" kern="0" dirty="0" smtClean="0">
                  <a:solidFill>
                    <a:srgbClr val="FFFFFF"/>
                  </a:solidFill>
                </a:endParaRPr>
              </a:p>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000" kern="0" dirty="0" smtClean="0">
                    <a:solidFill>
                      <a:srgbClr val="FFFFFF"/>
                    </a:solidFill>
                  </a:rPr>
                  <a:t>t</a:t>
                </a:r>
                <a:r>
                  <a:rPr kumimoji="0" lang="en-US" altLang="zh-CN" sz="1000" b="1" i="0" u="none" strike="noStrike" kern="0" cap="none" spc="0" normalizeH="0" baseline="0" noProof="0" dirty="0" err="1" smtClean="0">
                    <a:ln>
                      <a:noFill/>
                    </a:ln>
                    <a:solidFill>
                      <a:srgbClr val="FFFFFF"/>
                    </a:solidFill>
                    <a:effectLst/>
                    <a:uLnTx/>
                    <a:uFillTx/>
                  </a:rPr>
                  <a:t>est.c</a:t>
                </a:r>
                <a:endParaRPr kumimoji="0" lang="en-US" altLang="zh-CN" sz="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45" name="文本框 100"/>
              <p:cNvSpPr txBox="1"/>
              <p:nvPr/>
            </p:nvSpPr>
            <p:spPr>
              <a:xfrm>
                <a:off x="4274267" y="3151005"/>
                <a:ext cx="1162088" cy="917139"/>
              </a:xfrm>
              <a:prstGeom prst="rect">
                <a:avLst/>
              </a:prstGeom>
              <a:solidFill>
                <a:srgbClr val="FFFFFF">
                  <a:lumMod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000" kern="0" dirty="0">
                    <a:solidFill>
                      <a:srgbClr val="FFFFFF"/>
                    </a:solidFill>
                  </a:rPr>
                  <a:t>编译</a:t>
                </a:r>
                <a:endParaRPr lang="en-US" altLang="zh-CN" sz="1000" kern="0" dirty="0">
                  <a:solidFill>
                    <a:srgbClr val="FFFFFF"/>
                  </a:solidFill>
                </a:endParaRPr>
              </a:p>
              <a:p>
                <a:pPr lvl="0" algn="ctr" fontAlgn="auto">
                  <a:lnSpc>
                    <a:spcPct val="100000"/>
                  </a:lnSpc>
                  <a:spcBef>
                    <a:spcPts val="300"/>
                  </a:spcBef>
                  <a:spcAft>
                    <a:spcPts val="0"/>
                  </a:spcAft>
                  <a:defRPr/>
                </a:pPr>
                <a:r>
                  <a:rPr lang="pt-BR" altLang="zh-CN" sz="1000" kern="0" dirty="0">
                    <a:solidFill>
                      <a:srgbClr val="0000FF"/>
                    </a:solidFill>
                  </a:rPr>
                  <a:t>gcc </a:t>
                </a:r>
                <a:r>
                  <a:rPr lang="pt-BR" altLang="zh-CN" sz="1000" kern="0" dirty="0" smtClean="0">
                    <a:solidFill>
                      <a:srgbClr val="0000FF"/>
                    </a:solidFill>
                  </a:rPr>
                  <a:t>-S </a:t>
                </a:r>
                <a:r>
                  <a:rPr lang="en-US" altLang="zh-CN" sz="1000" kern="0" dirty="0">
                    <a:solidFill>
                      <a:srgbClr val="0000FF"/>
                    </a:solidFill>
                  </a:rPr>
                  <a:t>test</a:t>
                </a:r>
                <a:r>
                  <a:rPr lang="pt-BR" altLang="zh-CN" sz="1000" kern="0" dirty="0">
                    <a:solidFill>
                      <a:srgbClr val="0000FF"/>
                    </a:solidFill>
                  </a:rPr>
                  <a:t>.i -o test.s</a:t>
                </a:r>
                <a:endParaRPr lang="en-US" altLang="zh-CN" sz="1000" kern="0" dirty="0">
                  <a:solidFill>
                    <a:srgbClr val="0000FF"/>
                  </a:solidFill>
                </a:endParaRPr>
              </a:p>
            </p:txBody>
          </p:sp>
          <p:sp>
            <p:nvSpPr>
              <p:cNvPr id="46" name="文本框 101"/>
              <p:cNvSpPr txBox="1"/>
              <p:nvPr/>
            </p:nvSpPr>
            <p:spPr>
              <a:xfrm>
                <a:off x="6794355" y="3151005"/>
                <a:ext cx="1162088" cy="917139"/>
              </a:xfrm>
              <a:prstGeom prst="rect">
                <a:avLst/>
              </a:prstGeom>
              <a:solidFill>
                <a:srgbClr val="FFFFFF">
                  <a:lumMod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000" kern="0" dirty="0">
                    <a:solidFill>
                      <a:srgbClr val="FFFFFF"/>
                    </a:solidFill>
                  </a:rPr>
                  <a:t>汇编</a:t>
                </a:r>
                <a:endParaRPr lang="en-US" altLang="zh-CN" sz="1000" kern="0" dirty="0">
                  <a:solidFill>
                    <a:srgbClr val="FFFFFF"/>
                  </a:solidFill>
                </a:endParaRPr>
              </a:p>
              <a:p>
                <a:pPr lvl="0" algn="ctr" fontAlgn="auto">
                  <a:lnSpc>
                    <a:spcPct val="100000"/>
                  </a:lnSpc>
                  <a:spcBef>
                    <a:spcPts val="300"/>
                  </a:spcBef>
                  <a:spcAft>
                    <a:spcPts val="0"/>
                  </a:spcAft>
                  <a:defRPr/>
                </a:pPr>
                <a:r>
                  <a:rPr lang="en-US" altLang="zh-CN" sz="1000" kern="0" dirty="0" err="1">
                    <a:solidFill>
                      <a:srgbClr val="0000FF"/>
                    </a:solidFill>
                  </a:rPr>
                  <a:t>gcc</a:t>
                </a:r>
                <a:r>
                  <a:rPr lang="en-US" altLang="zh-CN" sz="1000" kern="0" dirty="0">
                    <a:solidFill>
                      <a:srgbClr val="0000FF"/>
                    </a:solidFill>
                  </a:rPr>
                  <a:t> –c </a:t>
                </a:r>
                <a:r>
                  <a:rPr lang="en-US" altLang="zh-CN" sz="1000" kern="0" dirty="0" err="1" smtClean="0">
                    <a:solidFill>
                      <a:srgbClr val="0000FF"/>
                    </a:solidFill>
                  </a:rPr>
                  <a:t>test.s</a:t>
                </a:r>
                <a:r>
                  <a:rPr lang="en-US" altLang="zh-CN" sz="1000" kern="0" dirty="0" smtClean="0">
                    <a:solidFill>
                      <a:srgbClr val="0000FF"/>
                    </a:solidFill>
                  </a:rPr>
                  <a:t> </a:t>
                </a:r>
                <a:r>
                  <a:rPr lang="en-US" altLang="zh-CN" sz="1000" kern="0" dirty="0">
                    <a:solidFill>
                      <a:srgbClr val="0000FF"/>
                    </a:solidFill>
                  </a:rPr>
                  <a:t>-</a:t>
                </a:r>
                <a:r>
                  <a:rPr lang="en-US" altLang="zh-CN" sz="1000" kern="0" dirty="0" smtClean="0">
                    <a:solidFill>
                      <a:srgbClr val="0000FF"/>
                    </a:solidFill>
                  </a:rPr>
                  <a:t>o </a:t>
                </a:r>
                <a:r>
                  <a:rPr lang="en-US" altLang="zh-CN" sz="1000" kern="0" dirty="0" err="1">
                    <a:solidFill>
                      <a:srgbClr val="0000FF"/>
                    </a:solidFill>
                  </a:rPr>
                  <a:t>test.o</a:t>
                </a:r>
                <a:endParaRPr lang="en-US" altLang="zh-CN" sz="1000" kern="0" dirty="0">
                  <a:solidFill>
                    <a:srgbClr val="0000FF"/>
                  </a:solidFill>
                </a:endParaRPr>
              </a:p>
            </p:txBody>
          </p:sp>
          <p:sp>
            <p:nvSpPr>
              <p:cNvPr id="48" name="文本框 102"/>
              <p:cNvSpPr txBox="1"/>
              <p:nvPr/>
            </p:nvSpPr>
            <p:spPr>
              <a:xfrm>
                <a:off x="9321246" y="3151005"/>
                <a:ext cx="1162088" cy="917139"/>
              </a:xfrm>
              <a:prstGeom prst="rect">
                <a:avLst/>
              </a:prstGeom>
              <a:solidFill>
                <a:srgbClr val="FFFFFF">
                  <a:lumMod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000" kern="0" dirty="0" smtClean="0">
                    <a:solidFill>
                      <a:srgbClr val="FFFFFF"/>
                    </a:solidFill>
                  </a:rPr>
                  <a:t>链接</a:t>
                </a:r>
                <a:endParaRPr lang="zh-CN" altLang="en-US" sz="1000" kern="0" dirty="0">
                  <a:solidFill>
                    <a:srgbClr val="FFFFFF"/>
                  </a:solidFill>
                </a:endParaRPr>
              </a:p>
              <a:p>
                <a:pPr lvl="0" algn="ctr" fontAlgn="auto">
                  <a:lnSpc>
                    <a:spcPct val="100000"/>
                  </a:lnSpc>
                  <a:spcBef>
                    <a:spcPts val="300"/>
                  </a:spcBef>
                  <a:spcAft>
                    <a:spcPts val="0"/>
                  </a:spcAft>
                  <a:defRPr/>
                </a:pPr>
                <a:r>
                  <a:rPr lang="en-US" altLang="zh-CN" sz="1000" kern="0" dirty="0" err="1">
                    <a:solidFill>
                      <a:srgbClr val="0000FF"/>
                    </a:solidFill>
                  </a:rPr>
                  <a:t>gcc</a:t>
                </a:r>
                <a:r>
                  <a:rPr lang="en-US" altLang="zh-CN" sz="1000" kern="0" dirty="0">
                    <a:solidFill>
                      <a:srgbClr val="0000FF"/>
                    </a:solidFill>
                  </a:rPr>
                  <a:t> -o </a:t>
                </a:r>
                <a:r>
                  <a:rPr lang="en-US" altLang="zh-CN" sz="1000" kern="0" dirty="0" err="1" smtClean="0">
                    <a:solidFill>
                      <a:srgbClr val="0000FF"/>
                    </a:solidFill>
                  </a:rPr>
                  <a:t>test.o</a:t>
                </a:r>
                <a:r>
                  <a:rPr lang="en-US" altLang="zh-CN" sz="1000" kern="0" dirty="0" smtClean="0">
                    <a:solidFill>
                      <a:srgbClr val="0000FF"/>
                    </a:solidFill>
                  </a:rPr>
                  <a:t> test</a:t>
                </a:r>
                <a:endParaRPr lang="en-US" altLang="zh-CN" sz="1000" kern="0" dirty="0">
                  <a:solidFill>
                    <a:srgbClr val="0000FF"/>
                  </a:solidFill>
                </a:endParaRPr>
              </a:p>
            </p:txBody>
          </p:sp>
          <p:sp>
            <p:nvSpPr>
              <p:cNvPr id="49" name="文本框 107"/>
              <p:cNvSpPr txBox="1"/>
              <p:nvPr/>
            </p:nvSpPr>
            <p:spPr>
              <a:xfrm>
                <a:off x="8211819" y="3342891"/>
                <a:ext cx="854051" cy="533367"/>
              </a:xfrm>
              <a:prstGeom prst="rect">
                <a:avLst/>
              </a:prstGeom>
              <a:solidFill>
                <a:srgbClr val="C7000B"/>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zh-CN" altLang="en-US" sz="1000" kern="0" dirty="0" smtClean="0">
                    <a:solidFill>
                      <a:srgbClr val="FFFFFF"/>
                    </a:solidFill>
                  </a:rPr>
                  <a:t>目标文件</a:t>
                </a:r>
                <a:endParaRPr lang="en-US" altLang="zh-CN" sz="1000" kern="0" dirty="0" smtClean="0">
                  <a:solidFill>
                    <a:srgbClr val="FFFFFF"/>
                  </a:solidFill>
                </a:endParaRPr>
              </a:p>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000" kern="0" dirty="0" smtClean="0">
                    <a:solidFill>
                      <a:srgbClr val="FFFFFF"/>
                    </a:solidFill>
                  </a:rPr>
                  <a:t>t</a:t>
                </a:r>
                <a:r>
                  <a:rPr kumimoji="0" lang="en-US" altLang="zh-CN" sz="1000" b="1" i="0" u="none" strike="noStrike" kern="0" cap="none" spc="0" normalizeH="0" baseline="0" noProof="0" dirty="0" err="1" smtClean="0">
                    <a:ln>
                      <a:noFill/>
                    </a:ln>
                    <a:solidFill>
                      <a:srgbClr val="FFFFFF"/>
                    </a:solidFill>
                    <a:effectLst/>
                    <a:uLnTx/>
                    <a:uFillTx/>
                  </a:rPr>
                  <a:t>est.o</a:t>
                </a:r>
                <a:endParaRPr kumimoji="0" lang="en-US" altLang="zh-CN" sz="9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64" name="文本框 111"/>
              <p:cNvSpPr txBox="1"/>
              <p:nvPr/>
            </p:nvSpPr>
            <p:spPr>
              <a:xfrm>
                <a:off x="10738708" y="3342891"/>
                <a:ext cx="901908" cy="533367"/>
              </a:xfrm>
              <a:prstGeom prst="rect">
                <a:avLst/>
              </a:prstGeom>
              <a:solidFill>
                <a:srgbClr val="C7000B"/>
              </a:solidFill>
              <a:ln w="1905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zh-CN" altLang="en-US" sz="1000" kern="0" dirty="0" smtClean="0">
                    <a:solidFill>
                      <a:schemeClr val="bg1"/>
                    </a:solidFill>
                  </a:rPr>
                  <a:t>可执行文件</a:t>
                </a:r>
                <a:endParaRPr lang="en-US" altLang="zh-CN" sz="1000" kern="0" dirty="0" smtClean="0">
                  <a:solidFill>
                    <a:schemeClr val="bg1"/>
                  </a:solidFill>
                </a:endParaRPr>
              </a:p>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000" kern="0" dirty="0">
                    <a:solidFill>
                      <a:srgbClr val="FFFFFF"/>
                    </a:solidFill>
                  </a:rPr>
                  <a:t>t</a:t>
                </a:r>
                <a:r>
                  <a:rPr lang="en-US" altLang="zh-CN" sz="1000" kern="0" dirty="0" err="1">
                    <a:solidFill>
                      <a:srgbClr val="FFFFFF"/>
                    </a:solidFill>
                  </a:rPr>
                  <a:t>est</a:t>
                </a:r>
                <a:endParaRPr lang="en-US" altLang="zh-CN" sz="1000" kern="0" dirty="0">
                  <a:solidFill>
                    <a:srgbClr val="FFFFFF"/>
                  </a:solidFill>
                </a:endParaRPr>
              </a:p>
            </p:txBody>
          </p:sp>
          <p:cxnSp>
            <p:nvCxnSpPr>
              <p:cNvPr id="65" name="直接箭头连接符 64"/>
              <p:cNvCxnSpPr>
                <a:stCxn id="41" idx="3"/>
                <a:endCxn id="46" idx="1"/>
              </p:cNvCxnSpPr>
              <p:nvPr/>
            </p:nvCxnSpPr>
            <p:spPr>
              <a:xfrm>
                <a:off x="6538978" y="3609575"/>
                <a:ext cx="255376" cy="0"/>
              </a:xfrm>
              <a:prstGeom prst="straightConnector1">
                <a:avLst/>
              </a:prstGeom>
              <a:noFill/>
              <a:ln w="28575" cap="flat" cmpd="sng" algn="ctr">
                <a:solidFill>
                  <a:srgbClr val="EBEBEB">
                    <a:lumMod val="75000"/>
                  </a:srgbClr>
                </a:solidFill>
                <a:prstDash val="solid"/>
                <a:miter lim="800000"/>
                <a:tailEnd type="triangle"/>
              </a:ln>
              <a:effectLst/>
            </p:spPr>
          </p:cxnSp>
        </p:grpSp>
      </p:grpSp>
    </p:spTree>
    <p:extLst>
      <p:ext uri="{BB962C8B-B14F-4D97-AF65-F5344CB8AC3E}">
        <p14:creationId xmlns:p14="http://schemas.microsoft.com/office/powerpoint/2010/main" val="2841356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30" name="组合 29"/>
          <p:cNvGrpSpPr/>
          <p:nvPr/>
        </p:nvGrpSpPr>
        <p:grpSpPr>
          <a:xfrm>
            <a:off x="333908" y="548680"/>
            <a:ext cx="304836" cy="362702"/>
            <a:chOff x="3295650" y="230188"/>
            <a:chExt cx="936625" cy="1114426"/>
          </a:xfrm>
          <a:solidFill>
            <a:schemeClr val="bg1"/>
          </a:solidFill>
        </p:grpSpPr>
        <p:sp>
          <p:nvSpPr>
            <p:cNvPr id="3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2"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3"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4"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5"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6"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7"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8"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9"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0"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1"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2"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3"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4"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5"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矩形 27"/>
          <p:cNvSpPr/>
          <p:nvPr/>
        </p:nvSpPr>
        <p:spPr bwMode="auto">
          <a:xfrm>
            <a:off x="1260296" y="2160273"/>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7" name="11"/>
          <p:cNvSpPr/>
          <p:nvPr/>
        </p:nvSpPr>
        <p:spPr bwMode="auto">
          <a:xfrm>
            <a:off x="781461" y="2249869"/>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26" name="文本占位符 3"/>
          <p:cNvSpPr txBox="1">
            <a:spLocks/>
          </p:cNvSpPr>
          <p:nvPr/>
        </p:nvSpPr>
        <p:spPr>
          <a:xfrm>
            <a:off x="1400994" y="1700808"/>
            <a:ext cx="6577884" cy="4607917"/>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dirty="0">
                <a:solidFill>
                  <a:schemeClr val="bg1">
                    <a:lumMod val="50000"/>
                  </a:schemeClr>
                </a:solidFill>
              </a:rPr>
              <a:t>1.  </a:t>
            </a:r>
            <a:r>
              <a:rPr lang="zh-CN" altLang="en-US" sz="1800" dirty="0">
                <a:solidFill>
                  <a:schemeClr val="bg1">
                    <a:lumMod val="50000"/>
                  </a:schemeClr>
                </a:solidFill>
              </a:rPr>
              <a:t>编译型语言源码</a:t>
            </a:r>
            <a:r>
              <a:rPr lang="en-US" altLang="zh-CN" sz="1800" dirty="0">
                <a:solidFill>
                  <a:schemeClr val="bg1">
                    <a:lumMod val="50000"/>
                  </a:schemeClr>
                </a:solidFill>
              </a:rPr>
              <a:t>——</a:t>
            </a:r>
            <a:r>
              <a:rPr lang="zh-CN" altLang="en-US" sz="1800" dirty="0">
                <a:solidFill>
                  <a:schemeClr val="bg1">
                    <a:lumMod val="50000"/>
                  </a:schemeClr>
                </a:solidFill>
              </a:rPr>
              <a:t>可执行程序过程介绍</a:t>
            </a:r>
            <a:endParaRPr lang="en-US" altLang="zh-CN" sz="1800" dirty="0">
              <a:solidFill>
                <a:schemeClr val="bg1">
                  <a:lumMod val="50000"/>
                </a:schemeClr>
              </a:solidFill>
            </a:endParaRPr>
          </a:p>
          <a:p>
            <a:pPr marL="0" indent="0">
              <a:buNone/>
            </a:pPr>
            <a:r>
              <a:rPr lang="en-US" altLang="zh-CN" sz="1800" b="1" dirty="0"/>
              <a:t>2.  C/C++</a:t>
            </a:r>
            <a:r>
              <a:rPr lang="zh-CN" altLang="en-US" sz="1800" b="1" dirty="0"/>
              <a:t>代码编译构建过程	</a:t>
            </a:r>
            <a:r>
              <a:rPr lang="zh-CN" altLang="en-US" sz="1800" dirty="0">
                <a:solidFill>
                  <a:schemeClr val="bg1">
                    <a:lumMod val="50000"/>
                  </a:schemeClr>
                </a:solidFill>
              </a:rPr>
              <a:t>	</a:t>
            </a:r>
          </a:p>
          <a:p>
            <a:pPr marL="0" indent="0">
              <a:buNone/>
            </a:pPr>
            <a:r>
              <a:rPr lang="en-US" altLang="zh-CN" sz="1800" dirty="0" smtClean="0">
                <a:solidFill>
                  <a:schemeClr val="bg1">
                    <a:lumMod val="50000"/>
                  </a:schemeClr>
                </a:solidFill>
              </a:rPr>
              <a:t>3.  C/C</a:t>
            </a:r>
            <a:r>
              <a:rPr lang="en-US" altLang="zh-CN" sz="1800" dirty="0">
                <a:solidFill>
                  <a:schemeClr val="bg1">
                    <a:lumMod val="50000"/>
                  </a:schemeClr>
                </a:solidFill>
              </a:rPr>
              <a:t>++</a:t>
            </a:r>
            <a:r>
              <a:rPr lang="zh-CN" altLang="en-US" sz="1800" dirty="0">
                <a:solidFill>
                  <a:schemeClr val="bg1">
                    <a:lumMod val="50000"/>
                  </a:schemeClr>
                </a:solidFill>
              </a:rPr>
              <a:t>代码迁移典型移植类问题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3.1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编译脚本、编译选项移植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3.2 </a:t>
            </a:r>
            <a:r>
              <a:rPr lang="zh-CN" altLang="en-US" sz="1600" dirty="0">
                <a:solidFill>
                  <a:schemeClr val="bg1">
                    <a:lumMod val="50000"/>
                  </a:schemeClr>
                </a:solidFill>
              </a:rPr>
              <a:t>代码迁移</a:t>
            </a:r>
            <a:r>
              <a:rPr lang="en-US" altLang="zh-CN" sz="1600" dirty="0" smtClean="0">
                <a:solidFill>
                  <a:schemeClr val="bg1">
                    <a:lumMod val="50000"/>
                  </a:schemeClr>
                </a:solidFill>
              </a:rPr>
              <a:t>—</a:t>
            </a:r>
            <a:r>
              <a:rPr lang="zh-CN" altLang="en-US" sz="1600" dirty="0" smtClean="0">
                <a:solidFill>
                  <a:schemeClr val="bg1">
                    <a:lumMod val="50000"/>
                  </a:schemeClr>
                </a:solidFill>
              </a:rPr>
              <a:t>编译</a:t>
            </a:r>
            <a:r>
              <a:rPr lang="zh-CN" altLang="en-US" sz="1600" dirty="0">
                <a:solidFill>
                  <a:schemeClr val="bg1">
                    <a:lumMod val="50000"/>
                  </a:schemeClr>
                </a:solidFill>
              </a:rPr>
              <a:t>宏移植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3.3 </a:t>
            </a:r>
            <a:r>
              <a:rPr lang="zh-CN" altLang="en-US" sz="1600" dirty="0">
                <a:solidFill>
                  <a:schemeClr val="bg1">
                    <a:lumMod val="50000"/>
                  </a:schemeClr>
                </a:solidFill>
              </a:rPr>
              <a:t>代码迁移</a:t>
            </a:r>
            <a:r>
              <a:rPr lang="en-US" altLang="zh-CN" sz="1600" dirty="0">
                <a:solidFill>
                  <a:schemeClr val="bg1">
                    <a:lumMod val="50000"/>
                  </a:schemeClr>
                </a:solidFill>
              </a:rPr>
              <a:t>—</a:t>
            </a:r>
            <a:r>
              <a:rPr lang="en-US" altLang="zh-CN" sz="1600" dirty="0" err="1">
                <a:solidFill>
                  <a:schemeClr val="bg1">
                    <a:lumMod val="50000"/>
                  </a:schemeClr>
                </a:solidFill>
              </a:rPr>
              <a:t>builtin</a:t>
            </a:r>
            <a:r>
              <a:rPr lang="zh-CN" altLang="en-US" sz="1600" dirty="0">
                <a:solidFill>
                  <a:schemeClr val="bg1">
                    <a:lumMod val="50000"/>
                  </a:schemeClr>
                </a:solidFill>
              </a:rPr>
              <a:t>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3.4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内联汇编函数移植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3.5 </a:t>
            </a:r>
            <a:r>
              <a:rPr lang="zh-CN" altLang="en-US" sz="1600" dirty="0">
                <a:solidFill>
                  <a:schemeClr val="bg1">
                    <a:lumMod val="50000"/>
                  </a:schemeClr>
                </a:solidFill>
              </a:rPr>
              <a:t>代码迁移</a:t>
            </a:r>
            <a:r>
              <a:rPr lang="en-US" altLang="zh-CN" sz="1600" dirty="0">
                <a:solidFill>
                  <a:schemeClr val="bg1">
                    <a:lumMod val="50000"/>
                  </a:schemeClr>
                </a:solidFill>
              </a:rPr>
              <a:t>—SSE intrinsic</a:t>
            </a:r>
            <a:r>
              <a:rPr lang="zh-CN" altLang="en-US" sz="1600" dirty="0">
                <a:solidFill>
                  <a:schemeClr val="bg1">
                    <a:lumMod val="50000"/>
                  </a:schemeClr>
                </a:solidFill>
              </a:rPr>
              <a:t>函数移植	</a:t>
            </a:r>
          </a:p>
          <a:p>
            <a:pPr marL="0" indent="0">
              <a:buNone/>
            </a:pPr>
            <a:r>
              <a:rPr lang="en-US" altLang="zh-CN" sz="1800" dirty="0">
                <a:solidFill>
                  <a:schemeClr val="bg1">
                    <a:lumMod val="50000"/>
                  </a:schemeClr>
                </a:solidFill>
              </a:rPr>
              <a:t>4.   </a:t>
            </a:r>
            <a:r>
              <a:rPr lang="zh-CN" altLang="en-US" sz="1800" dirty="0">
                <a:solidFill>
                  <a:schemeClr val="bg1">
                    <a:lumMod val="50000"/>
                  </a:schemeClr>
                </a:solidFill>
              </a:rPr>
              <a:t>迁移工具</a:t>
            </a:r>
            <a:r>
              <a:rPr lang="en-US" altLang="zh-CN" sz="1800" dirty="0">
                <a:solidFill>
                  <a:schemeClr val="bg1">
                    <a:lumMod val="50000"/>
                  </a:schemeClr>
                </a:solidFill>
              </a:rPr>
              <a:t>—Porting Advisor</a:t>
            </a:r>
            <a:r>
              <a:rPr lang="zh-CN" altLang="en-US" sz="1800" dirty="0" smtClean="0">
                <a:solidFill>
                  <a:schemeClr val="bg1">
                    <a:lumMod val="50000"/>
                  </a:schemeClr>
                </a:solidFill>
              </a:rPr>
              <a:t>初步</a:t>
            </a:r>
            <a:r>
              <a:rPr lang="zh-CN" altLang="en-US" sz="1800" dirty="0">
                <a:solidFill>
                  <a:schemeClr val="bg1">
                    <a:lumMod val="50000"/>
                  </a:schemeClr>
                </a:solidFill>
              </a:rPr>
              <a:t>代码扫描</a:t>
            </a:r>
          </a:p>
          <a:p>
            <a:pPr marL="0" indent="0">
              <a:buNone/>
            </a:pPr>
            <a:r>
              <a:rPr lang="en-US" altLang="zh-CN" sz="1800" dirty="0">
                <a:solidFill>
                  <a:schemeClr val="bg1">
                    <a:lumMod val="50000"/>
                  </a:schemeClr>
                </a:solidFill>
              </a:rPr>
              <a:t>5.   </a:t>
            </a:r>
            <a:r>
              <a:rPr lang="zh-CN" altLang="en-US" sz="1800" dirty="0">
                <a:solidFill>
                  <a:schemeClr val="bg1">
                    <a:lumMod val="50000"/>
                  </a:schemeClr>
                </a:solidFill>
              </a:rPr>
              <a:t>本章</a:t>
            </a:r>
            <a:r>
              <a:rPr lang="zh-CN" altLang="en-US" sz="1800" dirty="0" smtClean="0">
                <a:solidFill>
                  <a:schemeClr val="bg1">
                    <a:lumMod val="50000"/>
                  </a:schemeClr>
                </a:solidFill>
              </a:rPr>
              <a:t>总结</a:t>
            </a:r>
            <a:endParaRPr lang="zh-CN" altLang="en-US" sz="1800" dirty="0">
              <a:solidFill>
                <a:schemeClr val="bg1">
                  <a:lumMod val="50000"/>
                </a:schemeClr>
              </a:solidFill>
            </a:endParaRPr>
          </a:p>
        </p:txBody>
      </p:sp>
    </p:spTree>
    <p:extLst>
      <p:ext uri="{BB962C8B-B14F-4D97-AF65-F5344CB8AC3E}">
        <p14:creationId xmlns:p14="http://schemas.microsoft.com/office/powerpoint/2010/main" val="1106253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8413"/>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lt"/>
              <a:ea typeface="宋体" pitchFamily="2" charset="-122"/>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ea typeface="+mn-ea"/>
              </a:rPr>
              <a:t>C/C++</a:t>
            </a:r>
            <a:r>
              <a:rPr lang="zh-CN" altLang="en-US" sz="2800" dirty="0">
                <a:ea typeface="+mn-ea"/>
              </a:rPr>
              <a:t>代码编译构建过程</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lt"/>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lt"/>
                <a:ea typeface="宋体" pitchFamily="2" charset="-122"/>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lt"/>
            </a:endParaRPr>
          </a:p>
        </p:txBody>
      </p:sp>
      <p:grpSp>
        <p:nvGrpSpPr>
          <p:cNvPr id="9" name="组合 8"/>
          <p:cNvGrpSpPr/>
          <p:nvPr/>
        </p:nvGrpSpPr>
        <p:grpSpPr>
          <a:xfrm>
            <a:off x="936242" y="1490516"/>
            <a:ext cx="10319518" cy="4596104"/>
            <a:chOff x="936242" y="1569200"/>
            <a:chExt cx="10319518" cy="4596104"/>
          </a:xfrm>
        </p:grpSpPr>
        <p:sp>
          <p:nvSpPr>
            <p:cNvPr id="30" name="矩形 29"/>
            <p:cNvSpPr/>
            <p:nvPr/>
          </p:nvSpPr>
          <p:spPr>
            <a:xfrm>
              <a:off x="936242" y="3703091"/>
              <a:ext cx="9727902" cy="2462213"/>
            </a:xfrm>
            <a:prstGeom prst="rect">
              <a:avLst/>
            </a:prstGeom>
          </p:spPr>
          <p:txBody>
            <a:bodyPr wrap="square">
              <a:spAutoFit/>
            </a:bodyPr>
            <a:lstStyle/>
            <a:p>
              <a:pPr fontAlgn="auto">
                <a:lnSpc>
                  <a:spcPct val="120000"/>
                </a:lnSpc>
                <a:spcBef>
                  <a:spcPts val="600"/>
                </a:spcBef>
                <a:spcAft>
                  <a:spcPts val="0"/>
                </a:spcAft>
              </a:pPr>
              <a:r>
                <a:rPr lang="zh-CN" altLang="en-US" sz="1600" b="1" dirty="0">
                  <a:solidFill>
                    <a:srgbClr val="1D1D1A"/>
                  </a:solidFill>
                  <a:latin typeface="+mn-lt"/>
                  <a:ea typeface="微软雅黑" panose="020B0503020204020204" pitchFamily="34" charset="-122"/>
                  <a:cs typeface="Arial" pitchFamily="34" charset="0"/>
                </a:rPr>
                <a:t>可能</a:t>
              </a:r>
              <a:r>
                <a:rPr lang="zh-CN" altLang="en-US" sz="1600" b="1" dirty="0" smtClean="0">
                  <a:solidFill>
                    <a:srgbClr val="1D1D1A"/>
                  </a:solidFill>
                  <a:latin typeface="+mn-lt"/>
                  <a:ea typeface="微软雅黑" panose="020B0503020204020204" pitchFamily="34" charset="-122"/>
                  <a:cs typeface="Arial" pitchFamily="34" charset="0"/>
                </a:rPr>
                <a:t>涉及的移植项：</a:t>
              </a:r>
              <a:endParaRPr lang="en-US" altLang="zh-CN" sz="1600" b="1" dirty="0">
                <a:solidFill>
                  <a:srgbClr val="1D1D1A"/>
                </a:solidFill>
                <a:latin typeface="+mn-lt"/>
                <a:ea typeface="微软雅黑" panose="020B0503020204020204" pitchFamily="34" charset="-122"/>
                <a:cs typeface="Arial" pitchFamily="34" charset="0"/>
              </a:endParaRPr>
            </a:p>
            <a:p>
              <a:pPr marL="285750" indent="-285750" fontAlgn="auto">
                <a:lnSpc>
                  <a:spcPct val="120000"/>
                </a:lnSpc>
                <a:spcBef>
                  <a:spcPts val="600"/>
                </a:spcBef>
                <a:spcAft>
                  <a:spcPts val="0"/>
                </a:spcAft>
                <a:buClr>
                  <a:schemeClr val="bg1">
                    <a:lumMod val="50000"/>
                  </a:schemeClr>
                </a:buClr>
                <a:buSzPct val="80000"/>
                <a:buFont typeface="Wingdings" panose="05000000000000000000" pitchFamily="2" charset="2"/>
                <a:buChar char="u"/>
              </a:pPr>
              <a:r>
                <a:rPr lang="zh-CN" altLang="en-US" sz="1600" b="1" dirty="0">
                  <a:solidFill>
                    <a:srgbClr val="1D1D1A"/>
                  </a:solidFill>
                  <a:latin typeface="+mn-lt"/>
                  <a:ea typeface="微软雅黑" panose="020B0503020204020204" pitchFamily="34" charset="-122"/>
                  <a:cs typeface="Arial" pitchFamily="34" charset="0"/>
                </a:rPr>
                <a:t>编译构建</a:t>
              </a:r>
              <a:r>
                <a:rPr lang="zh-CN" altLang="en-US" sz="1600" b="1" dirty="0" smtClean="0">
                  <a:solidFill>
                    <a:srgbClr val="1D1D1A"/>
                  </a:solidFill>
                  <a:latin typeface="+mn-lt"/>
                  <a:ea typeface="微软雅黑" panose="020B0503020204020204" pitchFamily="34" charset="-122"/>
                  <a:cs typeface="Arial" pitchFamily="34" charset="0"/>
                </a:rPr>
                <a:t>脚本类文件</a:t>
              </a:r>
              <a:endParaRPr lang="en-US" altLang="zh-CN" sz="1600" b="1" dirty="0" smtClean="0">
                <a:solidFill>
                  <a:srgbClr val="1D1D1A"/>
                </a:solidFill>
                <a:latin typeface="+mn-lt"/>
                <a:ea typeface="微软雅黑" panose="020B0503020204020204" pitchFamily="34" charset="-122"/>
                <a:cs typeface="Arial" pitchFamily="34" charset="0"/>
              </a:endParaRPr>
            </a:p>
            <a:p>
              <a:pPr marL="171450" indent="-171450" fontAlgn="auto">
                <a:lnSpc>
                  <a:spcPct val="120000"/>
                </a:lnSpc>
                <a:spcBef>
                  <a:spcPts val="0"/>
                </a:spcBef>
                <a:spcAft>
                  <a:spcPts val="0"/>
                </a:spcAft>
                <a:buClr>
                  <a:schemeClr val="bg1">
                    <a:lumMod val="50000"/>
                  </a:schemeClr>
                </a:buClr>
                <a:buFont typeface="Arial" panose="020B0604020202020204" pitchFamily="34" charset="0"/>
                <a:buChar char="•"/>
              </a:pPr>
              <a:r>
                <a:rPr lang="zh-CN" altLang="en-US" sz="1400" dirty="0" smtClean="0">
                  <a:solidFill>
                    <a:srgbClr val="1D1D1A"/>
                  </a:solidFill>
                  <a:latin typeface="+mn-lt"/>
                  <a:ea typeface="微软雅黑" panose="020B0503020204020204" pitchFamily="34" charset="-122"/>
                  <a:cs typeface="Arial" pitchFamily="34" charset="0"/>
                </a:rPr>
                <a:t>编译选项的移植（指定数据类型、生成代码特性、目标执行器架构、处理器硬件加速功能等）</a:t>
              </a:r>
              <a:endParaRPr lang="en-US" altLang="zh-CN" sz="1400" dirty="0" smtClean="0">
                <a:solidFill>
                  <a:srgbClr val="1D1D1A"/>
                </a:solidFill>
                <a:latin typeface="+mn-lt"/>
                <a:ea typeface="微软雅黑" panose="020B0503020204020204" pitchFamily="34" charset="-122"/>
                <a:cs typeface="Arial" pitchFamily="34" charset="0"/>
              </a:endParaRPr>
            </a:p>
            <a:p>
              <a:pPr marL="285750" indent="-285750" fontAlgn="auto">
                <a:lnSpc>
                  <a:spcPct val="120000"/>
                </a:lnSpc>
                <a:spcBef>
                  <a:spcPts val="600"/>
                </a:spcBef>
                <a:spcAft>
                  <a:spcPts val="0"/>
                </a:spcAft>
                <a:buClr>
                  <a:schemeClr val="bg1">
                    <a:lumMod val="50000"/>
                  </a:schemeClr>
                </a:buClr>
                <a:buSzPct val="80000"/>
                <a:buFont typeface="Wingdings" panose="05000000000000000000" pitchFamily="2" charset="2"/>
                <a:buChar char="u"/>
              </a:pPr>
              <a:r>
                <a:rPr lang="en-US" altLang="zh-CN" sz="1600" b="1" dirty="0">
                  <a:solidFill>
                    <a:srgbClr val="1D1D1A"/>
                  </a:solidFill>
                  <a:latin typeface="+mn-lt"/>
                  <a:ea typeface="微软雅黑" panose="020B0503020204020204" pitchFamily="34" charset="-122"/>
                  <a:cs typeface="Arial" pitchFamily="34" charset="0"/>
                </a:rPr>
                <a:t>C/C</a:t>
              </a:r>
              <a:r>
                <a:rPr lang="en-US" altLang="zh-CN" sz="1600" b="1" dirty="0" smtClean="0">
                  <a:solidFill>
                    <a:srgbClr val="1D1D1A"/>
                  </a:solidFill>
                  <a:latin typeface="+mn-lt"/>
                  <a:ea typeface="微软雅黑" panose="020B0503020204020204" pitchFamily="34" charset="-122"/>
                  <a:cs typeface="Arial" pitchFamily="34" charset="0"/>
                </a:rPr>
                <a:t>++</a:t>
              </a:r>
              <a:r>
                <a:rPr lang="zh-CN" altLang="en-US" sz="1600" b="1" dirty="0" smtClean="0">
                  <a:solidFill>
                    <a:srgbClr val="1D1D1A"/>
                  </a:solidFill>
                  <a:latin typeface="+mn-lt"/>
                  <a:ea typeface="微软雅黑" panose="020B0503020204020204" pitchFamily="34" charset="-122"/>
                  <a:cs typeface="Arial" pitchFamily="34" charset="0"/>
                </a:rPr>
                <a:t>源码类文件</a:t>
              </a:r>
              <a:endParaRPr lang="en-US" altLang="zh-CN" sz="1600" b="1" dirty="0">
                <a:solidFill>
                  <a:srgbClr val="1D1D1A"/>
                </a:solidFill>
                <a:latin typeface="+mn-lt"/>
                <a:ea typeface="微软雅黑" panose="020B0503020204020204" pitchFamily="34" charset="-122"/>
                <a:cs typeface="Arial" pitchFamily="34" charset="0"/>
              </a:endParaRPr>
            </a:p>
            <a:p>
              <a:pPr marL="171450" indent="-171450" fontAlgn="auto">
                <a:lnSpc>
                  <a:spcPct val="120000"/>
                </a:lnSpc>
                <a:spcBef>
                  <a:spcPts val="0"/>
                </a:spcBef>
                <a:spcAft>
                  <a:spcPts val="0"/>
                </a:spcAft>
                <a:buClr>
                  <a:schemeClr val="bg1">
                    <a:lumMod val="50000"/>
                  </a:schemeClr>
                </a:buClr>
                <a:buSzPct val="80000"/>
                <a:buFont typeface="Arial" panose="020B0604020202020204" pitchFamily="34" charset="0"/>
                <a:buChar char="•"/>
              </a:pPr>
              <a:r>
                <a:rPr lang="zh-CN" altLang="en-US" sz="1400" dirty="0" smtClean="0">
                  <a:solidFill>
                    <a:srgbClr val="1D1D1A"/>
                  </a:solidFill>
                  <a:latin typeface="+mn-lt"/>
                  <a:ea typeface="微软雅黑" panose="020B0503020204020204" pitchFamily="34" charset="-122"/>
                  <a:cs typeface="Arial" pitchFamily="34" charset="0"/>
                </a:rPr>
                <a:t>编译</a:t>
              </a:r>
              <a:r>
                <a:rPr lang="zh-CN" altLang="en-US" sz="1400" dirty="0">
                  <a:solidFill>
                    <a:srgbClr val="1D1D1A"/>
                  </a:solidFill>
                  <a:latin typeface="+mn-lt"/>
                  <a:ea typeface="微软雅黑" panose="020B0503020204020204" pitchFamily="34" charset="-122"/>
                  <a:cs typeface="Arial" pitchFamily="34" charset="0"/>
                </a:rPr>
                <a:t>宏</a:t>
              </a:r>
              <a:r>
                <a:rPr lang="zh-CN" altLang="en-US" sz="1400" dirty="0" smtClean="0">
                  <a:solidFill>
                    <a:srgbClr val="1D1D1A"/>
                  </a:solidFill>
                  <a:latin typeface="+mn-lt"/>
                  <a:ea typeface="微软雅黑" panose="020B0503020204020204" pitchFamily="34" charset="-122"/>
                  <a:cs typeface="Arial" pitchFamily="34" charset="0"/>
                </a:rPr>
                <a:t>移植（用户自定义宏移植、</a:t>
              </a:r>
              <a:r>
                <a:rPr lang="zh-CN" altLang="en-US" sz="1400" dirty="0">
                  <a:solidFill>
                    <a:srgbClr val="1D1D1A"/>
                  </a:solidFill>
                  <a:latin typeface="+mn-lt"/>
                  <a:ea typeface="微软雅黑" panose="020B0503020204020204" pitchFamily="34" charset="-122"/>
                  <a:cs typeface="Arial" pitchFamily="34" charset="0"/>
                </a:rPr>
                <a:t>编译器自定义宏移植</a:t>
              </a:r>
              <a:r>
                <a:rPr lang="zh-CN" altLang="en-US" sz="1400" dirty="0" smtClean="0">
                  <a:solidFill>
                    <a:srgbClr val="1D1D1A"/>
                  </a:solidFill>
                  <a:latin typeface="+mn-lt"/>
                  <a:ea typeface="微软雅黑" panose="020B0503020204020204" pitchFamily="34" charset="-122"/>
                  <a:cs typeface="Arial" pitchFamily="34" charset="0"/>
                </a:rPr>
                <a:t>）</a:t>
              </a:r>
              <a:endParaRPr lang="en-US" altLang="zh-CN" sz="1400" dirty="0">
                <a:solidFill>
                  <a:srgbClr val="1D1D1A"/>
                </a:solidFill>
                <a:latin typeface="+mn-lt"/>
                <a:ea typeface="微软雅黑" panose="020B0503020204020204" pitchFamily="34" charset="-122"/>
                <a:cs typeface="Arial" pitchFamily="34" charset="0"/>
              </a:endParaRPr>
            </a:p>
            <a:p>
              <a:pPr marL="171450" indent="-171450" fontAlgn="auto">
                <a:lnSpc>
                  <a:spcPct val="120000"/>
                </a:lnSpc>
                <a:spcBef>
                  <a:spcPts val="0"/>
                </a:spcBef>
                <a:spcAft>
                  <a:spcPts val="0"/>
                </a:spcAft>
                <a:buClr>
                  <a:schemeClr val="bg1">
                    <a:lumMod val="50000"/>
                  </a:schemeClr>
                </a:buClr>
                <a:buSzPct val="80000"/>
                <a:buFont typeface="Arial" panose="020B0604020202020204" pitchFamily="34" charset="0"/>
                <a:buChar char="•"/>
              </a:pPr>
              <a:r>
                <a:rPr lang="zh-CN" altLang="en-US" sz="1400" dirty="0">
                  <a:solidFill>
                    <a:srgbClr val="1D1D1A"/>
                  </a:solidFill>
                  <a:latin typeface="+mn-lt"/>
                  <a:ea typeface="微软雅黑" panose="020B0503020204020204" pitchFamily="34" charset="-122"/>
                  <a:cs typeface="Arial" pitchFamily="34" charset="0"/>
                </a:rPr>
                <a:t>编译器自带</a:t>
              </a:r>
              <a:r>
                <a:rPr lang="en-US" altLang="zh-CN" sz="1400" dirty="0" err="1">
                  <a:solidFill>
                    <a:srgbClr val="1D1D1A"/>
                  </a:solidFill>
                  <a:latin typeface="+mn-lt"/>
                  <a:ea typeface="微软雅黑" panose="020B0503020204020204" pitchFamily="34" charset="-122"/>
                  <a:cs typeface="Arial" pitchFamily="34" charset="0"/>
                </a:rPr>
                <a:t>builtin</a:t>
              </a:r>
              <a:r>
                <a:rPr lang="zh-CN" altLang="en-US" sz="1400" dirty="0" smtClean="0">
                  <a:solidFill>
                    <a:srgbClr val="1D1D1A"/>
                  </a:solidFill>
                  <a:latin typeface="+mn-lt"/>
                  <a:ea typeface="微软雅黑" panose="020B0503020204020204" pitchFamily="34" charset="-122"/>
                  <a:cs typeface="Arial" pitchFamily="34" charset="0"/>
                </a:rPr>
                <a:t>函数移植</a:t>
              </a:r>
              <a:endParaRPr lang="en-US" altLang="zh-CN" sz="1400" dirty="0">
                <a:solidFill>
                  <a:srgbClr val="1D1D1A"/>
                </a:solidFill>
                <a:latin typeface="+mn-lt"/>
                <a:ea typeface="微软雅黑" panose="020B0503020204020204" pitchFamily="34" charset="-122"/>
                <a:cs typeface="Arial" pitchFamily="34" charset="0"/>
              </a:endParaRPr>
            </a:p>
            <a:p>
              <a:pPr marL="171450" indent="-171450" fontAlgn="auto">
                <a:lnSpc>
                  <a:spcPct val="120000"/>
                </a:lnSpc>
                <a:spcBef>
                  <a:spcPts val="0"/>
                </a:spcBef>
                <a:spcAft>
                  <a:spcPts val="0"/>
                </a:spcAft>
                <a:buClr>
                  <a:schemeClr val="bg1">
                    <a:lumMod val="50000"/>
                  </a:schemeClr>
                </a:buClr>
                <a:buSzPct val="80000"/>
                <a:buFont typeface="Arial" panose="020B0604020202020204" pitchFamily="34" charset="0"/>
                <a:buChar char="•"/>
              </a:pPr>
              <a:r>
                <a:rPr lang="zh-CN" altLang="en-US" sz="1400" dirty="0">
                  <a:solidFill>
                    <a:srgbClr val="1D1D1A"/>
                  </a:solidFill>
                  <a:latin typeface="+mn-lt"/>
                  <a:ea typeface="微软雅黑" panose="020B0503020204020204" pitchFamily="34" charset="-122"/>
                  <a:cs typeface="Arial" pitchFamily="34" charset="0"/>
                </a:rPr>
                <a:t>内联</a:t>
              </a:r>
              <a:r>
                <a:rPr lang="zh-CN" altLang="en-US" sz="1400" dirty="0" smtClean="0">
                  <a:solidFill>
                    <a:srgbClr val="1D1D1A"/>
                  </a:solidFill>
                  <a:latin typeface="+mn-lt"/>
                  <a:ea typeface="微软雅黑" panose="020B0503020204020204" pitchFamily="34" charset="-122"/>
                  <a:cs typeface="Arial" pitchFamily="34" charset="0"/>
                </a:rPr>
                <a:t>汇编移植</a:t>
              </a:r>
              <a:endParaRPr lang="en-US" altLang="zh-CN" sz="1400" dirty="0" smtClean="0">
                <a:solidFill>
                  <a:srgbClr val="1D1D1A"/>
                </a:solidFill>
                <a:latin typeface="+mn-lt"/>
                <a:ea typeface="微软雅黑" panose="020B0503020204020204" pitchFamily="34" charset="-122"/>
                <a:cs typeface="Arial" pitchFamily="34" charset="0"/>
              </a:endParaRPr>
            </a:p>
            <a:p>
              <a:pPr marL="171450" indent="-171450" fontAlgn="auto">
                <a:lnSpc>
                  <a:spcPct val="120000"/>
                </a:lnSpc>
                <a:spcBef>
                  <a:spcPts val="0"/>
                </a:spcBef>
                <a:spcAft>
                  <a:spcPts val="0"/>
                </a:spcAft>
                <a:buClr>
                  <a:schemeClr val="bg1">
                    <a:lumMod val="50000"/>
                  </a:schemeClr>
                </a:buClr>
                <a:buSzPct val="80000"/>
                <a:buFont typeface="Arial" panose="020B0604020202020204" pitchFamily="34" charset="0"/>
                <a:buChar char="•"/>
              </a:pPr>
              <a:r>
                <a:rPr lang="en-US" altLang="zh-CN" sz="1400" dirty="0" smtClean="0">
                  <a:solidFill>
                    <a:srgbClr val="1D1D1A"/>
                  </a:solidFill>
                  <a:latin typeface="+mn-lt"/>
                  <a:ea typeface="微软雅黑" panose="020B0503020204020204" pitchFamily="34" charset="-122"/>
                  <a:cs typeface="Arial" pitchFamily="34" charset="0"/>
                </a:rPr>
                <a:t>SSE </a:t>
              </a:r>
              <a:r>
                <a:rPr lang="en-US" altLang="zh-CN" sz="1400" dirty="0">
                  <a:solidFill>
                    <a:srgbClr val="1D1D1A"/>
                  </a:solidFill>
                  <a:latin typeface="+mn-lt"/>
                  <a:ea typeface="微软雅黑" panose="020B0503020204020204" pitchFamily="34" charset="-122"/>
                  <a:cs typeface="Arial" pitchFamily="34" charset="0"/>
                </a:rPr>
                <a:t>intrinsic</a:t>
              </a:r>
              <a:r>
                <a:rPr lang="zh-CN" altLang="en-US" sz="1400" dirty="0" smtClean="0">
                  <a:solidFill>
                    <a:srgbClr val="1D1D1A"/>
                  </a:solidFill>
                  <a:latin typeface="+mn-lt"/>
                  <a:ea typeface="微软雅黑" panose="020B0503020204020204" pitchFamily="34" charset="-122"/>
                  <a:cs typeface="Arial" pitchFamily="34" charset="0"/>
                </a:rPr>
                <a:t>函数移植（</a:t>
              </a:r>
              <a:r>
                <a:rPr lang="en-US" altLang="zh-CN" sz="1400" dirty="0" smtClean="0">
                  <a:solidFill>
                    <a:srgbClr val="1D1D1A"/>
                  </a:solidFill>
                  <a:latin typeface="+mn-lt"/>
                  <a:ea typeface="微软雅黑" panose="020B0503020204020204" pitchFamily="34" charset="-122"/>
                  <a:cs typeface="Arial" pitchFamily="34" charset="0"/>
                </a:rPr>
                <a:t>MMX/SSE</a:t>
              </a:r>
              <a:r>
                <a:rPr lang="zh-CN" altLang="en-US" sz="1400" dirty="0" smtClean="0">
                  <a:solidFill>
                    <a:srgbClr val="1D1D1A"/>
                  </a:solidFill>
                  <a:latin typeface="+mn-lt"/>
                  <a:ea typeface="微软雅黑" panose="020B0503020204020204" pitchFamily="34" charset="-122"/>
                  <a:cs typeface="Arial" pitchFamily="34" charset="0"/>
                </a:rPr>
                <a:t>类函数移植、</a:t>
              </a:r>
              <a:r>
                <a:rPr lang="en-US" altLang="zh-CN" sz="1400" dirty="0" smtClean="0">
                  <a:solidFill>
                    <a:srgbClr val="1D1D1A"/>
                  </a:solidFill>
                  <a:latin typeface="+mn-lt"/>
                  <a:ea typeface="微软雅黑" panose="020B0503020204020204" pitchFamily="34" charset="-122"/>
                  <a:cs typeface="Arial" pitchFamily="34" charset="0"/>
                </a:rPr>
                <a:t>AVX</a:t>
              </a:r>
              <a:r>
                <a:rPr lang="zh-CN" altLang="en-US" sz="1400" dirty="0" smtClean="0">
                  <a:solidFill>
                    <a:srgbClr val="1D1D1A"/>
                  </a:solidFill>
                  <a:latin typeface="+mn-lt"/>
                  <a:ea typeface="微软雅黑" panose="020B0503020204020204" pitchFamily="34" charset="-122"/>
                  <a:cs typeface="Arial" pitchFamily="34" charset="0"/>
                </a:rPr>
                <a:t>函数移植）</a:t>
              </a:r>
              <a:endParaRPr lang="en-US" altLang="zh-CN" sz="1400" b="1" dirty="0" smtClean="0">
                <a:solidFill>
                  <a:srgbClr val="1D1D1A"/>
                </a:solidFill>
                <a:latin typeface="+mn-lt"/>
                <a:ea typeface="微软雅黑" panose="020B0503020204020204" pitchFamily="34" charset="-122"/>
                <a:cs typeface="Arial" pitchFamily="34" charset="0"/>
              </a:endParaRPr>
            </a:p>
          </p:txBody>
        </p:sp>
        <p:grpSp>
          <p:nvGrpSpPr>
            <p:cNvPr id="8" name="组合 7"/>
            <p:cNvGrpSpPr/>
            <p:nvPr/>
          </p:nvGrpSpPr>
          <p:grpSpPr>
            <a:xfrm>
              <a:off x="1913603" y="2263061"/>
              <a:ext cx="8364794" cy="1207835"/>
              <a:chOff x="2123694" y="2151967"/>
              <a:chExt cx="8364794" cy="1207835"/>
            </a:xfrm>
          </p:grpSpPr>
          <p:sp>
            <p:nvSpPr>
              <p:cNvPr id="33" name="圆角矩形 32"/>
              <p:cNvSpPr/>
              <p:nvPr/>
            </p:nvSpPr>
            <p:spPr bwMode="auto">
              <a:xfrm>
                <a:off x="2123694" y="2151967"/>
                <a:ext cx="4656382" cy="1207835"/>
              </a:xfrm>
              <a:prstGeom prst="roundRect">
                <a:avLst/>
              </a:prstGeom>
              <a:solidFill>
                <a:srgbClr val="F7A655"/>
              </a:solidFill>
              <a:ln>
                <a:solidFill>
                  <a:schemeClr val="bg1">
                    <a:lumMod val="9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ea typeface="宋体" pitchFamily="2" charset="-122"/>
                </a:endParaRPr>
              </a:p>
            </p:txBody>
          </p:sp>
          <p:grpSp>
            <p:nvGrpSpPr>
              <p:cNvPr id="6" name="组合 5"/>
              <p:cNvGrpSpPr/>
              <p:nvPr/>
            </p:nvGrpSpPr>
            <p:grpSpPr>
              <a:xfrm>
                <a:off x="2624923" y="2318498"/>
                <a:ext cx="3653924" cy="874772"/>
                <a:chOff x="2624923" y="2298102"/>
                <a:chExt cx="3653924" cy="874772"/>
              </a:xfrm>
            </p:grpSpPr>
            <p:sp>
              <p:nvSpPr>
                <p:cNvPr id="34" name="圆角矩形 33"/>
                <p:cNvSpPr/>
                <p:nvPr/>
              </p:nvSpPr>
              <p:spPr bwMode="auto">
                <a:xfrm>
                  <a:off x="3464460" y="2298102"/>
                  <a:ext cx="1974850" cy="272415"/>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编译构建脚本</a:t>
                  </a:r>
                  <a:endParaRPr kumimoji="0" lang="zh-CN" alt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nvGrpSpPr>
                <p:cNvPr id="5" name="组合 4"/>
                <p:cNvGrpSpPr/>
                <p:nvPr/>
              </p:nvGrpSpPr>
              <p:grpSpPr>
                <a:xfrm>
                  <a:off x="2624923" y="2691338"/>
                  <a:ext cx="3653924" cy="481536"/>
                  <a:chOff x="3126152" y="2691338"/>
                  <a:chExt cx="3653924" cy="481536"/>
                </a:xfrm>
              </p:grpSpPr>
              <p:grpSp>
                <p:nvGrpSpPr>
                  <p:cNvPr id="3" name="组合 2"/>
                  <p:cNvGrpSpPr/>
                  <p:nvPr/>
                </p:nvGrpSpPr>
                <p:grpSpPr>
                  <a:xfrm>
                    <a:off x="3126152" y="2691338"/>
                    <a:ext cx="3653924" cy="204311"/>
                    <a:chOff x="3126152" y="2573804"/>
                    <a:chExt cx="3653924" cy="204311"/>
                  </a:xfrm>
                </p:grpSpPr>
                <p:sp>
                  <p:nvSpPr>
                    <p:cNvPr id="35" name="圆角矩形 34"/>
                    <p:cNvSpPr/>
                    <p:nvPr/>
                  </p:nvSpPr>
                  <p:spPr bwMode="auto">
                    <a:xfrm>
                      <a:off x="3126152" y="2573804"/>
                      <a:ext cx="1146758"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i="1" dirty="0" err="1">
                          <a:solidFill>
                            <a:schemeClr val="bg1"/>
                          </a:solidFill>
                          <a:ea typeface="Microsoft YaHei" panose="020B0503020204020204" pitchFamily="34" charset="-122"/>
                        </a:rPr>
                        <a:t>Makefile</a:t>
                      </a:r>
                      <a:endParaRPr lang="zh-CN" altLang="en-US" sz="1200" i="1" dirty="0">
                        <a:solidFill>
                          <a:schemeClr val="bg1"/>
                        </a:solidFill>
                        <a:ea typeface="Microsoft YaHei" panose="020B0503020204020204" pitchFamily="34" charset="-122"/>
                      </a:endParaRPr>
                    </a:p>
                  </p:txBody>
                </p:sp>
                <p:sp>
                  <p:nvSpPr>
                    <p:cNvPr id="36" name="圆角矩形 35"/>
                    <p:cNvSpPr/>
                    <p:nvPr/>
                  </p:nvSpPr>
                  <p:spPr bwMode="auto">
                    <a:xfrm>
                      <a:off x="4314425" y="2573804"/>
                      <a:ext cx="1277378"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i="1" dirty="0" smtClean="0">
                          <a:solidFill>
                            <a:schemeClr val="bg1"/>
                          </a:solidFill>
                          <a:ea typeface="Microsoft YaHei" panose="020B0503020204020204" pitchFamily="34" charset="-122"/>
                        </a:rPr>
                        <a:t>CmakeLists.txt</a:t>
                      </a:r>
                      <a:endParaRPr lang="zh-CN" altLang="en-US" sz="1200" i="1" dirty="0">
                        <a:solidFill>
                          <a:schemeClr val="bg1"/>
                        </a:solidFill>
                        <a:ea typeface="Microsoft YaHei" panose="020B0503020204020204" pitchFamily="34" charset="-122"/>
                      </a:endParaRPr>
                    </a:p>
                  </p:txBody>
                </p:sp>
                <p:sp>
                  <p:nvSpPr>
                    <p:cNvPr id="39" name="圆角矩形 38"/>
                    <p:cNvSpPr/>
                    <p:nvPr/>
                  </p:nvSpPr>
                  <p:spPr bwMode="auto">
                    <a:xfrm>
                      <a:off x="5633318" y="2573804"/>
                      <a:ext cx="1146758"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i="1" dirty="0">
                          <a:solidFill>
                            <a:schemeClr val="bg1"/>
                          </a:solidFill>
                          <a:ea typeface="Microsoft YaHei" panose="020B0503020204020204" pitchFamily="34" charset="-122"/>
                        </a:rPr>
                        <a:t>Configure</a:t>
                      </a:r>
                      <a:endParaRPr lang="zh-CN" altLang="en-US" sz="1200" i="1" dirty="0">
                        <a:solidFill>
                          <a:schemeClr val="bg1"/>
                        </a:solidFill>
                        <a:ea typeface="Microsoft YaHei" panose="020B0503020204020204" pitchFamily="34" charset="-122"/>
                      </a:endParaRPr>
                    </a:p>
                  </p:txBody>
                </p:sp>
              </p:grpSp>
              <p:grpSp>
                <p:nvGrpSpPr>
                  <p:cNvPr id="4" name="组合 3"/>
                  <p:cNvGrpSpPr/>
                  <p:nvPr/>
                </p:nvGrpSpPr>
                <p:grpSpPr>
                  <a:xfrm>
                    <a:off x="3126152" y="2968563"/>
                    <a:ext cx="3653924" cy="204311"/>
                    <a:chOff x="3126152" y="2953185"/>
                    <a:chExt cx="3653924" cy="204311"/>
                  </a:xfrm>
                </p:grpSpPr>
                <p:sp>
                  <p:nvSpPr>
                    <p:cNvPr id="37" name="圆角矩形 36"/>
                    <p:cNvSpPr/>
                    <p:nvPr/>
                  </p:nvSpPr>
                  <p:spPr bwMode="auto">
                    <a:xfrm>
                      <a:off x="3126152" y="2953185"/>
                      <a:ext cx="1146758"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fontAlgn="auto">
                        <a:spcBef>
                          <a:spcPts val="0"/>
                        </a:spcBef>
                        <a:spcAft>
                          <a:spcPts val="0"/>
                        </a:spcAft>
                        <a:defRPr/>
                      </a:pPr>
                      <a:r>
                        <a:rPr lang="en-US" altLang="zh-CN" sz="1200" i="1" dirty="0">
                          <a:solidFill>
                            <a:schemeClr val="bg1"/>
                          </a:solidFill>
                          <a:ea typeface="Microsoft YaHei" panose="020B0503020204020204" pitchFamily="34" charset="-122"/>
                        </a:rPr>
                        <a:t>autogen.sh</a:t>
                      </a:r>
                      <a:endParaRPr kumimoji="0" lang="zh-CN" altLang="en-US" sz="1200" b="1" i="0" u="none" strike="noStrike" kern="0" cap="none" spc="0" normalizeH="0" baseline="0" noProof="0" dirty="0">
                        <a:ln>
                          <a:noFill/>
                        </a:ln>
                        <a:solidFill>
                          <a:schemeClr val="bg1"/>
                        </a:solidFill>
                        <a:effectLst/>
                        <a:uLnTx/>
                        <a:uFillTx/>
                        <a:ea typeface="等线" panose="02010600030101010101" pitchFamily="2" charset="-122"/>
                      </a:endParaRPr>
                    </a:p>
                  </p:txBody>
                </p:sp>
                <p:sp>
                  <p:nvSpPr>
                    <p:cNvPr id="38" name="圆角矩形 37"/>
                    <p:cNvSpPr/>
                    <p:nvPr/>
                  </p:nvSpPr>
                  <p:spPr bwMode="auto">
                    <a:xfrm>
                      <a:off x="4314425" y="2953185"/>
                      <a:ext cx="1277378" cy="204311"/>
                    </a:xfrm>
                    <a:prstGeom prst="roundRect">
                      <a:avLst/>
                    </a:prstGeom>
                    <a:solidFill>
                      <a:srgbClr val="F7A655"/>
                    </a:solidFill>
                    <a:ln w="9525" cap="flat" cmpd="sng" algn="ctr">
                      <a:solidFill>
                        <a:srgbClr val="FFDF4F"/>
                      </a:solidFill>
                      <a:prstDash val="solid"/>
                      <a:miter lim="800000"/>
                    </a:ln>
                    <a:effectLst/>
                  </p:spPr>
                  <p:txBody>
                    <a:bodyPr wrap="square"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fontAlgn="auto">
                        <a:spcBef>
                          <a:spcPts val="0"/>
                        </a:spcBef>
                        <a:spcAft>
                          <a:spcPts val="0"/>
                        </a:spcAft>
                        <a:defRPr/>
                      </a:pPr>
                      <a:r>
                        <a:rPr lang="en-US" altLang="zh-CN" sz="1200" i="1" dirty="0">
                          <a:solidFill>
                            <a:schemeClr val="bg1"/>
                          </a:solidFill>
                          <a:ea typeface="Microsoft YaHei" panose="020B0503020204020204" pitchFamily="34" charset="-122"/>
                        </a:rPr>
                        <a:t>bootstrap.sh</a:t>
                      </a:r>
                      <a:endParaRPr kumimoji="0" lang="zh-CN" altLang="en-US" sz="1200" b="1" i="0" u="none" strike="noStrike" kern="0" cap="none" spc="0" normalizeH="0" baseline="0" noProof="0" dirty="0">
                        <a:ln>
                          <a:noFill/>
                        </a:ln>
                        <a:solidFill>
                          <a:schemeClr val="bg1"/>
                        </a:solidFill>
                        <a:effectLst/>
                        <a:uLnTx/>
                        <a:uFillTx/>
                        <a:ea typeface="等线" panose="02010600030101010101" pitchFamily="2" charset="-122"/>
                      </a:endParaRPr>
                    </a:p>
                  </p:txBody>
                </p:sp>
                <p:sp>
                  <p:nvSpPr>
                    <p:cNvPr id="40" name="圆角矩形 39"/>
                    <p:cNvSpPr/>
                    <p:nvPr/>
                  </p:nvSpPr>
                  <p:spPr bwMode="auto">
                    <a:xfrm>
                      <a:off x="5633318" y="2953185"/>
                      <a:ext cx="1146758"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R="0" lvl="0" algn="ctr" defTabSz="914400" eaLnBrk="1" fontAlgn="auto" latinLnBrk="0" hangingPunct="1">
                        <a:lnSpc>
                          <a:spcPct val="100000"/>
                        </a:lnSpc>
                        <a:spcBef>
                          <a:spcPts val="0"/>
                        </a:spcBef>
                        <a:spcAft>
                          <a:spcPts val="0"/>
                        </a:spcAft>
                        <a:buClrTx/>
                        <a:buSzTx/>
                        <a:tabLst/>
                        <a:defRPr/>
                      </a:pPr>
                      <a:r>
                        <a:rPr lang="en-US" altLang="zh-CN" sz="1200" i="1" dirty="0" smtClean="0">
                          <a:solidFill>
                            <a:schemeClr val="bg1"/>
                          </a:solidFill>
                          <a:ea typeface="Microsoft YaHei" panose="020B0503020204020204" pitchFamily="34" charset="-122"/>
                        </a:rPr>
                        <a:t>………..</a:t>
                      </a:r>
                      <a:endParaRPr lang="zh-CN" altLang="en-US" sz="1200" i="1" dirty="0">
                        <a:solidFill>
                          <a:schemeClr val="bg1"/>
                        </a:solidFill>
                        <a:ea typeface="Microsoft YaHei" panose="020B0503020204020204" pitchFamily="34" charset="-122"/>
                      </a:endParaRPr>
                    </a:p>
                  </p:txBody>
                </p:sp>
              </p:grpSp>
            </p:grpSp>
          </p:grpSp>
          <p:sp>
            <p:nvSpPr>
              <p:cNvPr id="42" name="圆角矩形 41"/>
              <p:cNvSpPr/>
              <p:nvPr/>
            </p:nvSpPr>
            <p:spPr bwMode="auto">
              <a:xfrm>
                <a:off x="7248128" y="2151967"/>
                <a:ext cx="3240360" cy="1207835"/>
              </a:xfrm>
              <a:prstGeom prst="roundRect">
                <a:avLst/>
              </a:prstGeom>
              <a:solidFill>
                <a:srgbClr val="F7A655"/>
              </a:solidFill>
              <a:ln>
                <a:solidFill>
                  <a:schemeClr val="bg1">
                    <a:lumMod val="9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a typeface="宋体" pitchFamily="2" charset="-122"/>
                </a:endParaRPr>
              </a:p>
            </p:txBody>
          </p:sp>
          <p:grpSp>
            <p:nvGrpSpPr>
              <p:cNvPr id="7" name="组合 6"/>
              <p:cNvGrpSpPr/>
              <p:nvPr/>
            </p:nvGrpSpPr>
            <p:grpSpPr>
              <a:xfrm>
                <a:off x="7691169" y="2318498"/>
                <a:ext cx="2354279" cy="874772"/>
                <a:chOff x="7691169" y="2298102"/>
                <a:chExt cx="2354279" cy="874772"/>
              </a:xfrm>
            </p:grpSpPr>
            <p:sp>
              <p:nvSpPr>
                <p:cNvPr id="43" name="圆角矩形 42"/>
                <p:cNvSpPr/>
                <p:nvPr/>
              </p:nvSpPr>
              <p:spPr bwMode="auto">
                <a:xfrm>
                  <a:off x="7880883" y="2298102"/>
                  <a:ext cx="1974850" cy="272415"/>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微软雅黑" pitchFamily="34" charset="-122"/>
                      <a:ea typeface="微软雅黑" pitchFamily="34" charset="-122"/>
                    </a:rPr>
                    <a:t>C/C++</a:t>
                  </a:r>
                  <a:r>
                    <a:rPr lang="zh-CN" altLang="en-US" sz="1600" b="1" kern="0" dirty="0">
                      <a:solidFill>
                        <a:schemeClr val="bg1"/>
                      </a:solidFill>
                      <a:latin typeface="微软雅黑" pitchFamily="34" charset="-122"/>
                      <a:ea typeface="微软雅黑" pitchFamily="34" charset="-122"/>
                    </a:rPr>
                    <a:t>源码</a:t>
                  </a:r>
                </a:p>
              </p:txBody>
            </p:sp>
            <p:grpSp>
              <p:nvGrpSpPr>
                <p:cNvPr id="2" name="组合 1"/>
                <p:cNvGrpSpPr/>
                <p:nvPr/>
              </p:nvGrpSpPr>
              <p:grpSpPr>
                <a:xfrm>
                  <a:off x="7691169" y="2691338"/>
                  <a:ext cx="2354279" cy="481536"/>
                  <a:chOff x="7662174" y="2573804"/>
                  <a:chExt cx="2354279" cy="481536"/>
                </a:xfrm>
              </p:grpSpPr>
              <p:sp>
                <p:nvSpPr>
                  <p:cNvPr id="44" name="圆角矩形 43"/>
                  <p:cNvSpPr/>
                  <p:nvPr/>
                </p:nvSpPr>
                <p:spPr bwMode="auto">
                  <a:xfrm>
                    <a:off x="7662174" y="2573804"/>
                    <a:ext cx="1146758" cy="204311"/>
                  </a:xfrm>
                  <a:prstGeom prst="roundRect">
                    <a:avLst/>
                  </a:prstGeom>
                  <a:solidFill>
                    <a:srgbClr val="F7A655"/>
                  </a:solidFill>
                  <a:ln w="9525" cap="flat" cmpd="sng" algn="ctr">
                    <a:solidFill>
                      <a:srgbClr val="FFDF4F"/>
                    </a:solidFill>
                    <a:prstDash val="solid"/>
                    <a:miter lim="800000"/>
                  </a:ln>
                  <a:effectLst/>
                </p:spPr>
                <p:txBody>
                  <a:bodyPr wrap="square"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i="1" dirty="0" err="1">
                        <a:solidFill>
                          <a:schemeClr val="bg1"/>
                        </a:solidFill>
                        <a:ea typeface="Microsoft YaHei" panose="020B0503020204020204" pitchFamily="34" charset="-122"/>
                      </a:rPr>
                      <a:t>src</a:t>
                    </a:r>
                    <a:endParaRPr lang="zh-CN" altLang="en-US" sz="1200" i="1" dirty="0">
                      <a:solidFill>
                        <a:schemeClr val="bg1"/>
                      </a:solidFill>
                      <a:ea typeface="Microsoft YaHei" panose="020B0503020204020204" pitchFamily="34" charset="-122"/>
                    </a:endParaRPr>
                  </a:p>
                </p:txBody>
              </p:sp>
              <p:sp>
                <p:nvSpPr>
                  <p:cNvPr id="45" name="圆角矩形 44"/>
                  <p:cNvSpPr/>
                  <p:nvPr/>
                </p:nvSpPr>
                <p:spPr bwMode="auto">
                  <a:xfrm>
                    <a:off x="8868307" y="2573804"/>
                    <a:ext cx="1148146"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i="1" dirty="0" smtClean="0">
                        <a:solidFill>
                          <a:schemeClr val="bg1"/>
                        </a:solidFill>
                        <a:ea typeface="Microsoft YaHei" panose="020B0503020204020204" pitchFamily="34" charset="-122"/>
                      </a:rPr>
                      <a:t>examples</a:t>
                    </a:r>
                    <a:endParaRPr lang="zh-CN" altLang="en-US" sz="1200" i="1" dirty="0">
                      <a:solidFill>
                        <a:schemeClr val="bg1"/>
                      </a:solidFill>
                      <a:ea typeface="Microsoft YaHei" panose="020B0503020204020204" pitchFamily="34" charset="-122"/>
                    </a:endParaRPr>
                  </a:p>
                </p:txBody>
              </p:sp>
              <p:sp>
                <p:nvSpPr>
                  <p:cNvPr id="46" name="圆角矩形 45"/>
                  <p:cNvSpPr/>
                  <p:nvPr/>
                </p:nvSpPr>
                <p:spPr bwMode="auto">
                  <a:xfrm>
                    <a:off x="7662174" y="2851029"/>
                    <a:ext cx="1146758" cy="204311"/>
                  </a:xfrm>
                  <a:prstGeom prst="roundRect">
                    <a:avLst/>
                  </a:prstGeom>
                  <a:solidFill>
                    <a:srgbClr val="F7A655"/>
                  </a:solidFill>
                  <a:ln w="9525" cap="flat" cmpd="sng" algn="ctr">
                    <a:solidFill>
                      <a:srgbClr val="FFDF4F"/>
                    </a:solidFill>
                    <a:prstDash val="solid"/>
                    <a:miter lim="800000"/>
                  </a:ln>
                  <a:effectLst/>
                </p:spPr>
                <p:txBody>
                  <a:bodyPr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fontAlgn="auto">
                      <a:spcBef>
                        <a:spcPts val="0"/>
                      </a:spcBef>
                      <a:spcAft>
                        <a:spcPts val="0"/>
                      </a:spcAft>
                      <a:defRPr/>
                    </a:pPr>
                    <a:r>
                      <a:rPr lang="en-US" altLang="zh-CN" sz="1200" i="1" dirty="0" smtClean="0">
                        <a:solidFill>
                          <a:schemeClr val="bg1"/>
                        </a:solidFill>
                        <a:ea typeface="Microsoft YaHei" panose="020B0503020204020204" pitchFamily="34" charset="-122"/>
                      </a:rPr>
                      <a:t>tests</a:t>
                    </a:r>
                    <a:endParaRPr kumimoji="0" lang="zh-CN" altLang="en-US" sz="1200" b="1" i="0" u="none" strike="noStrike" kern="0" cap="none" spc="0" normalizeH="0" baseline="0" noProof="0" dirty="0">
                      <a:ln>
                        <a:noFill/>
                      </a:ln>
                      <a:solidFill>
                        <a:schemeClr val="bg1"/>
                      </a:solidFill>
                      <a:effectLst/>
                      <a:uLnTx/>
                      <a:uFillTx/>
                      <a:ea typeface="等线" panose="02010600030101010101" pitchFamily="2" charset="-122"/>
                    </a:endParaRPr>
                  </a:p>
                </p:txBody>
              </p:sp>
              <p:sp>
                <p:nvSpPr>
                  <p:cNvPr id="48" name="圆角矩形 47"/>
                  <p:cNvSpPr/>
                  <p:nvPr/>
                </p:nvSpPr>
                <p:spPr bwMode="auto">
                  <a:xfrm>
                    <a:off x="8868308" y="2851029"/>
                    <a:ext cx="1148145" cy="204311"/>
                  </a:xfrm>
                  <a:prstGeom prst="roundRect">
                    <a:avLst/>
                  </a:prstGeom>
                  <a:solidFill>
                    <a:srgbClr val="F7A655"/>
                  </a:solidFill>
                  <a:ln w="9525" cap="flat" cmpd="sng" algn="ctr">
                    <a:solidFill>
                      <a:srgbClr val="FFDF4F"/>
                    </a:solidFill>
                    <a:prstDash val="solid"/>
                    <a:miter lim="800000"/>
                  </a:ln>
                  <a:effectLst/>
                </p:spPr>
                <p:txBody>
                  <a:bodyPr wrap="square" lIns="0" tIns="0" rIns="0" bIns="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fontAlgn="auto">
                      <a:spcBef>
                        <a:spcPts val="0"/>
                      </a:spcBef>
                      <a:spcAft>
                        <a:spcPts val="0"/>
                      </a:spcAft>
                      <a:defRPr/>
                    </a:pPr>
                    <a:r>
                      <a:rPr lang="en-US" altLang="zh-CN" sz="1200" i="1" dirty="0" smtClean="0">
                        <a:solidFill>
                          <a:schemeClr val="bg1"/>
                        </a:solidFill>
                        <a:ea typeface="Microsoft YaHei" panose="020B0503020204020204" pitchFamily="34" charset="-122"/>
                      </a:rPr>
                      <a:t>……………</a:t>
                    </a:r>
                    <a:endParaRPr kumimoji="0" lang="zh-CN" altLang="en-US" sz="1200" b="1" i="0" u="none" strike="noStrike" kern="0" cap="none" spc="0" normalizeH="0" baseline="0" noProof="0" dirty="0">
                      <a:ln>
                        <a:noFill/>
                      </a:ln>
                      <a:solidFill>
                        <a:schemeClr val="bg1"/>
                      </a:solidFill>
                      <a:effectLst/>
                      <a:uLnTx/>
                      <a:uFillTx/>
                      <a:ea typeface="等线" panose="02010600030101010101" pitchFamily="2" charset="-122"/>
                    </a:endParaRPr>
                  </a:p>
                </p:txBody>
              </p:sp>
            </p:grpSp>
          </p:grpSp>
        </p:grpSp>
        <p:sp>
          <p:nvSpPr>
            <p:cNvPr id="49" name="矩形 48"/>
            <p:cNvSpPr/>
            <p:nvPr/>
          </p:nvSpPr>
          <p:spPr>
            <a:xfrm>
              <a:off x="936242" y="1569200"/>
              <a:ext cx="10319518" cy="461665"/>
            </a:xfrm>
            <a:prstGeom prst="rect">
              <a:avLst/>
            </a:prstGeom>
          </p:spPr>
          <p:txBody>
            <a:bodyPr wrap="square">
              <a:spAutoFit/>
            </a:bodyPr>
            <a:lstStyle/>
            <a:p>
              <a:pPr fontAlgn="auto">
                <a:lnSpc>
                  <a:spcPct val="150000"/>
                </a:lnSpc>
                <a:spcBef>
                  <a:spcPts val="600"/>
                </a:spcBef>
                <a:spcAft>
                  <a:spcPts val="0"/>
                </a:spcAft>
              </a:pPr>
              <a:r>
                <a:rPr lang="en-US" altLang="zh-CN" sz="1600" b="1" dirty="0">
                  <a:solidFill>
                    <a:srgbClr val="1D1D1A"/>
                  </a:solidFill>
                  <a:latin typeface="+mn-lt"/>
                  <a:ea typeface="微软雅黑" panose="020B0503020204020204" pitchFamily="34" charset="-122"/>
                  <a:cs typeface="Arial" pitchFamily="34" charset="0"/>
                </a:rPr>
                <a:t>C/C++</a:t>
              </a:r>
              <a:r>
                <a:rPr lang="zh-CN" altLang="en-US" sz="1600" b="1" dirty="0">
                  <a:solidFill>
                    <a:srgbClr val="1D1D1A"/>
                  </a:solidFill>
                  <a:latin typeface="+mn-lt"/>
                  <a:ea typeface="微软雅黑" panose="020B0503020204020204" pitchFamily="34" charset="-122"/>
                  <a:cs typeface="Arial" pitchFamily="34" charset="0"/>
                </a:rPr>
                <a:t>代码工程主要包括两类文件：</a:t>
              </a:r>
              <a:r>
                <a:rPr lang="zh-CN" altLang="en-US" sz="1600" dirty="0">
                  <a:solidFill>
                    <a:srgbClr val="1D1D1A"/>
                  </a:solidFill>
                  <a:latin typeface="+mn-lt"/>
                  <a:ea typeface="微软雅黑" panose="020B0503020204020204" pitchFamily="34" charset="-122"/>
                  <a:cs typeface="Arial" pitchFamily="34" charset="0"/>
                </a:rPr>
                <a:t>编译构建脚本、</a:t>
              </a:r>
              <a:r>
                <a:rPr lang="en-US" altLang="zh-CN" sz="1600" dirty="0">
                  <a:solidFill>
                    <a:srgbClr val="1D1D1A"/>
                  </a:solidFill>
                  <a:latin typeface="+mn-lt"/>
                  <a:ea typeface="微软雅黑" panose="020B0503020204020204" pitchFamily="34" charset="-122"/>
                  <a:cs typeface="Arial" pitchFamily="34" charset="0"/>
                </a:rPr>
                <a:t>C/C++</a:t>
              </a:r>
              <a:r>
                <a:rPr lang="zh-CN" altLang="en-US" sz="1600" dirty="0">
                  <a:solidFill>
                    <a:srgbClr val="1D1D1A"/>
                  </a:solidFill>
                  <a:latin typeface="+mn-lt"/>
                  <a:ea typeface="微软雅黑" panose="020B0503020204020204" pitchFamily="34" charset="-122"/>
                  <a:cs typeface="Arial" pitchFamily="34" charset="0"/>
                </a:rPr>
                <a:t>源码</a:t>
              </a:r>
              <a:endParaRPr lang="en-US" altLang="zh-CN" sz="1600" dirty="0">
                <a:solidFill>
                  <a:srgbClr val="1D1D1A"/>
                </a:solidFill>
                <a:latin typeface="+mn-lt"/>
                <a:ea typeface="微软雅黑" panose="020B0503020204020204" pitchFamily="34" charset="-122"/>
                <a:cs typeface="Arial" pitchFamily="34" charset="0"/>
              </a:endParaRPr>
            </a:p>
          </p:txBody>
        </p:sp>
      </p:grpSp>
    </p:spTree>
    <p:extLst>
      <p:ext uri="{BB962C8B-B14F-4D97-AF65-F5344CB8AC3E}">
        <p14:creationId xmlns:p14="http://schemas.microsoft.com/office/powerpoint/2010/main" val="3301659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8413"/>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lt"/>
              <a:ea typeface="宋体" pitchFamily="2" charset="-122"/>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ea typeface="+mn-ea"/>
              </a:rPr>
              <a:t>C/C++</a:t>
            </a:r>
            <a:r>
              <a:rPr lang="zh-CN" altLang="en-US" sz="2800" dirty="0">
                <a:ea typeface="+mn-ea"/>
              </a:rPr>
              <a:t>代码编译构建过程</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lt"/>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lt"/>
                <a:ea typeface="宋体" pitchFamily="2" charset="-122"/>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lt"/>
            </a:endParaRPr>
          </a:p>
        </p:txBody>
      </p:sp>
      <p:grpSp>
        <p:nvGrpSpPr>
          <p:cNvPr id="10" name="组合 9"/>
          <p:cNvGrpSpPr/>
          <p:nvPr/>
        </p:nvGrpSpPr>
        <p:grpSpPr>
          <a:xfrm>
            <a:off x="933259" y="1765465"/>
            <a:ext cx="3230724" cy="4046206"/>
            <a:chOff x="452009" y="1147690"/>
            <a:chExt cx="4193224" cy="5251657"/>
          </a:xfrm>
        </p:grpSpPr>
        <p:sp>
          <p:nvSpPr>
            <p:cNvPr id="32" name="文本框 17"/>
            <p:cNvSpPr txBox="1"/>
            <p:nvPr/>
          </p:nvSpPr>
          <p:spPr>
            <a:xfrm>
              <a:off x="1594800" y="1874661"/>
              <a:ext cx="1959480" cy="474930"/>
            </a:xfrm>
            <a:prstGeom prst="rect">
              <a:avLst/>
            </a:prstGeom>
            <a:solidFill>
              <a:srgbClr val="F7A655"/>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rPr>
                <a:t>准备编译环境</a:t>
              </a:r>
              <a:endParaRPr kumimoji="0" lang="zh-CN" altLang="en-US" sz="105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41" name="文本框 18"/>
            <p:cNvSpPr txBox="1"/>
            <p:nvPr/>
          </p:nvSpPr>
          <p:spPr>
            <a:xfrm>
              <a:off x="1594800" y="3753036"/>
              <a:ext cx="1959479" cy="508151"/>
            </a:xfrm>
            <a:prstGeom prst="rect">
              <a:avLst/>
            </a:prstGeom>
            <a:solidFill>
              <a:srgbClr val="15B0E8"/>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200" kern="0" dirty="0" err="1" smtClean="0">
                  <a:solidFill>
                    <a:srgbClr val="FFFFFF"/>
                  </a:solidFill>
                </a:rPr>
                <a:t>Makefile</a:t>
              </a:r>
              <a:r>
                <a:rPr lang="zh-CN" altLang="en-US" sz="1200" kern="0" dirty="0" smtClean="0">
                  <a:solidFill>
                    <a:srgbClr val="FFFFFF"/>
                  </a:solidFill>
                </a:rPr>
                <a:t>文件</a:t>
              </a:r>
              <a:endParaRPr kumimoji="0" lang="en-US" altLang="zh-CN" sz="11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47" name="文本框 20"/>
            <p:cNvSpPr txBox="1"/>
            <p:nvPr/>
          </p:nvSpPr>
          <p:spPr>
            <a:xfrm>
              <a:off x="1594808" y="5265204"/>
              <a:ext cx="1959477" cy="475846"/>
            </a:xfrm>
            <a:prstGeom prst="rect">
              <a:avLst/>
            </a:prstGeom>
            <a:solidFill>
              <a:srgbClr val="15B0E8"/>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200" kern="0" dirty="0">
                  <a:solidFill>
                    <a:srgbClr val="FFFFFF"/>
                  </a:solidFill>
                </a:rPr>
                <a:t>替换依赖库</a:t>
              </a:r>
              <a:endParaRPr lang="en-US" altLang="zh-CN" sz="1050" kern="0" dirty="0">
                <a:solidFill>
                  <a:srgbClr val="FFFFFF"/>
                </a:solidFill>
              </a:endParaRPr>
            </a:p>
          </p:txBody>
        </p:sp>
        <p:cxnSp>
          <p:nvCxnSpPr>
            <p:cNvPr id="50" name="直接箭头连接符 35"/>
            <p:cNvCxnSpPr/>
            <p:nvPr/>
          </p:nvCxnSpPr>
          <p:spPr>
            <a:xfrm rot="5400000">
              <a:off x="1751206" y="1957593"/>
              <a:ext cx="389166" cy="1257503"/>
            </a:xfrm>
            <a:prstGeom prst="bentConnector3">
              <a:avLst>
                <a:gd name="adj1" fmla="val 50000"/>
              </a:avLst>
            </a:prstGeom>
            <a:noFill/>
            <a:ln w="28575" cap="flat" cmpd="sng" algn="ctr">
              <a:solidFill>
                <a:srgbClr val="EBEBEB">
                  <a:lumMod val="75000"/>
                </a:srgbClr>
              </a:solidFill>
              <a:prstDash val="solid"/>
              <a:miter lim="800000"/>
              <a:tailEnd type="triangle"/>
            </a:ln>
            <a:effectLst/>
          </p:spPr>
        </p:cxnSp>
        <p:cxnSp>
          <p:nvCxnSpPr>
            <p:cNvPr id="51" name="直接箭头连接符 50"/>
            <p:cNvCxnSpPr>
              <a:stCxn id="41" idx="2"/>
            </p:cNvCxnSpPr>
            <p:nvPr/>
          </p:nvCxnSpPr>
          <p:spPr>
            <a:xfrm>
              <a:off x="2574540" y="4261187"/>
              <a:ext cx="700" cy="279842"/>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52" name="直接箭头连接符 51"/>
            <p:cNvCxnSpPr>
              <a:stCxn id="62" idx="2"/>
            </p:cNvCxnSpPr>
            <p:nvPr/>
          </p:nvCxnSpPr>
          <p:spPr>
            <a:xfrm flipH="1">
              <a:off x="2574540" y="4964347"/>
              <a:ext cx="700" cy="312379"/>
            </a:xfrm>
            <a:prstGeom prst="straightConnector1">
              <a:avLst/>
            </a:prstGeom>
            <a:noFill/>
            <a:ln w="28575" cap="flat" cmpd="sng" algn="ctr">
              <a:solidFill>
                <a:srgbClr val="EBEBEB">
                  <a:lumMod val="75000"/>
                </a:srgbClr>
              </a:solidFill>
              <a:prstDash val="solid"/>
              <a:miter lim="800000"/>
              <a:tailEnd type="triangle"/>
            </a:ln>
            <a:effectLst/>
          </p:spPr>
        </p:cxnSp>
        <p:sp>
          <p:nvSpPr>
            <p:cNvPr id="53" name="文本框 24"/>
            <p:cNvSpPr txBox="1"/>
            <p:nvPr/>
          </p:nvSpPr>
          <p:spPr>
            <a:xfrm>
              <a:off x="1594800" y="1147690"/>
              <a:ext cx="1959480" cy="472312"/>
            </a:xfrm>
            <a:prstGeom prst="rect">
              <a:avLst/>
            </a:prstGeom>
            <a:solidFill>
              <a:srgbClr val="F7A655"/>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rPr>
                <a:t>获取</a:t>
              </a: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rPr>
                <a:t>源码</a:t>
              </a:r>
              <a:endParaRPr kumimoji="0" lang="zh-CN" altLang="en-US" sz="105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cxnSp>
          <p:nvCxnSpPr>
            <p:cNvPr id="54" name="直接箭头连接符 53"/>
            <p:cNvCxnSpPr/>
            <p:nvPr/>
          </p:nvCxnSpPr>
          <p:spPr>
            <a:xfrm>
              <a:off x="2577329" y="1620002"/>
              <a:ext cx="0" cy="260826"/>
            </a:xfrm>
            <a:prstGeom prst="straightConnector1">
              <a:avLst/>
            </a:prstGeom>
            <a:noFill/>
            <a:ln w="28575" cap="flat" cmpd="sng" algn="ctr">
              <a:solidFill>
                <a:srgbClr val="EBEBEB">
                  <a:lumMod val="75000"/>
                </a:srgbClr>
              </a:solidFill>
              <a:prstDash val="solid"/>
              <a:miter lim="800000"/>
              <a:tailEnd type="triangle"/>
            </a:ln>
            <a:effectLst/>
          </p:spPr>
        </p:cxnSp>
        <p:sp>
          <p:nvSpPr>
            <p:cNvPr id="56" name="文本框 27"/>
            <p:cNvSpPr txBox="1"/>
            <p:nvPr/>
          </p:nvSpPr>
          <p:spPr>
            <a:xfrm>
              <a:off x="452009" y="2780928"/>
              <a:ext cx="1730056" cy="459321"/>
            </a:xfrm>
            <a:prstGeom prst="rect">
              <a:avLst/>
            </a:prstGeom>
            <a:solidFill>
              <a:srgbClr val="C7000B"/>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en-US" altLang="zh-CN" sz="1200" kern="0" dirty="0" smtClean="0">
                  <a:solidFill>
                    <a:srgbClr val="FFFFFF"/>
                  </a:solidFill>
                </a:rPr>
                <a:t>CMakeLists.txt</a:t>
              </a:r>
              <a:endParaRPr kumimoji="0" lang="en-US" altLang="zh-CN" sz="11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57" name="文本框 28"/>
            <p:cNvSpPr txBox="1"/>
            <p:nvPr/>
          </p:nvSpPr>
          <p:spPr>
            <a:xfrm>
              <a:off x="2915177" y="2782240"/>
              <a:ext cx="1730056" cy="458009"/>
            </a:xfrm>
            <a:prstGeom prst="rect">
              <a:avLst/>
            </a:prstGeom>
            <a:solidFill>
              <a:srgbClr val="C7000B"/>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en-US" altLang="zh-CN"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rPr>
                <a:t>configure</a:t>
              </a:r>
              <a:endParaRPr kumimoji="0" lang="en-US" altLang="zh-CN" sz="11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cxnSp>
          <p:nvCxnSpPr>
            <p:cNvPr id="58" name="直接箭头连接符 57"/>
            <p:cNvCxnSpPr/>
            <p:nvPr/>
          </p:nvCxnSpPr>
          <p:spPr>
            <a:xfrm rot="16200000" flipH="1">
              <a:off x="2962740" y="1960681"/>
              <a:ext cx="429265" cy="1205665"/>
            </a:xfrm>
            <a:prstGeom prst="bentConnector3">
              <a:avLst>
                <a:gd name="adj1" fmla="val 55362"/>
              </a:avLst>
            </a:prstGeom>
            <a:noFill/>
            <a:ln w="28575" cap="flat" cmpd="sng" algn="ctr">
              <a:solidFill>
                <a:srgbClr val="EBEBEB">
                  <a:lumMod val="75000"/>
                </a:srgbClr>
              </a:solidFill>
              <a:prstDash val="solid"/>
              <a:miter lim="800000"/>
              <a:tailEnd type="triangle"/>
            </a:ln>
            <a:effectLst/>
          </p:spPr>
        </p:cxnSp>
        <p:cxnSp>
          <p:nvCxnSpPr>
            <p:cNvPr id="59" name="直接箭头连接符 60"/>
            <p:cNvCxnSpPr/>
            <p:nvPr/>
          </p:nvCxnSpPr>
          <p:spPr>
            <a:xfrm rot="16200000" flipH="1">
              <a:off x="1695808" y="2870209"/>
              <a:ext cx="499960" cy="1257503"/>
            </a:xfrm>
            <a:prstGeom prst="bentConnector3">
              <a:avLst>
                <a:gd name="adj1" fmla="val 50000"/>
              </a:avLst>
            </a:prstGeom>
            <a:noFill/>
            <a:ln w="28575" cap="flat" cmpd="sng" algn="ctr">
              <a:solidFill>
                <a:srgbClr val="EBEBEB">
                  <a:lumMod val="75000"/>
                </a:srgbClr>
              </a:solidFill>
              <a:prstDash val="solid"/>
              <a:miter lim="800000"/>
              <a:tailEnd type="triangle"/>
            </a:ln>
            <a:effectLst/>
          </p:spPr>
        </p:cxnSp>
        <p:cxnSp>
          <p:nvCxnSpPr>
            <p:cNvPr id="60" name="直接箭头连接符 63"/>
            <p:cNvCxnSpPr/>
            <p:nvPr/>
          </p:nvCxnSpPr>
          <p:spPr>
            <a:xfrm rot="5400000">
              <a:off x="2927393" y="2896128"/>
              <a:ext cx="499961" cy="1205665"/>
            </a:xfrm>
            <a:prstGeom prst="bentConnector3">
              <a:avLst>
                <a:gd name="adj1" fmla="val 50000"/>
              </a:avLst>
            </a:prstGeom>
            <a:noFill/>
            <a:ln w="28575" cap="flat" cmpd="sng" algn="ctr">
              <a:solidFill>
                <a:srgbClr val="EBEBEB">
                  <a:lumMod val="75000"/>
                </a:srgbClr>
              </a:solidFill>
              <a:prstDash val="solid"/>
              <a:miter lim="800000"/>
              <a:tailEnd type="triangle"/>
            </a:ln>
            <a:effectLst/>
          </p:spPr>
        </p:cxnSp>
        <p:sp>
          <p:nvSpPr>
            <p:cNvPr id="61" name="文本框 33"/>
            <p:cNvSpPr txBox="1"/>
            <p:nvPr/>
          </p:nvSpPr>
          <p:spPr>
            <a:xfrm>
              <a:off x="1594802" y="5985284"/>
              <a:ext cx="1959477" cy="414063"/>
            </a:xfrm>
            <a:prstGeom prst="rect">
              <a:avLst/>
            </a:prstGeom>
            <a:solidFill>
              <a:srgbClr val="15B0E8"/>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rPr>
                <a:t>安装部署</a:t>
              </a:r>
              <a:endParaRPr kumimoji="0" lang="en-US" altLang="zh-CN" sz="105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62" name="文本框 34"/>
            <p:cNvSpPr txBox="1"/>
            <p:nvPr/>
          </p:nvSpPr>
          <p:spPr>
            <a:xfrm>
              <a:off x="1595500" y="4509121"/>
              <a:ext cx="1959479" cy="455226"/>
            </a:xfrm>
            <a:prstGeom prst="rect">
              <a:avLst/>
            </a:prstGeom>
            <a:solidFill>
              <a:srgbClr val="15B0E8"/>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rPr>
                <a:t>编译</a:t>
              </a:r>
              <a:endParaRPr kumimoji="0" lang="en-US" altLang="zh-CN" sz="11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cxnSp>
          <p:nvCxnSpPr>
            <p:cNvPr id="63" name="直接箭头连接符 62"/>
            <p:cNvCxnSpPr/>
            <p:nvPr/>
          </p:nvCxnSpPr>
          <p:spPr>
            <a:xfrm flipH="1">
              <a:off x="2588758" y="5741050"/>
              <a:ext cx="700" cy="254847"/>
            </a:xfrm>
            <a:prstGeom prst="straightConnector1">
              <a:avLst/>
            </a:prstGeom>
            <a:noFill/>
            <a:ln w="28575" cap="flat" cmpd="sng" algn="ctr">
              <a:solidFill>
                <a:srgbClr val="EBEBEB">
                  <a:lumMod val="75000"/>
                </a:srgbClr>
              </a:solidFill>
              <a:prstDash val="solid"/>
              <a:miter lim="800000"/>
              <a:tailEnd type="triangle"/>
            </a:ln>
            <a:effectLst/>
          </p:spPr>
        </p:cxnSp>
      </p:grpSp>
      <p:grpSp>
        <p:nvGrpSpPr>
          <p:cNvPr id="11" name="组合 10"/>
          <p:cNvGrpSpPr/>
          <p:nvPr/>
        </p:nvGrpSpPr>
        <p:grpSpPr>
          <a:xfrm>
            <a:off x="4655839" y="1962449"/>
            <a:ext cx="6624737" cy="3652238"/>
            <a:chOff x="4655839" y="1750415"/>
            <a:chExt cx="6624737" cy="3652238"/>
          </a:xfrm>
        </p:grpSpPr>
        <p:sp>
          <p:nvSpPr>
            <p:cNvPr id="55" name="矩形 54"/>
            <p:cNvSpPr/>
            <p:nvPr/>
          </p:nvSpPr>
          <p:spPr>
            <a:xfrm>
              <a:off x="4655840" y="1750415"/>
              <a:ext cx="6624736" cy="2970044"/>
            </a:xfrm>
            <a:prstGeom prst="rect">
              <a:avLst/>
            </a:prstGeom>
          </p:spPr>
          <p:txBody>
            <a:bodyPr wrap="square">
              <a:spAutoFit/>
            </a:bodyPr>
            <a:lstStyle/>
            <a:p>
              <a:pPr fontAlgn="auto">
                <a:lnSpc>
                  <a:spcPct val="150000"/>
                </a:lnSpc>
                <a:spcBef>
                  <a:spcPts val="600"/>
                </a:spcBef>
                <a:spcAft>
                  <a:spcPts val="0"/>
                </a:spcAft>
              </a:pPr>
              <a:r>
                <a:rPr lang="en-US" altLang="zh-CN" sz="1800" dirty="0" smtClean="0">
                  <a:solidFill>
                    <a:srgbClr val="1D1D1A"/>
                  </a:solidFill>
                  <a:latin typeface="微软雅黑" panose="020B0503020204020204" pitchFamily="34" charset="-122"/>
                  <a:ea typeface="微软雅黑" panose="020B0503020204020204" pitchFamily="34" charset="-122"/>
                </a:rPr>
                <a:t>1</a:t>
              </a:r>
              <a:r>
                <a:rPr lang="zh-CN" altLang="en-US" sz="1800" dirty="0" smtClean="0">
                  <a:solidFill>
                    <a:srgbClr val="1D1D1A"/>
                  </a:solidFill>
                  <a:latin typeface="微软雅黑" panose="020B0503020204020204" pitchFamily="34" charset="-122"/>
                  <a:ea typeface="微软雅黑" panose="020B0503020204020204" pitchFamily="34" charset="-122"/>
                </a:rPr>
                <a:t>、获取源码：通过</a:t>
              </a:r>
              <a:r>
                <a:rPr lang="en-US" altLang="zh-CN" sz="1800" dirty="0" err="1" smtClean="0">
                  <a:solidFill>
                    <a:srgbClr val="1D1D1A"/>
                  </a:solidFill>
                  <a:latin typeface="微软雅黑" panose="020B0503020204020204" pitchFamily="34" charset="-122"/>
                  <a:ea typeface="微软雅黑" panose="020B0503020204020204" pitchFamily="34" charset="-122"/>
                </a:rPr>
                <a:t>github</a:t>
              </a:r>
              <a:r>
                <a:rPr lang="zh-CN" altLang="en-US" sz="1800" dirty="0" smtClean="0">
                  <a:solidFill>
                    <a:srgbClr val="1D1D1A"/>
                  </a:solidFill>
                  <a:latin typeface="微软雅黑" panose="020B0503020204020204" pitchFamily="34" charset="-122"/>
                  <a:ea typeface="微软雅黑" panose="020B0503020204020204" pitchFamily="34" charset="-122"/>
                </a:rPr>
                <a:t>或第三方开源社区获取</a:t>
              </a:r>
              <a:endParaRPr lang="en-US" altLang="zh-CN" sz="1800" i="1" dirty="0" smtClean="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800" dirty="0" smtClean="0">
                  <a:solidFill>
                    <a:srgbClr val="1D1D1A"/>
                  </a:solidFill>
                  <a:latin typeface="微软雅黑" panose="020B0503020204020204" pitchFamily="34" charset="-122"/>
                  <a:ea typeface="微软雅黑" panose="020B0503020204020204" pitchFamily="34" charset="-122"/>
                </a:rPr>
                <a:t>2</a:t>
              </a:r>
              <a:r>
                <a:rPr lang="zh-CN" altLang="en-US" sz="1800" dirty="0" smtClean="0">
                  <a:solidFill>
                    <a:srgbClr val="1D1D1A"/>
                  </a:solidFill>
                  <a:latin typeface="微软雅黑" panose="020B0503020204020204" pitchFamily="34" charset="-122"/>
                  <a:ea typeface="微软雅黑" panose="020B0503020204020204" pitchFamily="34" charset="-122"/>
                </a:rPr>
                <a:t>、准备编译环境：安装编译器</a:t>
              </a:r>
              <a:r>
                <a:rPr lang="en-US" altLang="zh-CN" sz="1800" dirty="0" err="1" smtClean="0">
                  <a:solidFill>
                    <a:srgbClr val="1D1D1A"/>
                  </a:solidFill>
                  <a:latin typeface="微软雅黑" panose="020B0503020204020204" pitchFamily="34" charset="-122"/>
                  <a:ea typeface="微软雅黑" panose="020B0503020204020204" pitchFamily="34" charset="-122"/>
                </a:rPr>
                <a:t>gcc</a:t>
              </a:r>
              <a:r>
                <a:rPr lang="zh-CN" altLang="en-US" sz="1800" dirty="0" smtClean="0">
                  <a:solidFill>
                    <a:srgbClr val="1D1D1A"/>
                  </a:solidFill>
                  <a:latin typeface="微软雅黑" panose="020B0503020204020204" pitchFamily="34" charset="-122"/>
                  <a:ea typeface="微软雅黑" panose="020B0503020204020204" pitchFamily="34" charset="-122"/>
                </a:rPr>
                <a:t>等</a:t>
              </a:r>
              <a:endParaRPr lang="en-US" altLang="zh-CN" sz="1800" dirty="0" smtClean="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800" dirty="0" smtClean="0">
                  <a:solidFill>
                    <a:prstClr val="black"/>
                  </a:solidFill>
                  <a:latin typeface="微软雅黑" panose="020B0503020204020204" pitchFamily="34" charset="-122"/>
                  <a:ea typeface="微软雅黑" panose="020B0503020204020204" pitchFamily="34" charset="-122"/>
                </a:rPr>
                <a:t>3</a:t>
              </a:r>
              <a:r>
                <a:rPr lang="zh-CN" altLang="en-US" sz="1800" dirty="0" smtClean="0">
                  <a:solidFill>
                    <a:prstClr val="black"/>
                  </a:solidFill>
                  <a:latin typeface="微软雅黑" panose="020B0503020204020204" pitchFamily="34" charset="-122"/>
                  <a:ea typeface="微软雅黑" panose="020B0503020204020204" pitchFamily="34" charset="-122"/>
                </a:rPr>
                <a:t>、使用源码中的</a:t>
              </a:r>
              <a:r>
                <a:rPr lang="en-US" altLang="zh-CN" sz="1800" dirty="0" smtClean="0">
                  <a:solidFill>
                    <a:prstClr val="black"/>
                  </a:solidFill>
                  <a:latin typeface="微软雅黑" panose="020B0503020204020204" pitchFamily="34" charset="-122"/>
                  <a:ea typeface="微软雅黑" panose="020B0503020204020204" pitchFamily="34" charset="-122"/>
                </a:rPr>
                <a:t>CMakeLists.txt</a:t>
              </a:r>
              <a:r>
                <a:rPr lang="zh-CN" altLang="en-US" sz="1800" dirty="0" smtClean="0">
                  <a:solidFill>
                    <a:prstClr val="black"/>
                  </a:solidFill>
                  <a:latin typeface="微软雅黑" panose="020B0503020204020204" pitchFamily="34" charset="-122"/>
                  <a:ea typeface="微软雅黑" panose="020B0503020204020204" pitchFamily="34" charset="-122"/>
                </a:rPr>
                <a:t>或</a:t>
              </a:r>
              <a:r>
                <a:rPr lang="en-US" altLang="zh-CN" sz="1800" dirty="0" smtClean="0">
                  <a:solidFill>
                    <a:prstClr val="black"/>
                  </a:solidFill>
                  <a:latin typeface="微软雅黑" panose="020B0503020204020204" pitchFamily="34" charset="-122"/>
                  <a:ea typeface="微软雅黑" panose="020B0503020204020204" pitchFamily="34" charset="-122"/>
                </a:rPr>
                <a:t>configure</a:t>
              </a:r>
              <a:r>
                <a:rPr lang="zh-CN" altLang="en-US" sz="1800" dirty="0" smtClean="0">
                  <a:solidFill>
                    <a:prstClr val="black"/>
                  </a:solidFill>
                  <a:latin typeface="微软雅黑" panose="020B0503020204020204" pitchFamily="34" charset="-122"/>
                  <a:ea typeface="微软雅黑" panose="020B0503020204020204" pitchFamily="34" charset="-122"/>
                </a:rPr>
                <a:t>脚本生成</a:t>
              </a:r>
              <a:r>
                <a:rPr lang="en-US" altLang="zh-CN" sz="1800" dirty="0" err="1" smtClean="0">
                  <a:solidFill>
                    <a:prstClr val="black"/>
                  </a:solidFill>
                  <a:latin typeface="微软雅黑" panose="020B0503020204020204" pitchFamily="34" charset="-122"/>
                  <a:ea typeface="微软雅黑" panose="020B0503020204020204" pitchFamily="34" charset="-122"/>
                </a:rPr>
                <a:t>makefile</a:t>
              </a:r>
              <a:endParaRPr lang="en-US" altLang="zh-CN" sz="1800" dirty="0" smtClean="0">
                <a:solidFill>
                  <a:prstClr val="black"/>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800" dirty="0" smtClean="0">
                  <a:solidFill>
                    <a:prstClr val="black"/>
                  </a:solidFill>
                  <a:latin typeface="微软雅黑" panose="020B0503020204020204" pitchFamily="34" charset="-122"/>
                  <a:ea typeface="微软雅黑" panose="020B0503020204020204" pitchFamily="34" charset="-122"/>
                </a:rPr>
                <a:t>4</a:t>
              </a:r>
              <a:r>
                <a:rPr lang="zh-CN" altLang="en-US" sz="1800" dirty="0" smtClean="0">
                  <a:solidFill>
                    <a:prstClr val="black"/>
                  </a:solidFill>
                  <a:latin typeface="微软雅黑" panose="020B0503020204020204" pitchFamily="34" charset="-122"/>
                  <a:ea typeface="微软雅黑" panose="020B0503020204020204" pitchFamily="34" charset="-122"/>
                </a:rPr>
                <a:t>、执行</a:t>
              </a:r>
              <a:r>
                <a:rPr lang="en-US" altLang="zh-CN" sz="1800" dirty="0" err="1" smtClean="0">
                  <a:solidFill>
                    <a:prstClr val="black"/>
                  </a:solidFill>
                  <a:latin typeface="微软雅黑" panose="020B0503020204020204" pitchFamily="34" charset="-122"/>
                  <a:ea typeface="微软雅黑" panose="020B0503020204020204" pitchFamily="34" charset="-122"/>
                </a:rPr>
                <a:t>makefile</a:t>
              </a:r>
              <a:r>
                <a:rPr lang="zh-CN" altLang="en-US" sz="1800" dirty="0" smtClean="0">
                  <a:solidFill>
                    <a:prstClr val="black"/>
                  </a:solidFill>
                  <a:latin typeface="微软雅黑" panose="020B0503020204020204" pitchFamily="34" charset="-122"/>
                  <a:ea typeface="微软雅黑" panose="020B0503020204020204" pitchFamily="34" charset="-122"/>
                </a:rPr>
                <a:t>编译可执行程序</a:t>
              </a:r>
              <a:endParaRPr lang="en-US" altLang="zh-CN" sz="1800" dirty="0" smtClean="0">
                <a:solidFill>
                  <a:prstClr val="black"/>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800" dirty="0" smtClean="0">
                  <a:solidFill>
                    <a:prstClr val="black"/>
                  </a:solidFill>
                  <a:latin typeface="微软雅黑" panose="020B0503020204020204" pitchFamily="34" charset="-122"/>
                  <a:ea typeface="微软雅黑" panose="020B0503020204020204" pitchFamily="34" charset="-122"/>
                </a:rPr>
                <a:t>5</a:t>
              </a:r>
              <a:r>
                <a:rPr lang="zh-CN" altLang="en-US" sz="1800" dirty="0" smtClean="0">
                  <a:solidFill>
                    <a:prstClr val="black"/>
                  </a:solidFill>
                  <a:latin typeface="微软雅黑" panose="020B0503020204020204" pitchFamily="34" charset="-122"/>
                  <a:ea typeface="微软雅黑" panose="020B0503020204020204" pitchFamily="34" charset="-122"/>
                </a:rPr>
                <a:t>、替换依赖库：重编译或替换依赖</a:t>
              </a:r>
              <a:r>
                <a:rPr lang="en-US" altLang="zh-CN" sz="1800" dirty="0" smtClean="0">
                  <a:solidFill>
                    <a:prstClr val="black"/>
                  </a:solidFill>
                  <a:latin typeface="微软雅黑" panose="020B0503020204020204" pitchFamily="34" charset="-122"/>
                  <a:ea typeface="微软雅黑" panose="020B0503020204020204" pitchFamily="34" charset="-122"/>
                </a:rPr>
                <a:t>X86</a:t>
              </a:r>
              <a:r>
                <a:rPr lang="zh-CN" altLang="en-US" sz="1800" dirty="0" smtClean="0">
                  <a:solidFill>
                    <a:prstClr val="black"/>
                  </a:solidFill>
                  <a:latin typeface="微软雅黑" panose="020B0503020204020204" pitchFamily="34" charset="-122"/>
                  <a:ea typeface="微软雅黑" panose="020B0503020204020204" pitchFamily="34" charset="-122"/>
                </a:rPr>
                <a:t>平台的</a:t>
              </a:r>
              <a:r>
                <a:rPr lang="en-US" altLang="zh-CN" sz="1800" dirty="0" smtClean="0">
                  <a:solidFill>
                    <a:prstClr val="black"/>
                  </a:solidFill>
                  <a:latin typeface="微软雅黑" panose="020B0503020204020204" pitchFamily="34" charset="-122"/>
                  <a:ea typeface="微软雅黑" panose="020B0503020204020204" pitchFamily="34" charset="-122"/>
                </a:rPr>
                <a:t>so</a:t>
              </a:r>
              <a:r>
                <a:rPr lang="zh-CN" altLang="en-US" sz="1800" dirty="0" smtClean="0">
                  <a:solidFill>
                    <a:prstClr val="black"/>
                  </a:solidFill>
                  <a:latin typeface="微软雅黑" panose="020B0503020204020204" pitchFamily="34" charset="-122"/>
                  <a:ea typeface="微软雅黑" panose="020B0503020204020204" pitchFamily="34" charset="-122"/>
                </a:rPr>
                <a:t>库</a:t>
              </a:r>
              <a:endParaRPr lang="en-US" altLang="zh-CN" sz="1800" dirty="0" smtClean="0">
                <a:solidFill>
                  <a:prstClr val="black"/>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800" dirty="0" smtClean="0">
                  <a:solidFill>
                    <a:prstClr val="black"/>
                  </a:solidFill>
                  <a:latin typeface="微软雅黑" panose="020B0503020204020204" pitchFamily="34" charset="-122"/>
                  <a:ea typeface="微软雅黑" panose="020B0503020204020204" pitchFamily="34" charset="-122"/>
                </a:rPr>
                <a:t>6</a:t>
              </a:r>
              <a:r>
                <a:rPr lang="zh-CN" altLang="en-US" sz="1800" dirty="0" smtClean="0">
                  <a:solidFill>
                    <a:prstClr val="black"/>
                  </a:solidFill>
                  <a:latin typeface="微软雅黑" panose="020B0503020204020204" pitchFamily="34" charset="-122"/>
                  <a:ea typeface="微软雅黑" panose="020B0503020204020204" pitchFamily="34" charset="-122"/>
                </a:rPr>
                <a:t>、将可执行程序安装部署到生产或测试系统</a:t>
              </a:r>
              <a:endParaRPr lang="en-US" altLang="zh-CN" sz="1800" dirty="0">
                <a:solidFill>
                  <a:prstClr val="black"/>
                </a:solidFill>
                <a:latin typeface="微软雅黑" panose="020B0503020204020204" pitchFamily="34" charset="-122"/>
                <a:ea typeface="微软雅黑" panose="020B0503020204020204" pitchFamily="34" charset="-122"/>
              </a:endParaRPr>
            </a:p>
          </p:txBody>
        </p:sp>
        <p:sp>
          <p:nvSpPr>
            <p:cNvPr id="64" name="矩形 63"/>
            <p:cNvSpPr/>
            <p:nvPr/>
          </p:nvSpPr>
          <p:spPr>
            <a:xfrm>
              <a:off x="4655839" y="5033321"/>
              <a:ext cx="6624737" cy="369332"/>
            </a:xfrm>
            <a:prstGeom prst="rect">
              <a:avLst/>
            </a:prstGeom>
          </p:spPr>
          <p:txBody>
            <a:bodyPr wrap="square">
              <a:spAutoFit/>
            </a:bodyPr>
            <a:lstStyle/>
            <a:p>
              <a:pPr fontAlgn="auto">
                <a:lnSpc>
                  <a:spcPct val="150000"/>
                </a:lnSpc>
                <a:spcBef>
                  <a:spcPts val="0"/>
                </a:spcBef>
                <a:spcAft>
                  <a:spcPts val="0"/>
                </a:spcAft>
              </a:pPr>
              <a:r>
                <a:rPr lang="zh-CN" altLang="en-US" sz="1200" i="1" dirty="0" smtClean="0">
                  <a:solidFill>
                    <a:srgbClr val="1D1D1A"/>
                  </a:solidFill>
                  <a:latin typeface="Microsoft YaHei" panose="020B0503020204020204" pitchFamily="34" charset="-122"/>
                  <a:ea typeface="Microsoft YaHei" panose="020B0503020204020204" pitchFamily="34" charset="-122"/>
                </a:rPr>
                <a:t>*说明：</a:t>
              </a:r>
              <a:r>
                <a:rPr lang="en-US" altLang="zh-CN" sz="1200" i="1" dirty="0" smtClean="0">
                  <a:solidFill>
                    <a:srgbClr val="1D1D1A"/>
                  </a:solidFill>
                  <a:latin typeface="Microsoft YaHei" panose="020B0503020204020204" pitchFamily="34" charset="-122"/>
                  <a:ea typeface="Microsoft YaHei" panose="020B0503020204020204" pitchFamily="34" charset="-122"/>
                </a:rPr>
                <a:t>configure</a:t>
              </a:r>
              <a:r>
                <a:rPr lang="zh-CN" altLang="en-US" sz="1200" i="1" dirty="0" smtClean="0">
                  <a:solidFill>
                    <a:srgbClr val="1D1D1A"/>
                  </a:solidFill>
                  <a:latin typeface="Microsoft YaHei" panose="020B0503020204020204" pitchFamily="34" charset="-122"/>
                  <a:ea typeface="Microsoft YaHei" panose="020B0503020204020204" pitchFamily="34" charset="-122"/>
                </a:rPr>
                <a:t>脚本</a:t>
              </a:r>
              <a:r>
                <a:rPr lang="zh-CN" altLang="en-US" sz="1200" i="1" dirty="0">
                  <a:solidFill>
                    <a:srgbClr val="1D1D1A"/>
                  </a:solidFill>
                  <a:latin typeface="Microsoft YaHei" panose="020B0503020204020204" pitchFamily="34" charset="-122"/>
                  <a:ea typeface="Microsoft YaHei" panose="020B0503020204020204" pitchFamily="34" charset="-122"/>
                </a:rPr>
                <a:t>也</a:t>
              </a:r>
              <a:r>
                <a:rPr lang="zh-CN" altLang="en-US" sz="1200" i="1" dirty="0" smtClean="0">
                  <a:solidFill>
                    <a:srgbClr val="1D1D1A"/>
                  </a:solidFill>
                  <a:latin typeface="Microsoft YaHei" panose="020B0503020204020204" pitchFamily="34" charset="-122"/>
                  <a:ea typeface="Microsoft YaHei" panose="020B0503020204020204" pitchFamily="34" charset="-122"/>
                </a:rPr>
                <a:t>常由源码中的</a:t>
              </a:r>
              <a:r>
                <a:rPr lang="en-US" altLang="zh-CN" sz="1200" i="1" dirty="0" smtClean="0">
                  <a:solidFill>
                    <a:srgbClr val="1D1D1A"/>
                  </a:solidFill>
                  <a:latin typeface="Microsoft YaHei" panose="020B0503020204020204" pitchFamily="34" charset="-122"/>
                  <a:ea typeface="Microsoft YaHei" panose="020B0503020204020204" pitchFamily="34" charset="-122"/>
                </a:rPr>
                <a:t>autogen.sh</a:t>
              </a:r>
              <a:r>
                <a:rPr lang="zh-CN" altLang="en-US" sz="1200" i="1" dirty="0" smtClean="0">
                  <a:solidFill>
                    <a:srgbClr val="1D1D1A"/>
                  </a:solidFill>
                  <a:latin typeface="Microsoft YaHei" panose="020B0503020204020204" pitchFamily="34" charset="-122"/>
                  <a:ea typeface="Microsoft YaHei" panose="020B0503020204020204" pitchFamily="34" charset="-122"/>
                </a:rPr>
                <a:t>或</a:t>
              </a:r>
              <a:r>
                <a:rPr lang="en-US" altLang="zh-CN" sz="1200" i="1" dirty="0" smtClean="0">
                  <a:solidFill>
                    <a:srgbClr val="1D1D1A"/>
                  </a:solidFill>
                  <a:latin typeface="Microsoft YaHei" panose="020B0503020204020204" pitchFamily="34" charset="-122"/>
                  <a:ea typeface="Microsoft YaHei" panose="020B0503020204020204" pitchFamily="34" charset="-122"/>
                </a:rPr>
                <a:t>bootstrap.sh</a:t>
              </a:r>
              <a:r>
                <a:rPr lang="zh-CN" altLang="en-US" sz="1200" i="1" dirty="0" smtClean="0">
                  <a:solidFill>
                    <a:srgbClr val="1D1D1A"/>
                  </a:solidFill>
                  <a:latin typeface="Microsoft YaHei" panose="020B0503020204020204" pitchFamily="34" charset="-122"/>
                  <a:ea typeface="Microsoft YaHei" panose="020B0503020204020204" pitchFamily="34" charset="-122"/>
                </a:rPr>
                <a:t>脚本执行后产生</a:t>
              </a:r>
              <a:endParaRPr lang="en-US" altLang="zh-CN" sz="1200" i="1" dirty="0">
                <a:solidFill>
                  <a:srgbClr val="FF0000"/>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4154320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30" name="组合 29"/>
          <p:cNvGrpSpPr/>
          <p:nvPr/>
        </p:nvGrpSpPr>
        <p:grpSpPr>
          <a:xfrm>
            <a:off x="333908" y="548680"/>
            <a:ext cx="304836" cy="362702"/>
            <a:chOff x="3295650" y="230188"/>
            <a:chExt cx="936625" cy="1114426"/>
          </a:xfrm>
          <a:solidFill>
            <a:schemeClr val="bg1"/>
          </a:solidFill>
        </p:grpSpPr>
        <p:sp>
          <p:nvSpPr>
            <p:cNvPr id="3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2"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3"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4"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5"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6"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7"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8"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9"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0"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1"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2"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3"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4"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5"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矩形 27"/>
          <p:cNvSpPr/>
          <p:nvPr/>
        </p:nvSpPr>
        <p:spPr bwMode="auto">
          <a:xfrm>
            <a:off x="1260296" y="2637586"/>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7" name="11"/>
          <p:cNvSpPr/>
          <p:nvPr/>
        </p:nvSpPr>
        <p:spPr bwMode="auto">
          <a:xfrm>
            <a:off x="781461" y="2727182"/>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26" name="文本占位符 3"/>
          <p:cNvSpPr txBox="1">
            <a:spLocks/>
          </p:cNvSpPr>
          <p:nvPr/>
        </p:nvSpPr>
        <p:spPr>
          <a:xfrm>
            <a:off x="1400994" y="1700808"/>
            <a:ext cx="6577884" cy="4607917"/>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dirty="0">
                <a:solidFill>
                  <a:schemeClr val="bg1">
                    <a:lumMod val="50000"/>
                  </a:schemeClr>
                </a:solidFill>
              </a:rPr>
              <a:t>1.  </a:t>
            </a:r>
            <a:r>
              <a:rPr lang="zh-CN" altLang="en-US" sz="1800" dirty="0">
                <a:solidFill>
                  <a:schemeClr val="bg1">
                    <a:lumMod val="50000"/>
                  </a:schemeClr>
                </a:solidFill>
              </a:rPr>
              <a:t>编译型语言源码</a:t>
            </a:r>
            <a:r>
              <a:rPr lang="en-US" altLang="zh-CN" sz="1800" dirty="0">
                <a:solidFill>
                  <a:schemeClr val="bg1">
                    <a:lumMod val="50000"/>
                  </a:schemeClr>
                </a:solidFill>
              </a:rPr>
              <a:t>——</a:t>
            </a:r>
            <a:r>
              <a:rPr lang="zh-CN" altLang="en-US" sz="1800" dirty="0">
                <a:solidFill>
                  <a:schemeClr val="bg1">
                    <a:lumMod val="50000"/>
                  </a:schemeClr>
                </a:solidFill>
              </a:rPr>
              <a:t>可执行程序过程介绍</a:t>
            </a:r>
            <a:endParaRPr lang="en-US" altLang="zh-CN" sz="1800" dirty="0">
              <a:solidFill>
                <a:schemeClr val="bg1">
                  <a:lumMod val="50000"/>
                </a:schemeClr>
              </a:solidFill>
            </a:endParaRPr>
          </a:p>
          <a:p>
            <a:pPr marL="0" indent="0">
              <a:buNone/>
            </a:pPr>
            <a:r>
              <a:rPr lang="en-US" altLang="zh-CN" sz="1800" dirty="0">
                <a:solidFill>
                  <a:schemeClr val="bg1">
                    <a:lumMod val="50000"/>
                  </a:schemeClr>
                </a:solidFill>
              </a:rPr>
              <a:t>2.  C/C++</a:t>
            </a:r>
            <a:r>
              <a:rPr lang="zh-CN" altLang="en-US" sz="1800" dirty="0">
                <a:solidFill>
                  <a:schemeClr val="bg1">
                    <a:lumMod val="50000"/>
                  </a:schemeClr>
                </a:solidFill>
              </a:rPr>
              <a:t>代码编译构建过程		</a:t>
            </a:r>
          </a:p>
          <a:p>
            <a:pPr marL="0" indent="0">
              <a:buNone/>
            </a:pPr>
            <a:r>
              <a:rPr lang="en-US" altLang="zh-CN" sz="1800" b="1" dirty="0"/>
              <a:t>3.  C/C++</a:t>
            </a:r>
            <a:r>
              <a:rPr lang="zh-CN" altLang="en-US" sz="1800" b="1" dirty="0"/>
              <a:t>代码迁移典型移植类问题</a:t>
            </a:r>
            <a:r>
              <a:rPr lang="zh-CN" altLang="en-US" sz="1800" dirty="0">
                <a:solidFill>
                  <a:schemeClr val="bg1">
                    <a:lumMod val="50000"/>
                  </a:schemeClr>
                </a:solidFill>
              </a:rPr>
              <a:t>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3.1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编译脚本、编译选项移植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3.2 </a:t>
            </a:r>
            <a:r>
              <a:rPr lang="zh-CN" altLang="en-US" sz="1600" dirty="0">
                <a:solidFill>
                  <a:schemeClr val="bg1">
                    <a:lumMod val="50000"/>
                  </a:schemeClr>
                </a:solidFill>
              </a:rPr>
              <a:t>代码迁移</a:t>
            </a:r>
            <a:r>
              <a:rPr lang="en-US" altLang="zh-CN" sz="1600" dirty="0" smtClean="0">
                <a:solidFill>
                  <a:schemeClr val="bg1">
                    <a:lumMod val="50000"/>
                  </a:schemeClr>
                </a:solidFill>
              </a:rPr>
              <a:t>—</a:t>
            </a:r>
            <a:r>
              <a:rPr lang="zh-CN" altLang="en-US" sz="1600" dirty="0" smtClean="0">
                <a:solidFill>
                  <a:schemeClr val="bg1">
                    <a:lumMod val="50000"/>
                  </a:schemeClr>
                </a:solidFill>
              </a:rPr>
              <a:t>编译</a:t>
            </a:r>
            <a:r>
              <a:rPr lang="zh-CN" altLang="en-US" sz="1600" dirty="0">
                <a:solidFill>
                  <a:schemeClr val="bg1">
                    <a:lumMod val="50000"/>
                  </a:schemeClr>
                </a:solidFill>
              </a:rPr>
              <a:t>宏移植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3.3 </a:t>
            </a:r>
            <a:r>
              <a:rPr lang="zh-CN" altLang="en-US" sz="1600" dirty="0">
                <a:solidFill>
                  <a:schemeClr val="bg1">
                    <a:lumMod val="50000"/>
                  </a:schemeClr>
                </a:solidFill>
              </a:rPr>
              <a:t>代码迁移</a:t>
            </a:r>
            <a:r>
              <a:rPr lang="en-US" altLang="zh-CN" sz="1600" dirty="0">
                <a:solidFill>
                  <a:schemeClr val="bg1">
                    <a:lumMod val="50000"/>
                  </a:schemeClr>
                </a:solidFill>
              </a:rPr>
              <a:t>—</a:t>
            </a:r>
            <a:r>
              <a:rPr lang="en-US" altLang="zh-CN" sz="1600" dirty="0" err="1">
                <a:solidFill>
                  <a:schemeClr val="bg1">
                    <a:lumMod val="50000"/>
                  </a:schemeClr>
                </a:solidFill>
              </a:rPr>
              <a:t>builtin</a:t>
            </a:r>
            <a:r>
              <a:rPr lang="zh-CN" altLang="en-US" sz="1600" dirty="0">
                <a:solidFill>
                  <a:schemeClr val="bg1">
                    <a:lumMod val="50000"/>
                  </a:schemeClr>
                </a:solidFill>
              </a:rPr>
              <a:t>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3.4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内联汇编函数移植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3.5 </a:t>
            </a:r>
            <a:r>
              <a:rPr lang="zh-CN" altLang="en-US" sz="1600" dirty="0">
                <a:solidFill>
                  <a:schemeClr val="bg1">
                    <a:lumMod val="50000"/>
                  </a:schemeClr>
                </a:solidFill>
              </a:rPr>
              <a:t>代码迁移</a:t>
            </a:r>
            <a:r>
              <a:rPr lang="en-US" altLang="zh-CN" sz="1600" dirty="0">
                <a:solidFill>
                  <a:schemeClr val="bg1">
                    <a:lumMod val="50000"/>
                  </a:schemeClr>
                </a:solidFill>
              </a:rPr>
              <a:t>—SSE intrinsic</a:t>
            </a:r>
            <a:r>
              <a:rPr lang="zh-CN" altLang="en-US" sz="1600" dirty="0">
                <a:solidFill>
                  <a:schemeClr val="bg1">
                    <a:lumMod val="50000"/>
                  </a:schemeClr>
                </a:solidFill>
              </a:rPr>
              <a:t>函数移植	</a:t>
            </a:r>
          </a:p>
          <a:p>
            <a:pPr marL="0" indent="0">
              <a:buNone/>
            </a:pPr>
            <a:r>
              <a:rPr lang="en-US" altLang="zh-CN" sz="1800" dirty="0">
                <a:solidFill>
                  <a:schemeClr val="bg1">
                    <a:lumMod val="50000"/>
                  </a:schemeClr>
                </a:solidFill>
              </a:rPr>
              <a:t>4.   </a:t>
            </a:r>
            <a:r>
              <a:rPr lang="zh-CN" altLang="en-US" sz="1800" dirty="0">
                <a:solidFill>
                  <a:schemeClr val="bg1">
                    <a:lumMod val="50000"/>
                  </a:schemeClr>
                </a:solidFill>
              </a:rPr>
              <a:t>迁移工具</a:t>
            </a:r>
            <a:r>
              <a:rPr lang="en-US" altLang="zh-CN" sz="1800" dirty="0">
                <a:solidFill>
                  <a:schemeClr val="bg1">
                    <a:lumMod val="50000"/>
                  </a:schemeClr>
                </a:solidFill>
              </a:rPr>
              <a:t>—Porting Advisor</a:t>
            </a:r>
            <a:r>
              <a:rPr lang="zh-CN" altLang="en-US" sz="1800" dirty="0" smtClean="0">
                <a:solidFill>
                  <a:schemeClr val="bg1">
                    <a:lumMod val="50000"/>
                  </a:schemeClr>
                </a:solidFill>
              </a:rPr>
              <a:t>初步</a:t>
            </a:r>
            <a:r>
              <a:rPr lang="zh-CN" altLang="en-US" sz="1800" dirty="0">
                <a:solidFill>
                  <a:schemeClr val="bg1">
                    <a:lumMod val="50000"/>
                  </a:schemeClr>
                </a:solidFill>
              </a:rPr>
              <a:t>代码扫描</a:t>
            </a:r>
          </a:p>
          <a:p>
            <a:pPr marL="0" indent="0">
              <a:buNone/>
            </a:pPr>
            <a:r>
              <a:rPr lang="en-US" altLang="zh-CN" sz="1800" dirty="0">
                <a:solidFill>
                  <a:schemeClr val="bg1">
                    <a:lumMod val="50000"/>
                  </a:schemeClr>
                </a:solidFill>
              </a:rPr>
              <a:t>5.   </a:t>
            </a:r>
            <a:r>
              <a:rPr lang="zh-CN" altLang="en-US" sz="1800" dirty="0">
                <a:solidFill>
                  <a:schemeClr val="bg1">
                    <a:lumMod val="50000"/>
                  </a:schemeClr>
                </a:solidFill>
              </a:rPr>
              <a:t>本章</a:t>
            </a:r>
            <a:r>
              <a:rPr lang="zh-CN" altLang="en-US" sz="1800" dirty="0" smtClean="0">
                <a:solidFill>
                  <a:schemeClr val="bg1">
                    <a:lumMod val="50000"/>
                  </a:schemeClr>
                </a:solidFill>
              </a:rPr>
              <a:t>总结</a:t>
            </a:r>
            <a:endParaRPr lang="zh-CN" altLang="en-US" sz="1800" dirty="0">
              <a:solidFill>
                <a:schemeClr val="bg1">
                  <a:lumMod val="50000"/>
                </a:schemeClr>
              </a:solidFill>
            </a:endParaRPr>
          </a:p>
        </p:txBody>
      </p:sp>
    </p:spTree>
    <p:extLst>
      <p:ext uri="{BB962C8B-B14F-4D97-AF65-F5344CB8AC3E}">
        <p14:creationId xmlns:p14="http://schemas.microsoft.com/office/powerpoint/2010/main" val="259077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8413"/>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lt"/>
              <a:ea typeface="宋体" pitchFamily="2" charset="-122"/>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ea typeface="+mn-ea"/>
              </a:rPr>
              <a:t>代码迁移</a:t>
            </a:r>
            <a:r>
              <a:rPr lang="en-US" altLang="zh-CN" sz="2800" dirty="0">
                <a:ea typeface="+mn-ea"/>
              </a:rPr>
              <a:t>—</a:t>
            </a:r>
            <a:r>
              <a:rPr lang="zh-CN" altLang="en-US" sz="2800" dirty="0">
                <a:ea typeface="+mn-ea"/>
              </a:rPr>
              <a:t>编译脚本、编译选项移植</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lt"/>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lt"/>
                <a:ea typeface="宋体" pitchFamily="2" charset="-122"/>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lt"/>
            </a:endParaRPr>
          </a:p>
        </p:txBody>
      </p:sp>
      <p:sp>
        <p:nvSpPr>
          <p:cNvPr id="66" name="矩形 65"/>
          <p:cNvSpPr/>
          <p:nvPr/>
        </p:nvSpPr>
        <p:spPr>
          <a:xfrm>
            <a:off x="867817" y="4714341"/>
            <a:ext cx="10456366" cy="738664"/>
          </a:xfrm>
          <a:prstGeom prst="rect">
            <a:avLst/>
          </a:prstGeom>
        </p:spPr>
        <p:txBody>
          <a:bodyPr wrap="square">
            <a:spAutoFit/>
          </a:bodyPr>
          <a:lstStyle/>
          <a:p>
            <a:pPr algn="ctr" defTabSz="1187798" fontAlgn="ctr">
              <a:lnSpc>
                <a:spcPct val="150000"/>
              </a:lnSpc>
              <a:spcBef>
                <a:spcPts val="0"/>
              </a:spcBef>
              <a:spcAft>
                <a:spcPts val="0"/>
              </a:spcAft>
              <a:defRPr/>
            </a:pPr>
            <a:r>
              <a:rPr lang="zh-CN" altLang="en-US" sz="1400" dirty="0" smtClean="0">
                <a:solidFill>
                  <a:srgbClr val="1D1D1A"/>
                </a:solidFill>
                <a:latin typeface="微软雅黑" panose="020B0503020204020204" pitchFamily="34" charset="-122"/>
                <a:ea typeface="微软雅黑" panose="020B0503020204020204" pitchFamily="34" charset="-122"/>
              </a:rPr>
              <a:t>不同架构下差异化</a:t>
            </a:r>
            <a:r>
              <a:rPr lang="en-US" altLang="zh-CN" sz="1400" dirty="0" smtClean="0">
                <a:solidFill>
                  <a:srgbClr val="1D1D1A"/>
                </a:solidFill>
                <a:latin typeface="微软雅黑" panose="020B0503020204020204" pitchFamily="34" charset="-122"/>
                <a:ea typeface="微软雅黑" panose="020B0503020204020204" pitchFamily="34" charset="-122"/>
              </a:rPr>
              <a:t>GCC</a:t>
            </a:r>
            <a:r>
              <a:rPr lang="zh-CN" altLang="en-US" sz="1400" dirty="0" smtClean="0">
                <a:solidFill>
                  <a:srgbClr val="1D1D1A"/>
                </a:solidFill>
                <a:latin typeface="微软雅黑" panose="020B0503020204020204" pitchFamily="34" charset="-122"/>
                <a:ea typeface="微软雅黑" panose="020B0503020204020204" pitchFamily="34" charset="-122"/>
              </a:rPr>
              <a:t>编译选项查询 </a:t>
            </a:r>
            <a:r>
              <a:rPr lang="en-US" altLang="zh-CN" sz="1400" dirty="0" smtClean="0">
                <a:solidFill>
                  <a:srgbClr val="1D1D1A"/>
                </a:solidFill>
                <a:latin typeface="微软雅黑" panose="020B0503020204020204" pitchFamily="34" charset="-122"/>
                <a:ea typeface="微软雅黑" panose="020B0503020204020204" pitchFamily="34" charset="-122"/>
              </a:rPr>
              <a:t>(gcc7.3</a:t>
            </a:r>
            <a:r>
              <a:rPr lang="zh-CN" altLang="en-US" sz="1400" dirty="0">
                <a:solidFill>
                  <a:srgbClr val="1D1D1A"/>
                </a:solidFill>
                <a:latin typeface="微软雅黑" panose="020B0503020204020204" pitchFamily="34" charset="-122"/>
                <a:ea typeface="微软雅黑" panose="020B0503020204020204" pitchFamily="34" charset="-122"/>
              </a:rPr>
              <a:t>为</a:t>
            </a:r>
            <a:r>
              <a:rPr lang="zh-CN" altLang="en-US" sz="1400" dirty="0" smtClean="0">
                <a:solidFill>
                  <a:srgbClr val="1D1D1A"/>
                </a:solidFill>
                <a:latin typeface="微软雅黑" panose="020B0503020204020204" pitchFamily="34" charset="-122"/>
                <a:ea typeface="微软雅黑" panose="020B0503020204020204" pitchFamily="34" charset="-122"/>
              </a:rPr>
              <a:t>例</a:t>
            </a:r>
            <a:r>
              <a:rPr lang="en-US" altLang="zh-CN" sz="1400" dirty="0" smtClean="0">
                <a:solidFill>
                  <a:srgbClr val="1D1D1A"/>
                </a:solidFill>
                <a:latin typeface="微软雅黑" panose="020B0503020204020204" pitchFamily="34" charset="-122"/>
                <a:ea typeface="微软雅黑" panose="020B0503020204020204" pitchFamily="34" charset="-122"/>
              </a:rPr>
              <a:t>)</a:t>
            </a:r>
            <a:endParaRPr lang="en-US" altLang="zh-CN" sz="1400" dirty="0">
              <a:solidFill>
                <a:srgbClr val="1D1D1A"/>
              </a:solidFill>
              <a:latin typeface="微软雅黑" panose="020B0503020204020204" pitchFamily="34" charset="-122"/>
              <a:ea typeface="微软雅黑" panose="020B0503020204020204" pitchFamily="34" charset="-122"/>
            </a:endParaRPr>
          </a:p>
          <a:p>
            <a:pPr algn="ctr" defTabSz="1187798" fontAlgn="ctr">
              <a:lnSpc>
                <a:spcPct val="150000"/>
              </a:lnSpc>
              <a:spcBef>
                <a:spcPts val="0"/>
              </a:spcBef>
              <a:spcAft>
                <a:spcPts val="0"/>
              </a:spcAft>
              <a:defRPr/>
            </a:pPr>
            <a:r>
              <a:rPr lang="zh-CN" altLang="en-US" sz="1400" dirty="0" smtClean="0">
                <a:solidFill>
                  <a:srgbClr val="1D1D1A"/>
                </a:solidFill>
                <a:latin typeface="微软雅黑" panose="020B0503020204020204" pitchFamily="34" charset="-122"/>
                <a:ea typeface="微软雅黑" panose="020B0503020204020204" pitchFamily="34" charset="-122"/>
              </a:rPr>
              <a:t>链接：</a:t>
            </a:r>
            <a:r>
              <a:rPr lang="en-US" altLang="zh-CN" sz="1400" dirty="0" smtClean="0">
                <a:solidFill>
                  <a:srgbClr val="1D1D1A"/>
                </a:solidFill>
                <a:latin typeface="微软雅黑" panose="020B0503020204020204" pitchFamily="34" charset="-122"/>
                <a:ea typeface="微软雅黑" panose="020B0503020204020204" pitchFamily="34" charset="-122"/>
                <a:hlinkClick r:id="rId3"/>
              </a:rPr>
              <a:t>https</a:t>
            </a:r>
            <a:r>
              <a:rPr lang="en-US" altLang="zh-CN" sz="1400" dirty="0">
                <a:solidFill>
                  <a:srgbClr val="1D1D1A"/>
                </a:solidFill>
                <a:latin typeface="微软雅黑" panose="020B0503020204020204" pitchFamily="34" charset="-122"/>
                <a:ea typeface="微软雅黑" panose="020B0503020204020204" pitchFamily="34" charset="-122"/>
                <a:hlinkClick r:id="rId3"/>
              </a:rPr>
              <a:t>://</a:t>
            </a:r>
            <a:r>
              <a:rPr lang="en-US" altLang="zh-CN" sz="1400" dirty="0" smtClean="0">
                <a:solidFill>
                  <a:srgbClr val="1D1D1A"/>
                </a:solidFill>
                <a:latin typeface="微软雅黑" panose="020B0503020204020204" pitchFamily="34" charset="-122"/>
                <a:ea typeface="微软雅黑" panose="020B0503020204020204" pitchFamily="34" charset="-122"/>
                <a:hlinkClick r:id="rId3"/>
              </a:rPr>
              <a:t>gcc.gnu.org/onlinedocs/gcc-7.3.0/gcc/Submodel-Options.html#Submodel-Options</a:t>
            </a:r>
            <a:endParaRPr lang="en-US" altLang="zh-CN" sz="1400" dirty="0" smtClean="0">
              <a:solidFill>
                <a:srgbClr val="1D1D1A"/>
              </a:solidFill>
              <a:latin typeface="微软雅黑" panose="020B0503020204020204" pitchFamily="34" charset="-122"/>
              <a:ea typeface="微软雅黑" panose="020B0503020204020204" pitchFamily="34" charset="-122"/>
            </a:endParaRPr>
          </a:p>
        </p:txBody>
      </p:sp>
      <p:sp>
        <p:nvSpPr>
          <p:cNvPr id="67" name="矩形 66"/>
          <p:cNvSpPr/>
          <p:nvPr/>
        </p:nvSpPr>
        <p:spPr>
          <a:xfrm>
            <a:off x="8358032" y="2234547"/>
            <a:ext cx="2866456" cy="2185214"/>
          </a:xfrm>
          <a:prstGeom prst="rect">
            <a:avLst/>
          </a:prstGeom>
          <a:noFill/>
          <a:ln w="12700">
            <a:noFill/>
            <a:prstDash val="lgDashDot"/>
          </a:ln>
        </p:spPr>
        <p:txBody>
          <a:bodyPr wrap="square" lIns="0" tIns="0" rIns="0" bIns="0">
            <a:spAutoFit/>
          </a:bodyPr>
          <a:lstStyle/>
          <a:p>
            <a:pPr defTabSz="1187798" fontAlgn="ctr">
              <a:lnSpc>
                <a:spcPct val="150000"/>
              </a:lnSpc>
              <a:spcBef>
                <a:spcPts val="0"/>
              </a:spcBef>
              <a:spcAft>
                <a:spcPts val="600"/>
              </a:spcAft>
              <a:defRPr/>
            </a:pPr>
            <a:r>
              <a:rPr lang="zh-CN" altLang="en-US" sz="1100" dirty="0" smtClean="0">
                <a:latin typeface="Arial" pitchFamily="34" charset="0"/>
                <a:ea typeface="微软雅黑" panose="020B0503020204020204" pitchFamily="34" charset="-122"/>
                <a:cs typeface="Arial" pitchFamily="34" charset="0"/>
              </a:rPr>
              <a:t>编译选项修改</a:t>
            </a:r>
            <a:r>
              <a:rPr lang="en-US" altLang="zh-CN" sz="1100" dirty="0" smtClean="0">
                <a:latin typeface="Arial" pitchFamily="34" charset="0"/>
                <a:ea typeface="微软雅黑" panose="020B0503020204020204" pitchFamily="34" charset="-122"/>
                <a:cs typeface="Arial" pitchFamily="34" charset="0"/>
              </a:rPr>
              <a:t>(</a:t>
            </a:r>
            <a:r>
              <a:rPr lang="zh-CN" altLang="en-US" sz="1100" dirty="0" smtClean="0">
                <a:latin typeface="Arial" pitchFamily="34" charset="0"/>
                <a:ea typeface="微软雅黑" panose="020B0503020204020204" pitchFamily="34" charset="-122"/>
                <a:cs typeface="Arial" pitchFamily="34" charset="0"/>
              </a:rPr>
              <a:t>典型编译脚本修改参考</a:t>
            </a:r>
            <a:r>
              <a:rPr lang="en-US" altLang="zh-CN" sz="1100" dirty="0" smtClean="0">
                <a:latin typeface="Arial" pitchFamily="34" charset="0"/>
                <a:ea typeface="微软雅黑" panose="020B0503020204020204" pitchFamily="34" charset="-122"/>
                <a:cs typeface="Arial" pitchFamily="34" charset="0"/>
              </a:rPr>
              <a:t>)</a:t>
            </a:r>
            <a:r>
              <a:rPr lang="zh-CN" altLang="en-US" sz="1100" dirty="0" smtClean="0">
                <a:latin typeface="Arial" pitchFamily="34" charset="0"/>
                <a:ea typeface="微软雅黑" panose="020B0503020204020204" pitchFamily="34" charset="-122"/>
                <a:cs typeface="Arial" pitchFamily="34" charset="0"/>
              </a:rPr>
              <a:t>：</a:t>
            </a:r>
            <a:endParaRPr lang="en-US" altLang="zh-CN" sz="1100" dirty="0" smtClean="0">
              <a:latin typeface="Arial" pitchFamily="34" charset="0"/>
              <a:ea typeface="微软雅黑" panose="020B0503020204020204" pitchFamily="34" charset="-122"/>
              <a:cs typeface="Arial" pitchFamily="34" charset="0"/>
            </a:endParaRPr>
          </a:p>
          <a:p>
            <a:pPr marL="171450" indent="-171450" defTabSz="1187798" fontAlgn="ctr">
              <a:lnSpc>
                <a:spcPct val="150000"/>
              </a:lnSpc>
              <a:spcBef>
                <a:spcPts val="0"/>
              </a:spcBef>
              <a:spcAft>
                <a:spcPts val="0"/>
              </a:spcAft>
              <a:buFont typeface="Wingdings" panose="05000000000000000000" pitchFamily="2" charset="2"/>
              <a:buChar char="n"/>
              <a:defRPr/>
            </a:pPr>
            <a:r>
              <a:rPr lang="en-US" altLang="zh-CN" sz="1100" dirty="0" smtClean="0">
                <a:latin typeface="Arial" pitchFamily="34" charset="0"/>
                <a:ea typeface="微软雅黑" panose="020B0503020204020204" pitchFamily="34" charset="-122"/>
                <a:cs typeface="Arial" pitchFamily="34" charset="0"/>
              </a:rPr>
              <a:t>Cmakelists.txt</a:t>
            </a:r>
            <a:r>
              <a:rPr lang="zh-CN" altLang="en-US" sz="1100" dirty="0" smtClean="0">
                <a:latin typeface="Arial" pitchFamily="34" charset="0"/>
                <a:ea typeface="微软雅黑" panose="020B0503020204020204" pitchFamily="34" charset="-122"/>
                <a:cs typeface="Arial" pitchFamily="34" charset="0"/>
              </a:rPr>
              <a:t>文件修改</a:t>
            </a:r>
            <a:endParaRPr lang="en-US" altLang="zh-CN" sz="1100" dirty="0" smtClean="0">
              <a:latin typeface="Arial" pitchFamily="34" charset="0"/>
              <a:ea typeface="微软雅黑" panose="020B0503020204020204" pitchFamily="34" charset="-122"/>
              <a:cs typeface="Arial" pitchFamily="34" charset="0"/>
            </a:endParaRPr>
          </a:p>
          <a:p>
            <a:pPr marL="171450" indent="-171450" defTabSz="1187798" fontAlgn="ctr">
              <a:lnSpc>
                <a:spcPct val="150000"/>
              </a:lnSpc>
              <a:spcBef>
                <a:spcPts val="0"/>
              </a:spcBef>
              <a:spcAft>
                <a:spcPts val="0"/>
              </a:spcAft>
              <a:buFont typeface="Arial" panose="020B0604020202020204" pitchFamily="34" charset="0"/>
              <a:buChar char="•"/>
              <a:defRPr/>
            </a:pPr>
            <a:r>
              <a:rPr lang="en-US" altLang="zh-CN" sz="1100" dirty="0" err="1" smtClean="0">
                <a:latin typeface="Arial" pitchFamily="34" charset="0"/>
                <a:ea typeface="微软雅黑" panose="020B0503020204020204" pitchFamily="34" charset="-122"/>
                <a:cs typeface="Arial" pitchFamily="34" charset="0"/>
              </a:rPr>
              <a:t>add_definitions</a:t>
            </a:r>
            <a:r>
              <a:rPr lang="en-US" altLang="zh-CN" sz="1100" dirty="0">
                <a:latin typeface="Arial" pitchFamily="34" charset="0"/>
                <a:ea typeface="微软雅黑" panose="020B0503020204020204" pitchFamily="34" charset="-122"/>
                <a:cs typeface="Arial" pitchFamily="34" charset="0"/>
              </a:rPr>
              <a:t>( </a:t>
            </a:r>
            <a:r>
              <a:rPr lang="en-US" altLang="zh-CN" sz="1100" dirty="0" smtClean="0">
                <a:latin typeface="Arial" pitchFamily="34" charset="0"/>
                <a:ea typeface="微软雅黑" panose="020B0503020204020204" pitchFamily="34" charset="-122"/>
                <a:cs typeface="Arial" pitchFamily="34" charset="0"/>
              </a:rPr>
              <a:t>-</a:t>
            </a:r>
            <a:r>
              <a:rPr lang="en-US" altLang="zh-CN" sz="1100" dirty="0">
                <a:latin typeface="Arial" pitchFamily="34" charset="0"/>
                <a:ea typeface="微软雅黑" panose="020B0503020204020204" pitchFamily="34" charset="-122"/>
                <a:cs typeface="Arial" pitchFamily="34" charset="0"/>
              </a:rPr>
              <a:t>Wall </a:t>
            </a:r>
            <a:r>
              <a:rPr lang="en-US" altLang="zh-CN" sz="1100" dirty="0" smtClean="0">
                <a:latin typeface="Arial" pitchFamily="34" charset="0"/>
                <a:ea typeface="微软雅黑" panose="020B0503020204020204" pitchFamily="34" charset="-122"/>
                <a:cs typeface="Arial" pitchFamily="34" charset="0"/>
              </a:rPr>
              <a:t> </a:t>
            </a:r>
            <a:r>
              <a:rPr lang="en-US" altLang="zh-CN" sz="1100" dirty="0" smtClean="0">
                <a:solidFill>
                  <a:srgbClr val="00B0F0"/>
                </a:solidFill>
                <a:latin typeface="Arial" pitchFamily="34" charset="0"/>
                <a:ea typeface="微软雅黑" panose="020B0503020204020204" pitchFamily="34" charset="-122"/>
                <a:cs typeface="Arial" pitchFamily="34" charset="0"/>
              </a:rPr>
              <a:t>-</a:t>
            </a:r>
            <a:r>
              <a:rPr lang="en-US" altLang="zh-CN" sz="1100" dirty="0" err="1" smtClean="0">
                <a:solidFill>
                  <a:srgbClr val="00B0F0"/>
                </a:solidFill>
                <a:latin typeface="Arial" pitchFamily="34" charset="0"/>
                <a:ea typeface="微软雅黑" panose="020B0503020204020204" pitchFamily="34" charset="-122"/>
                <a:cs typeface="Arial" pitchFamily="34" charset="0"/>
              </a:rPr>
              <a:t>mabi</a:t>
            </a:r>
            <a:r>
              <a:rPr lang="en-US" altLang="zh-CN" sz="1100" dirty="0" smtClean="0">
                <a:solidFill>
                  <a:srgbClr val="00B0F0"/>
                </a:solidFill>
                <a:latin typeface="Arial" pitchFamily="34" charset="0"/>
                <a:ea typeface="微软雅黑" panose="020B0503020204020204" pitchFamily="34" charset="-122"/>
                <a:cs typeface="Arial" pitchFamily="34" charset="0"/>
              </a:rPr>
              <a:t>=lp64 </a:t>
            </a:r>
            <a:r>
              <a:rPr lang="en-US" altLang="zh-CN" sz="1100" dirty="0" smtClean="0">
                <a:latin typeface="Arial" pitchFamily="34" charset="0"/>
                <a:ea typeface="微软雅黑" panose="020B0503020204020204" pitchFamily="34" charset="-122"/>
                <a:cs typeface="Arial" pitchFamily="34" charset="0"/>
              </a:rPr>
              <a:t>-g) </a:t>
            </a:r>
          </a:p>
          <a:p>
            <a:pPr marL="171450" indent="-171450" defTabSz="1187798" fontAlgn="ctr">
              <a:lnSpc>
                <a:spcPct val="150000"/>
              </a:lnSpc>
              <a:spcBef>
                <a:spcPts val="0"/>
              </a:spcBef>
              <a:spcAft>
                <a:spcPts val="0"/>
              </a:spcAft>
              <a:buFont typeface="Arial" panose="020B0604020202020204" pitchFamily="34" charset="0"/>
              <a:buChar char="•"/>
              <a:defRPr/>
            </a:pPr>
            <a:r>
              <a:rPr lang="en-US" altLang="zh-CN" sz="1100" dirty="0" smtClean="0">
                <a:latin typeface="Arial" pitchFamily="34" charset="0"/>
                <a:ea typeface="微软雅黑" panose="020B0503020204020204" pitchFamily="34" charset="-122"/>
                <a:cs typeface="Arial" pitchFamily="34" charset="0"/>
              </a:rPr>
              <a:t>set(CMAKE_CXX_FLAGS “-</a:t>
            </a:r>
            <a:r>
              <a:rPr lang="en-US" altLang="zh-CN" sz="1100" smtClean="0">
                <a:latin typeface="Arial" pitchFamily="34" charset="0"/>
                <a:ea typeface="微软雅黑" panose="020B0503020204020204" pitchFamily="34" charset="-122"/>
                <a:cs typeface="Arial" pitchFamily="34" charset="0"/>
              </a:rPr>
              <a:t>Wall  </a:t>
            </a:r>
            <a:r>
              <a:rPr lang="en-US" altLang="zh-CN" sz="1100" smtClean="0">
                <a:solidFill>
                  <a:srgbClr val="00B0F0"/>
                </a:solidFill>
                <a:latin typeface="Arial" pitchFamily="34" charset="0"/>
                <a:ea typeface="微软雅黑" panose="020B0503020204020204" pitchFamily="34" charset="-122"/>
                <a:cs typeface="Arial" pitchFamily="34" charset="0"/>
              </a:rPr>
              <a:t>-mabi=lp64 </a:t>
            </a:r>
            <a:r>
              <a:rPr lang="en-US" altLang="zh-CN" sz="1100" dirty="0" smtClean="0">
                <a:latin typeface="Arial" pitchFamily="34" charset="0"/>
                <a:ea typeface="微软雅黑" panose="020B0503020204020204" pitchFamily="34" charset="-122"/>
                <a:cs typeface="Arial" pitchFamily="34" charset="0"/>
              </a:rPr>
              <a:t>–g</a:t>
            </a:r>
            <a:r>
              <a:rPr lang="zh-CN" altLang="en-US" sz="1100" dirty="0" smtClean="0">
                <a:latin typeface="Arial" pitchFamily="34" charset="0"/>
                <a:ea typeface="微软雅黑" panose="020B0503020204020204" pitchFamily="34" charset="-122"/>
                <a:cs typeface="Arial" pitchFamily="34" charset="0"/>
              </a:rPr>
              <a:t>”</a:t>
            </a:r>
            <a:r>
              <a:rPr lang="en-US" altLang="zh-CN" sz="1100" dirty="0" smtClean="0">
                <a:latin typeface="Arial" pitchFamily="34" charset="0"/>
                <a:ea typeface="微软雅黑" panose="020B0503020204020204" pitchFamily="34" charset="-122"/>
                <a:cs typeface="Arial" pitchFamily="34" charset="0"/>
              </a:rPr>
              <a:t>)</a:t>
            </a:r>
          </a:p>
          <a:p>
            <a:pPr marL="171450" indent="-171450" defTabSz="1187798" fontAlgn="ctr">
              <a:lnSpc>
                <a:spcPct val="150000"/>
              </a:lnSpc>
              <a:spcBef>
                <a:spcPts val="0"/>
              </a:spcBef>
              <a:spcAft>
                <a:spcPts val="0"/>
              </a:spcAft>
              <a:buFont typeface="Arial" panose="020B0604020202020204" pitchFamily="34" charset="0"/>
              <a:buChar char="•"/>
              <a:defRPr/>
            </a:pPr>
            <a:r>
              <a:rPr lang="en-US" altLang="zh-CN" sz="1100" dirty="0" err="1">
                <a:latin typeface="Arial" pitchFamily="34" charset="0"/>
                <a:ea typeface="微软雅黑" panose="020B0503020204020204" pitchFamily="34" charset="-122"/>
                <a:cs typeface="Arial" pitchFamily="34" charset="0"/>
              </a:rPr>
              <a:t>add_compile_options</a:t>
            </a:r>
            <a:r>
              <a:rPr lang="en-US" altLang="zh-CN" sz="1100" dirty="0">
                <a:latin typeface="Arial" pitchFamily="34" charset="0"/>
                <a:ea typeface="微软雅黑" panose="020B0503020204020204" pitchFamily="34" charset="-122"/>
                <a:cs typeface="Arial" pitchFamily="34" charset="0"/>
              </a:rPr>
              <a:t>(-Wall  </a:t>
            </a:r>
            <a:r>
              <a:rPr lang="en-US" altLang="zh-CN" sz="1100" dirty="0">
                <a:solidFill>
                  <a:srgbClr val="00B0F0"/>
                </a:solidFill>
                <a:latin typeface="Arial" pitchFamily="34" charset="0"/>
                <a:ea typeface="微软雅黑" panose="020B0503020204020204" pitchFamily="34" charset="-122"/>
                <a:cs typeface="Arial" pitchFamily="34" charset="0"/>
              </a:rPr>
              <a:t>-</a:t>
            </a:r>
            <a:r>
              <a:rPr lang="en-US" altLang="zh-CN" sz="1100" dirty="0" err="1">
                <a:solidFill>
                  <a:srgbClr val="00B0F0"/>
                </a:solidFill>
                <a:latin typeface="Arial" pitchFamily="34" charset="0"/>
                <a:ea typeface="微软雅黑" panose="020B0503020204020204" pitchFamily="34" charset="-122"/>
                <a:cs typeface="Arial" pitchFamily="34" charset="0"/>
              </a:rPr>
              <a:t>mabi</a:t>
            </a:r>
            <a:r>
              <a:rPr lang="en-US" altLang="zh-CN" sz="1100" dirty="0">
                <a:solidFill>
                  <a:srgbClr val="00B0F0"/>
                </a:solidFill>
                <a:latin typeface="Arial" pitchFamily="34" charset="0"/>
                <a:ea typeface="微软雅黑" panose="020B0503020204020204" pitchFamily="34" charset="-122"/>
                <a:cs typeface="Arial" pitchFamily="34" charset="0"/>
              </a:rPr>
              <a:t>=lp64 </a:t>
            </a:r>
            <a:r>
              <a:rPr lang="en-US" altLang="zh-CN" sz="1100" dirty="0">
                <a:latin typeface="Arial" pitchFamily="34" charset="0"/>
                <a:ea typeface="微软雅黑" panose="020B0503020204020204" pitchFamily="34" charset="-122"/>
                <a:cs typeface="Arial" pitchFamily="34" charset="0"/>
              </a:rPr>
              <a:t>-</a:t>
            </a:r>
            <a:r>
              <a:rPr lang="en-US" altLang="zh-CN" sz="1100" dirty="0" smtClean="0">
                <a:latin typeface="Arial" pitchFamily="34" charset="0"/>
                <a:ea typeface="微软雅黑" panose="020B0503020204020204" pitchFamily="34" charset="-122"/>
                <a:cs typeface="Arial" pitchFamily="34" charset="0"/>
              </a:rPr>
              <a:t>g)</a:t>
            </a:r>
          </a:p>
          <a:p>
            <a:pPr marL="171450" indent="-171450" defTabSz="1187798" fontAlgn="ctr">
              <a:lnSpc>
                <a:spcPct val="150000"/>
              </a:lnSpc>
              <a:spcBef>
                <a:spcPts val="600"/>
              </a:spcBef>
              <a:spcAft>
                <a:spcPts val="0"/>
              </a:spcAft>
              <a:buFont typeface="Wingdings" panose="05000000000000000000" pitchFamily="2" charset="2"/>
              <a:buChar char="n"/>
              <a:defRPr/>
            </a:pPr>
            <a:r>
              <a:rPr lang="en-US" altLang="zh-CN" sz="1100" dirty="0" err="1" smtClean="0">
                <a:latin typeface="Arial" pitchFamily="34" charset="0"/>
                <a:ea typeface="微软雅黑" panose="020B0503020204020204" pitchFamily="34" charset="-122"/>
                <a:cs typeface="Arial" pitchFamily="34" charset="0"/>
              </a:rPr>
              <a:t>Makefile</a:t>
            </a:r>
            <a:r>
              <a:rPr lang="zh-CN" altLang="en-US" sz="1100" dirty="0" smtClean="0">
                <a:latin typeface="Arial" pitchFamily="34" charset="0"/>
                <a:ea typeface="微软雅黑" panose="020B0503020204020204" pitchFamily="34" charset="-122"/>
                <a:cs typeface="Arial" pitchFamily="34" charset="0"/>
              </a:rPr>
              <a:t>文件修改</a:t>
            </a:r>
            <a:endParaRPr lang="en-US" altLang="zh-CN" sz="1100" dirty="0">
              <a:latin typeface="Arial" pitchFamily="34" charset="0"/>
              <a:ea typeface="微软雅黑" panose="020B0503020204020204" pitchFamily="34" charset="-122"/>
              <a:cs typeface="Arial" pitchFamily="34" charset="0"/>
            </a:endParaRPr>
          </a:p>
          <a:p>
            <a:pPr defTabSz="1187798" fontAlgn="ctr">
              <a:lnSpc>
                <a:spcPct val="150000"/>
              </a:lnSpc>
              <a:spcBef>
                <a:spcPts val="0"/>
              </a:spcBef>
              <a:spcAft>
                <a:spcPts val="0"/>
              </a:spcAft>
              <a:defRPr/>
            </a:pPr>
            <a:r>
              <a:rPr lang="en-US" altLang="zh-CN" sz="1100" dirty="0" smtClean="0">
                <a:latin typeface="Arial" pitchFamily="34" charset="0"/>
                <a:ea typeface="微软雅黑" panose="020B0503020204020204" pitchFamily="34" charset="-122"/>
                <a:cs typeface="Arial" pitchFamily="34" charset="0"/>
              </a:rPr>
              <a:t>cc/g</a:t>
            </a:r>
            <a:r>
              <a:rPr lang="en-US" altLang="zh-CN" sz="1100" dirty="0">
                <a:latin typeface="Arial" pitchFamily="34" charset="0"/>
                <a:ea typeface="微软雅黑" panose="020B0503020204020204" pitchFamily="34" charset="-122"/>
                <a:cs typeface="Arial" pitchFamily="34" charset="0"/>
              </a:rPr>
              <a:t>++ </a:t>
            </a:r>
            <a:r>
              <a:rPr lang="en-US" altLang="zh-CN" sz="1100" dirty="0" smtClean="0">
                <a:latin typeface="Arial" pitchFamily="34" charset="0"/>
                <a:ea typeface="微软雅黑" panose="020B0503020204020204" pitchFamily="34" charset="-122"/>
                <a:cs typeface="Arial" pitchFamily="34" charset="0"/>
              </a:rPr>
              <a:t> -</a:t>
            </a:r>
            <a:r>
              <a:rPr lang="en-US" altLang="zh-CN" sz="1100" dirty="0">
                <a:latin typeface="Arial" pitchFamily="34" charset="0"/>
                <a:ea typeface="微软雅黑" panose="020B0503020204020204" pitchFamily="34" charset="-122"/>
                <a:cs typeface="Arial" pitchFamily="34" charset="0"/>
              </a:rPr>
              <a:t>Wall </a:t>
            </a:r>
            <a:r>
              <a:rPr lang="en-US" altLang="zh-CN" sz="1100" dirty="0" smtClean="0">
                <a:latin typeface="Arial" pitchFamily="34" charset="0"/>
                <a:ea typeface="微软雅黑" panose="020B0503020204020204" pitchFamily="34" charset="-122"/>
                <a:cs typeface="Arial" pitchFamily="34" charset="0"/>
              </a:rPr>
              <a:t>  </a:t>
            </a:r>
            <a:r>
              <a:rPr lang="en-US" altLang="zh-CN" sz="1100" dirty="0">
                <a:solidFill>
                  <a:srgbClr val="00B0F0"/>
                </a:solidFill>
                <a:latin typeface="Arial" pitchFamily="34" charset="0"/>
                <a:ea typeface="微软雅黑" panose="020B0503020204020204" pitchFamily="34" charset="-122"/>
                <a:cs typeface="Arial" pitchFamily="34" charset="0"/>
              </a:rPr>
              <a:t>-</a:t>
            </a:r>
            <a:r>
              <a:rPr lang="en-US" altLang="zh-CN" sz="1100" dirty="0" err="1" smtClean="0">
                <a:solidFill>
                  <a:srgbClr val="00B0F0"/>
                </a:solidFill>
                <a:latin typeface="Arial" pitchFamily="34" charset="0"/>
                <a:ea typeface="微软雅黑" panose="020B0503020204020204" pitchFamily="34" charset="-122"/>
                <a:cs typeface="Arial" pitchFamily="34" charset="0"/>
              </a:rPr>
              <a:t>mabi</a:t>
            </a:r>
            <a:r>
              <a:rPr lang="en-US" altLang="zh-CN" sz="1100" dirty="0" smtClean="0">
                <a:solidFill>
                  <a:srgbClr val="00B0F0"/>
                </a:solidFill>
                <a:latin typeface="Arial" pitchFamily="34" charset="0"/>
                <a:ea typeface="微软雅黑" panose="020B0503020204020204" pitchFamily="34" charset="-122"/>
                <a:cs typeface="Arial" pitchFamily="34" charset="0"/>
              </a:rPr>
              <a:t>=lp64   </a:t>
            </a:r>
            <a:r>
              <a:rPr lang="en-US" altLang="zh-CN" sz="1100" dirty="0" smtClean="0">
                <a:latin typeface="Arial" pitchFamily="34" charset="0"/>
                <a:ea typeface="微软雅黑" panose="020B0503020204020204" pitchFamily="34" charset="-122"/>
                <a:cs typeface="Arial" pitchFamily="34" charset="0"/>
              </a:rPr>
              <a:t>-g –o …..</a:t>
            </a:r>
          </a:p>
        </p:txBody>
      </p:sp>
      <p:sp>
        <p:nvSpPr>
          <p:cNvPr id="3" name="矩形 2"/>
          <p:cNvSpPr/>
          <p:nvPr/>
        </p:nvSpPr>
        <p:spPr bwMode="auto">
          <a:xfrm>
            <a:off x="2336151" y="2124132"/>
            <a:ext cx="1779285" cy="2406044"/>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1" name="矩形 70"/>
          <p:cNvSpPr/>
          <p:nvPr/>
        </p:nvSpPr>
        <p:spPr bwMode="auto">
          <a:xfrm>
            <a:off x="4187287" y="2124132"/>
            <a:ext cx="1182706" cy="2406044"/>
          </a:xfrm>
          <a:prstGeom prst="rect">
            <a:avLst/>
          </a:prstGeom>
          <a:solidFill>
            <a:srgbClr val="F7A655">
              <a:alpha val="20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2" name="矩形 71"/>
          <p:cNvSpPr/>
          <p:nvPr/>
        </p:nvSpPr>
        <p:spPr bwMode="auto">
          <a:xfrm>
            <a:off x="5430411" y="2124132"/>
            <a:ext cx="2630709" cy="2406044"/>
          </a:xfrm>
          <a:prstGeom prst="rect">
            <a:avLst/>
          </a:prstGeom>
          <a:solidFill>
            <a:srgbClr val="F7A655">
              <a:alpha val="20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7" name="文本框 51"/>
          <p:cNvSpPr txBox="1"/>
          <p:nvPr/>
        </p:nvSpPr>
        <p:spPr>
          <a:xfrm>
            <a:off x="967513" y="2835750"/>
            <a:ext cx="1300194" cy="482644"/>
          </a:xfrm>
          <a:prstGeom prst="rect">
            <a:avLst/>
          </a:prstGeom>
          <a:solidFill>
            <a:srgbClr val="F7A655"/>
          </a:solidFill>
        </p:spPr>
        <p:txBody>
          <a:bodyPr vert="horz" wrap="square" rtlCol="0" anchor="ctr" anchorCtr="0">
            <a:noAutofit/>
          </a:bodyPr>
          <a:lstStyle/>
          <a:p>
            <a:pPr algn="ctr" fontAlgn="auto">
              <a:spcBef>
                <a:spcPts val="0"/>
              </a:spcBef>
              <a:spcAft>
                <a:spcPts val="0"/>
              </a:spcAft>
            </a:pPr>
            <a:r>
              <a:rPr lang="en-US" altLang="zh-CN" sz="1800" b="1" dirty="0" smtClean="0">
                <a:solidFill>
                  <a:srgbClr val="FFFFFF"/>
                </a:solidFill>
                <a:latin typeface="Microsoft YaHei" panose="020B0503020204020204" pitchFamily="34" charset="-122"/>
                <a:ea typeface="Microsoft YaHei" panose="020B0503020204020204" pitchFamily="34" charset="-122"/>
              </a:rPr>
              <a:t>64</a:t>
            </a:r>
            <a:r>
              <a:rPr lang="zh-CN" altLang="en-US" sz="1800" b="1" dirty="0" smtClean="0">
                <a:solidFill>
                  <a:srgbClr val="FFFFFF"/>
                </a:solidFill>
                <a:latin typeface="Microsoft YaHei" panose="020B0503020204020204" pitchFamily="34" charset="-122"/>
                <a:ea typeface="Microsoft YaHei" panose="020B0503020204020204" pitchFamily="34" charset="-122"/>
              </a:rPr>
              <a:t>位编译</a:t>
            </a:r>
          </a:p>
        </p:txBody>
      </p:sp>
      <p:sp>
        <p:nvSpPr>
          <p:cNvPr id="42" name="文本框 55"/>
          <p:cNvSpPr txBox="1"/>
          <p:nvPr/>
        </p:nvSpPr>
        <p:spPr>
          <a:xfrm>
            <a:off x="967513" y="3814922"/>
            <a:ext cx="1300194" cy="481384"/>
          </a:xfrm>
          <a:prstGeom prst="rect">
            <a:avLst/>
          </a:prstGeom>
          <a:solidFill>
            <a:srgbClr val="F7A655"/>
          </a:solidFill>
        </p:spPr>
        <p:txBody>
          <a:bodyPr vert="horz" wrap="square" rtlCol="0" anchor="ctr" anchorCtr="0">
            <a:no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auto">
              <a:spcBef>
                <a:spcPts val="0"/>
              </a:spcBef>
              <a:spcAft>
                <a:spcPts val="0"/>
              </a:spcAft>
            </a:pPr>
            <a:r>
              <a:rPr lang="zh-CN" altLang="en-US" sz="1800" b="1" dirty="0" smtClean="0">
                <a:solidFill>
                  <a:srgbClr val="FFFFFF"/>
                </a:solidFill>
                <a:latin typeface="Microsoft YaHei" panose="020B0503020204020204" pitchFamily="34" charset="-122"/>
                <a:ea typeface="Microsoft YaHei" panose="020B0503020204020204" pitchFamily="34" charset="-122"/>
              </a:rPr>
              <a:t>数据类型</a:t>
            </a:r>
          </a:p>
        </p:txBody>
      </p:sp>
      <p:sp>
        <p:nvSpPr>
          <p:cNvPr id="44" name="文本框 32"/>
          <p:cNvSpPr txBox="1"/>
          <p:nvPr/>
        </p:nvSpPr>
        <p:spPr>
          <a:xfrm>
            <a:off x="4374684" y="2298074"/>
            <a:ext cx="807913" cy="246221"/>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C7000B"/>
                </a:solidFill>
                <a:uLnTx/>
                <a:uFillTx/>
                <a:latin typeface="Microsoft YaHei" panose="020B0503020204020204" pitchFamily="34" charset="-122"/>
                <a:ea typeface="Microsoft YaHei" panose="020B0503020204020204" pitchFamily="34" charset="-122"/>
              </a:rPr>
              <a:t>X86</a:t>
            </a:r>
            <a:r>
              <a:rPr kumimoji="0" lang="zh-CN" altLang="en-US" sz="1600" b="1" i="0" u="none" strike="noStrike" kern="0" cap="none" spc="0" normalizeH="0" baseline="0" noProof="0" dirty="0" smtClean="0">
                <a:ln>
                  <a:noFill/>
                </a:ln>
                <a:solidFill>
                  <a:srgbClr val="C7000B"/>
                </a:solidFill>
                <a:uLnTx/>
                <a:uFillTx/>
                <a:latin typeface="Microsoft YaHei" panose="020B0503020204020204" pitchFamily="34" charset="-122"/>
                <a:ea typeface="Microsoft YaHei" panose="020B0503020204020204" pitchFamily="34" charset="-122"/>
              </a:rPr>
              <a:t>代码</a:t>
            </a:r>
          </a:p>
        </p:txBody>
      </p:sp>
      <p:sp>
        <p:nvSpPr>
          <p:cNvPr id="46" name="文本框 34"/>
          <p:cNvSpPr txBox="1"/>
          <p:nvPr/>
        </p:nvSpPr>
        <p:spPr>
          <a:xfrm>
            <a:off x="6335396" y="2298074"/>
            <a:ext cx="820738" cy="246221"/>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b="1" kern="0" dirty="0">
                <a:solidFill>
                  <a:srgbClr val="C7000B"/>
                </a:solidFill>
                <a:latin typeface="Microsoft YaHei" panose="020B0503020204020204" pitchFamily="34" charset="-122"/>
                <a:ea typeface="Microsoft YaHei" panose="020B0503020204020204" pitchFamily="34" charset="-122"/>
              </a:rPr>
              <a:t>鲲鹏</a:t>
            </a:r>
            <a:r>
              <a:rPr kumimoji="0" lang="zh-CN" altLang="en-US" sz="1600" b="1" i="0" u="none" strike="noStrike" kern="0" cap="none" spc="0" normalizeH="0" baseline="0" noProof="0" dirty="0" smtClean="0">
                <a:ln>
                  <a:noFill/>
                </a:ln>
                <a:solidFill>
                  <a:srgbClr val="C7000B"/>
                </a:solidFill>
                <a:uLnTx/>
                <a:uFillTx/>
                <a:latin typeface="Microsoft YaHei" panose="020B0503020204020204" pitchFamily="34" charset="-122"/>
                <a:ea typeface="Microsoft YaHei" panose="020B0503020204020204" pitchFamily="34" charset="-122"/>
              </a:rPr>
              <a:t>代码</a:t>
            </a:r>
          </a:p>
        </p:txBody>
      </p:sp>
      <p:sp>
        <p:nvSpPr>
          <p:cNvPr id="49" name="文本框 36"/>
          <p:cNvSpPr txBox="1"/>
          <p:nvPr/>
        </p:nvSpPr>
        <p:spPr>
          <a:xfrm>
            <a:off x="2815424" y="2298074"/>
            <a:ext cx="820738" cy="246221"/>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C7000B"/>
                </a:solidFill>
                <a:uLnTx/>
                <a:uFillTx/>
                <a:latin typeface="Microsoft YaHei" panose="020B0503020204020204" pitchFamily="34" charset="-122"/>
                <a:ea typeface="Microsoft YaHei" panose="020B0503020204020204" pitchFamily="34" charset="-122"/>
              </a:rPr>
              <a:t>功能说明</a:t>
            </a:r>
          </a:p>
        </p:txBody>
      </p:sp>
      <p:cxnSp>
        <p:nvCxnSpPr>
          <p:cNvPr id="65" name="直接连接符 64"/>
          <p:cNvCxnSpPr/>
          <p:nvPr/>
        </p:nvCxnSpPr>
        <p:spPr>
          <a:xfrm>
            <a:off x="2797155" y="2609763"/>
            <a:ext cx="857276" cy="0"/>
          </a:xfrm>
          <a:prstGeom prst="line">
            <a:avLst/>
          </a:prstGeom>
          <a:noFill/>
          <a:ln w="9525" cap="flat" cmpd="sng" algn="ctr">
            <a:solidFill>
              <a:srgbClr val="C7000B"/>
            </a:solidFill>
            <a:prstDash val="solid"/>
            <a:miter lim="800000"/>
          </a:ln>
          <a:effectLst/>
        </p:spPr>
      </p:cxnSp>
      <p:sp>
        <p:nvSpPr>
          <p:cNvPr id="33" name="矩形 32"/>
          <p:cNvSpPr/>
          <p:nvPr/>
        </p:nvSpPr>
        <p:spPr>
          <a:xfrm>
            <a:off x="2616025" y="2855473"/>
            <a:ext cx="1219536" cy="443198"/>
          </a:xfrm>
          <a:prstGeom prst="rect">
            <a:avLst/>
          </a:prstGeom>
        </p:spPr>
        <p:txBody>
          <a:bodyPr wrap="square" lIns="0" tIns="0" rIns="0" bIns="0">
            <a:spAutoFit/>
          </a:bodyPr>
          <a:lstStyle/>
          <a:p>
            <a:pPr algn="ctr" defTabSz="1187798" fontAlgn="ctr">
              <a:lnSpc>
                <a:spcPct val="120000"/>
              </a:lnSpc>
              <a:spcBef>
                <a:spcPts val="0"/>
              </a:spcBef>
              <a:spcAft>
                <a:spcPts val="0"/>
              </a:spcAft>
              <a:defRPr/>
            </a:pPr>
            <a:r>
              <a:rPr lang="zh-CN" altLang="en-US" sz="1200" dirty="0" smtClean="0">
                <a:solidFill>
                  <a:srgbClr val="1D1D1A"/>
                </a:solidFill>
                <a:latin typeface="微软雅黑" panose="020B0503020204020204" pitchFamily="34" charset="-122"/>
                <a:ea typeface="微软雅黑" panose="020B0503020204020204" pitchFamily="34" charset="-122"/>
              </a:rPr>
              <a:t>定义编译生成的应用程序为</a:t>
            </a:r>
            <a:r>
              <a:rPr lang="en-US" altLang="zh-CN" sz="1200" dirty="0" smtClean="0">
                <a:solidFill>
                  <a:srgbClr val="1D1D1A"/>
                </a:solidFill>
                <a:latin typeface="微软雅黑" panose="020B0503020204020204" pitchFamily="34" charset="-122"/>
                <a:ea typeface="微软雅黑" panose="020B0503020204020204" pitchFamily="34" charset="-122"/>
              </a:rPr>
              <a:t>64</a:t>
            </a:r>
            <a:r>
              <a:rPr lang="zh-CN" altLang="en-US" sz="1200" dirty="0" smtClean="0">
                <a:solidFill>
                  <a:srgbClr val="1D1D1A"/>
                </a:solidFill>
                <a:latin typeface="微软雅黑" panose="020B0503020204020204" pitchFamily="34" charset="-122"/>
                <a:ea typeface="微软雅黑" panose="020B0503020204020204" pitchFamily="34" charset="-122"/>
              </a:rPr>
              <a:t>位</a:t>
            </a:r>
            <a:endParaRPr lang="en-US" altLang="zh-CN" sz="1200" dirty="0">
              <a:solidFill>
                <a:srgbClr val="1D1D1A"/>
              </a:solidFill>
              <a:latin typeface="微软雅黑" panose="020B0503020204020204" pitchFamily="34" charset="-122"/>
              <a:ea typeface="微软雅黑" panose="020B0503020204020204" pitchFamily="34" charset="-122"/>
            </a:endParaRPr>
          </a:p>
        </p:txBody>
      </p:sp>
      <p:sp>
        <p:nvSpPr>
          <p:cNvPr id="34" name="矩形 33"/>
          <p:cNvSpPr/>
          <p:nvPr/>
        </p:nvSpPr>
        <p:spPr>
          <a:xfrm>
            <a:off x="6219018" y="2938573"/>
            <a:ext cx="1053494" cy="276999"/>
          </a:xfrm>
          <a:prstGeom prst="rect">
            <a:avLst/>
          </a:prstGeom>
        </p:spPr>
        <p:txBody>
          <a:bodyPr wrap="none">
            <a:spAutoFit/>
          </a:bodyPr>
          <a:lstStyle/>
          <a:p>
            <a:pPr defTabSz="1187798" fontAlgn="ctr">
              <a:spcBef>
                <a:spcPts val="0"/>
              </a:spcBef>
              <a:spcAft>
                <a:spcPts val="0"/>
              </a:spcAft>
              <a:defRPr/>
            </a:pPr>
            <a:r>
              <a:rPr lang="en-US" altLang="zh-CN" sz="1200" dirty="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mabi</a:t>
            </a:r>
            <a:r>
              <a:rPr lang="en-US" altLang="zh-CN" sz="1200" dirty="0" smtClean="0">
                <a:solidFill>
                  <a:srgbClr val="1D1D1A"/>
                </a:solidFill>
                <a:latin typeface="微软雅黑" panose="020B0503020204020204" pitchFamily="34" charset="-122"/>
                <a:ea typeface="微软雅黑" panose="020B0503020204020204" pitchFamily="34" charset="-122"/>
              </a:rPr>
              <a:t>=lp64</a:t>
            </a:r>
            <a:endParaRPr lang="en-US" altLang="zh-CN" sz="1200" dirty="0">
              <a:solidFill>
                <a:srgbClr val="1D1D1A"/>
              </a:solidFill>
              <a:latin typeface="微软雅黑" panose="020B0503020204020204" pitchFamily="34" charset="-122"/>
              <a:ea typeface="微软雅黑" panose="020B0503020204020204" pitchFamily="34" charset="-122"/>
            </a:endParaRPr>
          </a:p>
        </p:txBody>
      </p:sp>
      <p:sp>
        <p:nvSpPr>
          <p:cNvPr id="35" name="矩形 34"/>
          <p:cNvSpPr/>
          <p:nvPr/>
        </p:nvSpPr>
        <p:spPr>
          <a:xfrm>
            <a:off x="4490741" y="2938573"/>
            <a:ext cx="575799" cy="276999"/>
          </a:xfrm>
          <a:prstGeom prst="rect">
            <a:avLst/>
          </a:prstGeom>
        </p:spPr>
        <p:txBody>
          <a:bodyPr wrap="none">
            <a:spAutoFit/>
          </a:bodyPr>
          <a:lstStyle/>
          <a:p>
            <a:pPr defTabSz="1187798" fontAlgn="ctr">
              <a:spcBef>
                <a:spcPts val="0"/>
              </a:spcBef>
              <a:spcAft>
                <a:spcPts val="0"/>
              </a:spcAft>
              <a:defRPr/>
            </a:pPr>
            <a:r>
              <a:rPr lang="en-US" altLang="zh-CN" sz="1200" dirty="0" smtClean="0">
                <a:solidFill>
                  <a:srgbClr val="1D1D1A"/>
                </a:solidFill>
                <a:latin typeface="微软雅黑" panose="020B0503020204020204" pitchFamily="34" charset="-122"/>
                <a:ea typeface="微软雅黑" panose="020B0503020204020204" pitchFamily="34" charset="-122"/>
              </a:rPr>
              <a:t>-m64</a:t>
            </a:r>
            <a:endParaRPr lang="en-US" altLang="zh-CN" sz="1200" dirty="0">
              <a:solidFill>
                <a:srgbClr val="1D1D1A"/>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flipV="1">
            <a:off x="2437955" y="3558800"/>
            <a:ext cx="5530357" cy="20846"/>
          </a:xfrm>
          <a:prstGeom prst="line">
            <a:avLst/>
          </a:prstGeom>
          <a:noFill/>
          <a:ln w="15875" cap="flat" cmpd="sng" algn="ctr">
            <a:solidFill>
              <a:srgbClr val="666666">
                <a:lumMod val="60000"/>
                <a:lumOff val="40000"/>
              </a:srgbClr>
            </a:solidFill>
            <a:prstDash val="dash"/>
            <a:miter lim="800000"/>
          </a:ln>
          <a:effectLst/>
        </p:spPr>
      </p:cxnSp>
      <p:sp>
        <p:nvSpPr>
          <p:cNvPr id="38" name="文本框 52"/>
          <p:cNvSpPr txBox="1"/>
          <p:nvPr/>
        </p:nvSpPr>
        <p:spPr>
          <a:xfrm>
            <a:off x="2508013" y="3870651"/>
            <a:ext cx="1435560" cy="369332"/>
          </a:xfrm>
          <a:prstGeom prst="rect">
            <a:avLst/>
          </a:prstGeom>
          <a:noFill/>
        </p:spPr>
        <p:txBody>
          <a:bodyPr wrap="square" lIns="0" tIns="0" rIns="0" bIns="0"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1D1D1A"/>
                </a:solidFill>
                <a:effectLst/>
                <a:uLnTx/>
                <a:uFillTx/>
                <a:latin typeface="+mn-ea"/>
                <a:ea typeface="+mn-ea"/>
              </a:rPr>
              <a:t>显示定义</a:t>
            </a:r>
            <a:r>
              <a:rPr kumimoji="0" lang="en-US" altLang="zh-CN" sz="1200" b="0" i="0" u="none" strike="noStrike" kern="0" cap="none" spc="0" normalizeH="0" baseline="0" noProof="0" dirty="0" smtClean="0">
                <a:ln>
                  <a:noFill/>
                </a:ln>
                <a:solidFill>
                  <a:srgbClr val="1D1D1A"/>
                </a:solidFill>
                <a:effectLst/>
                <a:uLnTx/>
                <a:uFillTx/>
                <a:latin typeface="+mn-ea"/>
                <a:ea typeface="+mn-ea"/>
              </a:rPr>
              <a:t>char</a:t>
            </a:r>
            <a:r>
              <a:rPr kumimoji="0" lang="zh-CN" altLang="en-US" sz="1200" b="0" i="0" u="none" strike="noStrike" kern="0" cap="none" spc="0" normalizeH="0" baseline="0" noProof="0" dirty="0" smtClean="0">
                <a:ln>
                  <a:noFill/>
                </a:ln>
                <a:solidFill>
                  <a:srgbClr val="1D1D1A"/>
                </a:solidFill>
                <a:effectLst/>
                <a:uLnTx/>
                <a:uFillTx/>
                <a:latin typeface="+mn-ea"/>
                <a:ea typeface="+mn-ea"/>
              </a:rPr>
              <a:t>类型变量为有符号类型</a:t>
            </a:r>
            <a:endParaRPr kumimoji="0" lang="zh-CN" altLang="en-US" sz="1200" b="0" i="0" u="none" strike="noStrike" kern="0" cap="none" spc="0" normalizeH="0" baseline="0" noProof="0" dirty="0">
              <a:ln>
                <a:noFill/>
              </a:ln>
              <a:solidFill>
                <a:srgbClr val="1D1D1A"/>
              </a:solidFill>
              <a:effectLst/>
              <a:uLnTx/>
              <a:uFillTx/>
              <a:latin typeface="+mn-ea"/>
              <a:ea typeface="+mn-ea"/>
            </a:endParaRPr>
          </a:p>
        </p:txBody>
      </p:sp>
      <p:sp>
        <p:nvSpPr>
          <p:cNvPr id="39" name="矩形 38"/>
          <p:cNvSpPr/>
          <p:nvPr/>
        </p:nvSpPr>
        <p:spPr>
          <a:xfrm>
            <a:off x="4276086" y="3944814"/>
            <a:ext cx="1005108" cy="221599"/>
          </a:xfrm>
          <a:prstGeom prst="rect">
            <a:avLst/>
          </a:prstGeom>
        </p:spPr>
        <p:txBody>
          <a:bodyPr wrap="square" lIns="0" tIns="0" rIns="0" bIns="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defTabSz="1187323" fontAlgn="ctr">
              <a:lnSpc>
                <a:spcPct val="120000"/>
              </a:lnSpc>
              <a:spcBef>
                <a:spcPts val="0"/>
              </a:spcBef>
              <a:spcAft>
                <a:spcPts val="0"/>
              </a:spcAft>
              <a:defRPr/>
            </a:pPr>
            <a:r>
              <a:rPr lang="en-US" altLang="zh-CN" sz="1200" dirty="0">
                <a:solidFill>
                  <a:srgbClr val="1D1D1A"/>
                </a:solidFill>
                <a:latin typeface="微软雅黑" panose="020B0503020204020204" pitchFamily="34" charset="-122"/>
                <a:ea typeface="微软雅黑" panose="020B0503020204020204" pitchFamily="34" charset="-122"/>
              </a:rPr>
              <a:t>char a = </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smtClean="0">
                <a:solidFill>
                  <a:srgbClr val="1D1D1A"/>
                </a:solidFill>
                <a:latin typeface="微软雅黑" panose="020B0503020204020204" pitchFamily="34" charset="-122"/>
                <a:ea typeface="微软雅黑" panose="020B0503020204020204" pitchFamily="34" charset="-122"/>
              </a:rPr>
              <a:t>a</a:t>
            </a:r>
            <a:r>
              <a:rPr lang="zh-CN" altLang="en-US" sz="1200" dirty="0" smtClean="0">
                <a:solidFill>
                  <a:srgbClr val="1D1D1A"/>
                </a:solidFill>
                <a:latin typeface="微软雅黑" panose="020B0503020204020204" pitchFamily="34" charset="-122"/>
                <a:ea typeface="微软雅黑" panose="020B0503020204020204" pitchFamily="34" charset="-122"/>
              </a:rPr>
              <a:t>’</a:t>
            </a:r>
            <a:endParaRPr lang="en-US" altLang="zh-CN" sz="1200" dirty="0">
              <a:solidFill>
                <a:srgbClr val="1D1D1A"/>
              </a:solidFill>
              <a:latin typeface="微软雅黑" panose="020B0503020204020204" pitchFamily="34" charset="-122"/>
              <a:ea typeface="微软雅黑" panose="020B0503020204020204" pitchFamily="34" charset="-122"/>
            </a:endParaRPr>
          </a:p>
        </p:txBody>
      </p:sp>
      <p:sp>
        <p:nvSpPr>
          <p:cNvPr id="40" name="矩形 39"/>
          <p:cNvSpPr/>
          <p:nvPr/>
        </p:nvSpPr>
        <p:spPr>
          <a:xfrm>
            <a:off x="5548857" y="3827562"/>
            <a:ext cx="2393817" cy="443198"/>
          </a:xfrm>
          <a:prstGeom prst="rect">
            <a:avLst/>
          </a:prstGeom>
        </p:spPr>
        <p:txBody>
          <a:bodyPr wrap="square" lIns="0" tIns="0" rIns="0" bIns="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defTabSz="1187323" fontAlgn="ctr">
              <a:lnSpc>
                <a:spcPct val="120000"/>
              </a:lnSpc>
              <a:spcBef>
                <a:spcPts val="0"/>
              </a:spcBef>
              <a:spcAft>
                <a:spcPts val="0"/>
              </a:spcAft>
              <a:defRPr/>
            </a:pPr>
            <a:r>
              <a:rPr lang="zh-CN" altLang="en-US" sz="1200" dirty="0" smtClean="0">
                <a:solidFill>
                  <a:srgbClr val="1D1D1A"/>
                </a:solidFill>
                <a:latin typeface="微软雅黑" panose="020B0503020204020204" pitchFamily="34" charset="-122"/>
                <a:ea typeface="微软雅黑" panose="020B0503020204020204" pitchFamily="34" charset="-122"/>
              </a:rPr>
              <a:t>方法</a:t>
            </a:r>
            <a:r>
              <a:rPr lang="en-US" altLang="zh-CN" sz="1200" dirty="0" smtClean="0">
                <a:solidFill>
                  <a:srgbClr val="1D1D1A"/>
                </a:solidFill>
                <a:latin typeface="微软雅黑" panose="020B0503020204020204" pitchFamily="34" charset="-122"/>
                <a:ea typeface="微软雅黑" panose="020B0503020204020204" pitchFamily="34" charset="-122"/>
              </a:rPr>
              <a:t>1</a:t>
            </a:r>
            <a:r>
              <a:rPr lang="zh-CN" altLang="en-US" sz="1200" dirty="0" smtClean="0">
                <a:solidFill>
                  <a:srgbClr val="1D1D1A"/>
                </a:solidFill>
                <a:latin typeface="微软雅黑" panose="020B0503020204020204" pitchFamily="34" charset="-122"/>
                <a:ea typeface="微软雅黑" panose="020B0503020204020204" pitchFamily="34" charset="-122"/>
              </a:rPr>
              <a:t>：</a:t>
            </a:r>
            <a:r>
              <a:rPr lang="en-US" altLang="zh-CN" sz="1200" dirty="0" smtClean="0">
                <a:solidFill>
                  <a:srgbClr val="1D1D1A"/>
                </a:solidFill>
                <a:latin typeface="微软雅黑" panose="020B0503020204020204" pitchFamily="34" charset="-122"/>
                <a:ea typeface="微软雅黑" panose="020B0503020204020204" pitchFamily="34" charset="-122"/>
              </a:rPr>
              <a:t>signed </a:t>
            </a:r>
            <a:r>
              <a:rPr lang="en-US" altLang="zh-CN" sz="1200" dirty="0">
                <a:solidFill>
                  <a:srgbClr val="1D1D1A"/>
                </a:solidFill>
                <a:latin typeface="微软雅黑" panose="020B0503020204020204" pitchFamily="34" charset="-122"/>
                <a:ea typeface="微软雅黑" panose="020B0503020204020204" pitchFamily="34" charset="-122"/>
              </a:rPr>
              <a:t>char a </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smtClean="0">
                <a:solidFill>
                  <a:srgbClr val="1D1D1A"/>
                </a:solidFill>
                <a:latin typeface="微软雅黑" panose="020B0503020204020204" pitchFamily="34" charset="-122"/>
                <a:ea typeface="微软雅黑" panose="020B0503020204020204" pitchFamily="34" charset="-122"/>
              </a:rPr>
              <a:t>a</a:t>
            </a:r>
            <a:r>
              <a:rPr lang="zh-CN" altLang="en-US" sz="1200" smtClean="0">
                <a:solidFill>
                  <a:srgbClr val="1D1D1A"/>
                </a:solidFill>
                <a:latin typeface="微软雅黑" panose="020B0503020204020204" pitchFamily="34" charset="-122"/>
                <a:ea typeface="微软雅黑" panose="020B0503020204020204" pitchFamily="34" charset="-122"/>
              </a:rPr>
              <a:t>’</a:t>
            </a:r>
            <a:endParaRPr lang="en-US" altLang="zh-CN" sz="1200" dirty="0">
              <a:solidFill>
                <a:srgbClr val="1D1D1A"/>
              </a:solidFill>
              <a:latin typeface="微软雅黑" panose="020B0503020204020204" pitchFamily="34" charset="-122"/>
              <a:ea typeface="微软雅黑" panose="020B0503020204020204" pitchFamily="34" charset="-122"/>
            </a:endParaRPr>
          </a:p>
          <a:p>
            <a:pPr defTabSz="1187323" fontAlgn="ctr">
              <a:lnSpc>
                <a:spcPct val="120000"/>
              </a:lnSpc>
              <a:spcBef>
                <a:spcPts val="0"/>
              </a:spcBef>
              <a:spcAft>
                <a:spcPts val="0"/>
              </a:spcAft>
              <a:defRPr/>
            </a:pPr>
            <a:r>
              <a:rPr lang="en-US" altLang="zh-CN" sz="1200">
                <a:solidFill>
                  <a:srgbClr val="1D1D1A"/>
                </a:solidFill>
                <a:latin typeface="微软雅黑" panose="020B0503020204020204" pitchFamily="34" charset="-122"/>
                <a:ea typeface="微软雅黑" panose="020B0503020204020204" pitchFamily="34" charset="-122"/>
              </a:rPr>
              <a:t> </a:t>
            </a:r>
            <a:r>
              <a:rPr lang="en-US" altLang="zh-CN" sz="1200" smtClean="0">
                <a:solidFill>
                  <a:srgbClr val="1D1D1A"/>
                </a:solidFill>
                <a:latin typeface="微软雅黑" panose="020B0503020204020204" pitchFamily="34" charset="-122"/>
                <a:ea typeface="微软雅黑" panose="020B0503020204020204" pitchFamily="34" charset="-122"/>
              </a:rPr>
              <a:t>   </a:t>
            </a:r>
            <a:r>
              <a:rPr lang="zh-CN" altLang="en-US" sz="1200" smtClean="0">
                <a:solidFill>
                  <a:srgbClr val="1D1D1A"/>
                </a:solidFill>
                <a:latin typeface="微软雅黑" panose="020B0503020204020204" pitchFamily="34" charset="-122"/>
                <a:ea typeface="微软雅黑" panose="020B0503020204020204" pitchFamily="34" charset="-122"/>
              </a:rPr>
              <a:t>方法</a:t>
            </a:r>
            <a:r>
              <a:rPr lang="en-US" altLang="zh-CN" sz="1200" dirty="0">
                <a:solidFill>
                  <a:srgbClr val="1D1D1A"/>
                </a:solidFill>
                <a:latin typeface="微软雅黑" panose="020B0503020204020204" pitchFamily="34" charset="-122"/>
                <a:ea typeface="微软雅黑" panose="020B0503020204020204" pitchFamily="34" charset="-122"/>
              </a:rPr>
              <a:t>2</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fsigned</a:t>
            </a:r>
            <a:r>
              <a:rPr lang="en-US" altLang="zh-CN" sz="1200" dirty="0" smtClean="0">
                <a:solidFill>
                  <a:srgbClr val="1D1D1A"/>
                </a:solidFill>
                <a:latin typeface="微软雅黑" panose="020B0503020204020204" pitchFamily="34" charset="-122"/>
                <a:ea typeface="微软雅黑" panose="020B0503020204020204" pitchFamily="34" charset="-122"/>
              </a:rPr>
              <a:t>-char</a:t>
            </a:r>
            <a:endParaRPr lang="en-US" altLang="zh-CN" sz="1200" dirty="0">
              <a:solidFill>
                <a:srgbClr val="1D1D1A"/>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4350002" y="2609763"/>
            <a:ext cx="857276" cy="0"/>
          </a:xfrm>
          <a:prstGeom prst="line">
            <a:avLst/>
          </a:prstGeom>
          <a:noFill/>
          <a:ln w="9525" cap="flat" cmpd="sng" algn="ctr">
            <a:solidFill>
              <a:srgbClr val="C7000B"/>
            </a:solidFill>
            <a:prstDash val="solid"/>
            <a:miter lim="800000"/>
          </a:ln>
          <a:effectLst/>
        </p:spPr>
      </p:cxnSp>
      <p:cxnSp>
        <p:nvCxnSpPr>
          <p:cNvPr id="69" name="直接连接符 68"/>
          <p:cNvCxnSpPr/>
          <p:nvPr/>
        </p:nvCxnSpPr>
        <p:spPr>
          <a:xfrm>
            <a:off x="6317127" y="2609763"/>
            <a:ext cx="857276" cy="0"/>
          </a:xfrm>
          <a:prstGeom prst="line">
            <a:avLst/>
          </a:prstGeom>
          <a:noFill/>
          <a:ln w="9525" cap="flat" cmpd="sng" algn="ctr">
            <a:solidFill>
              <a:srgbClr val="C7000B"/>
            </a:solidFill>
            <a:prstDash val="solid"/>
            <a:miter lim="800000"/>
          </a:ln>
          <a:effectLst/>
        </p:spPr>
      </p:cxnSp>
    </p:spTree>
    <p:extLst>
      <p:ext uri="{BB962C8B-B14F-4D97-AF65-F5344CB8AC3E}">
        <p14:creationId xmlns:p14="http://schemas.microsoft.com/office/powerpoint/2010/main" val="266530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前言</a:t>
            </a:r>
            <a:endParaRPr lang="zh-CN" altLang="en-US" sz="2800" dirty="0">
              <a:latin typeface="+mj-lt"/>
              <a:ea typeface="+mn-ea"/>
            </a:endParaRPr>
          </a:p>
        </p:txBody>
      </p:sp>
      <p:sp>
        <p:nvSpPr>
          <p:cNvPr id="12" name="矩形 11"/>
          <p:cNvSpPr/>
          <p:nvPr/>
        </p:nvSpPr>
        <p:spPr bwMode="auto">
          <a:xfrm>
            <a:off x="697376" y="2834158"/>
            <a:ext cx="10943762" cy="1170906"/>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3" name="矩形 12"/>
          <p:cNvSpPr/>
          <p:nvPr/>
        </p:nvSpPr>
        <p:spPr bwMode="auto">
          <a:xfrm>
            <a:off x="623121" y="2834158"/>
            <a:ext cx="50520" cy="1170906"/>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4" name="矩形 13"/>
          <p:cNvSpPr/>
          <p:nvPr/>
        </p:nvSpPr>
        <p:spPr bwMode="auto">
          <a:xfrm>
            <a:off x="572684" y="2834157"/>
            <a:ext cx="18000" cy="1170906"/>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5" name="文本占位符 1"/>
          <p:cNvSpPr txBox="1">
            <a:spLocks/>
          </p:cNvSpPr>
          <p:nvPr/>
        </p:nvSpPr>
        <p:spPr>
          <a:xfrm>
            <a:off x="1260296" y="2897809"/>
            <a:ext cx="9655716" cy="972108"/>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dirty="0" smtClean="0"/>
              <a:t>本</a:t>
            </a:r>
            <a:r>
              <a:rPr lang="zh-CN" altLang="en-US" dirty="0"/>
              <a:t>章节</a:t>
            </a:r>
            <a:r>
              <a:rPr lang="zh-CN" altLang="en-US" dirty="0" smtClean="0"/>
              <a:t>将</a:t>
            </a:r>
            <a:r>
              <a:rPr lang="zh-CN" altLang="en-US" dirty="0"/>
              <a:t>从程序运行原理开始介绍，以了解软件迁移的背景与必要性。并通过软件迁移过程介绍迁移的五个步骤以及每个步骤的具体事项。</a:t>
            </a:r>
          </a:p>
        </p:txBody>
      </p:sp>
    </p:spTree>
    <p:extLst>
      <p:ext uri="{BB962C8B-B14F-4D97-AF65-F5344CB8AC3E}">
        <p14:creationId xmlns:p14="http://schemas.microsoft.com/office/powerpoint/2010/main" val="4209977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n-ea"/>
                <a:ea typeface="+mn-ea"/>
              </a:rPr>
              <a:t>代码迁移</a:t>
            </a:r>
            <a:r>
              <a:rPr lang="en-US" altLang="zh-CN" sz="2800" dirty="0">
                <a:latin typeface="+mn-ea"/>
                <a:ea typeface="+mn-ea"/>
              </a:rPr>
              <a:t>—</a:t>
            </a:r>
            <a:r>
              <a:rPr lang="zh-CN" altLang="en-US" sz="2800" dirty="0">
                <a:latin typeface="+mn-ea"/>
                <a:ea typeface="+mn-ea"/>
              </a:rPr>
              <a:t>编译宏移植</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矩形 26"/>
          <p:cNvSpPr/>
          <p:nvPr/>
        </p:nvSpPr>
        <p:spPr bwMode="auto">
          <a:xfrm>
            <a:off x="558709" y="1268413"/>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aphicFrame>
        <p:nvGraphicFramePr>
          <p:cNvPr id="28" name="表格 27"/>
          <p:cNvGraphicFramePr>
            <a:graphicFrameLocks noGrp="1"/>
          </p:cNvGraphicFramePr>
          <p:nvPr>
            <p:extLst>
              <p:ext uri="{D42A27DB-BD31-4B8C-83A1-F6EECF244321}">
                <p14:modId xmlns:p14="http://schemas.microsoft.com/office/powerpoint/2010/main" val="4245730825"/>
              </p:ext>
            </p:extLst>
          </p:nvPr>
        </p:nvGraphicFramePr>
        <p:xfrm>
          <a:off x="1163282" y="4071640"/>
          <a:ext cx="9865437" cy="1554480"/>
        </p:xfrm>
        <a:graphic>
          <a:graphicData uri="http://schemas.openxmlformats.org/drawingml/2006/table">
            <a:tbl>
              <a:tblPr firstRow="1" bandRow="1">
                <a:tableStyleId>{21E4AEA4-8DFA-4A89-87EB-49C32662AFE0}</a:tableStyleId>
              </a:tblPr>
              <a:tblGrid>
                <a:gridCol w="2841719"/>
                <a:gridCol w="3257550"/>
                <a:gridCol w="3766168"/>
              </a:tblGrid>
              <a:tr h="342038">
                <a:tc>
                  <a:txBody>
                    <a:bodyPr/>
                    <a:lstStyle/>
                    <a:p>
                      <a:pPr algn="ctr"/>
                      <a:r>
                        <a:rPr lang="zh-CN" altLang="en-US" sz="1200" dirty="0" smtClean="0"/>
                        <a:t>功能说明</a:t>
                      </a:r>
                      <a:endParaRPr lang="zh-CN" altLang="en-US" sz="1200" dirty="0"/>
                    </a:p>
                  </a:txBody>
                  <a:tcPr marL="137160" marR="137160" marT="137160" marB="137160" anchor="ctr">
                    <a:solidFill>
                      <a:srgbClr val="C7000B"/>
                    </a:solidFill>
                  </a:tcPr>
                </a:tc>
                <a:tc>
                  <a:txBody>
                    <a:bodyPr/>
                    <a:lstStyle/>
                    <a:p>
                      <a:pPr algn="ctr"/>
                      <a:r>
                        <a:rPr lang="en-US" altLang="zh-CN" sz="1200" dirty="0" smtClean="0"/>
                        <a:t>X86</a:t>
                      </a:r>
                      <a:r>
                        <a:rPr lang="zh-CN" altLang="en-US" sz="1200" dirty="0" smtClean="0"/>
                        <a:t>代码</a:t>
                      </a:r>
                      <a:r>
                        <a:rPr lang="en-US" altLang="zh-CN" sz="1200" dirty="0" smtClean="0"/>
                        <a:t>(</a:t>
                      </a:r>
                      <a:r>
                        <a:rPr lang="zh-CN" altLang="en-US" sz="1200" dirty="0" smtClean="0"/>
                        <a:t>编译器自定义宏</a:t>
                      </a:r>
                      <a:r>
                        <a:rPr lang="en-US" altLang="zh-CN" sz="1200" dirty="0" smtClean="0"/>
                        <a:t>)</a:t>
                      </a:r>
                      <a:endParaRPr lang="zh-CN" altLang="en-US" sz="1200" dirty="0"/>
                    </a:p>
                  </a:txBody>
                  <a:tcPr marL="137160" marR="137160" marT="137160" marB="137160" anchor="ctr">
                    <a:solidFill>
                      <a:srgbClr val="C7000B"/>
                    </a:solidFill>
                  </a:tcPr>
                </a:tc>
                <a:tc>
                  <a:txBody>
                    <a:bodyPr/>
                    <a:lstStyle/>
                    <a:p>
                      <a:pPr algn="ctr"/>
                      <a:r>
                        <a:rPr lang="zh-CN" altLang="en-US" sz="1200" dirty="0" smtClean="0"/>
                        <a:t>鲲鹏代码</a:t>
                      </a:r>
                      <a:endParaRPr lang="zh-CN" altLang="en-US" sz="1200" dirty="0"/>
                    </a:p>
                  </a:txBody>
                  <a:tcPr marL="137160" marR="137160" marT="137160" marB="137160" anchor="ctr">
                    <a:solidFill>
                      <a:srgbClr val="C7000B"/>
                    </a:solidFill>
                  </a:tcPr>
                </a:tc>
              </a:tr>
              <a:tr h="342038">
                <a:tc>
                  <a:txBody>
                    <a:bodyPr/>
                    <a:lstStyle/>
                    <a:p>
                      <a:pPr algn="ctr"/>
                      <a:r>
                        <a:rPr lang="zh-CN" altLang="en-US" sz="1200" dirty="0" smtClean="0"/>
                        <a:t>说明平台属性的宏定义</a:t>
                      </a:r>
                      <a:endParaRPr lang="zh-CN" altLang="en-US" sz="1200" dirty="0"/>
                    </a:p>
                  </a:txBody>
                  <a:tcPr marL="137160" marR="137160" marT="137160" marB="1371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__amd64__</a:t>
                      </a:r>
                      <a:r>
                        <a:rPr lang="zh-CN" altLang="en-US" sz="1200" dirty="0" smtClean="0"/>
                        <a:t>或</a:t>
                      </a:r>
                      <a:r>
                        <a:rPr lang="en-US" altLang="zh-CN" sz="1200" dirty="0" smtClean="0"/>
                        <a:t>__amd64</a:t>
                      </a:r>
                      <a:endParaRPr lang="zh-CN" altLang="en-US" sz="1200" dirty="0" smtClean="0"/>
                    </a:p>
                  </a:txBody>
                  <a:tcPr marL="137160" marR="137160" marT="137160" marB="137160" anchor="ctr">
                    <a:noFill/>
                  </a:tcPr>
                </a:tc>
                <a:tc>
                  <a:txBody>
                    <a:bodyPr/>
                    <a:lstStyle/>
                    <a:p>
                      <a:pPr algn="ctr"/>
                      <a:r>
                        <a:rPr lang="en-US" altLang="zh-CN" sz="1200" dirty="0" smtClean="0"/>
                        <a:t>__aarch64__</a:t>
                      </a:r>
                      <a:endParaRPr lang="zh-CN" altLang="en-US" sz="1200" dirty="0"/>
                    </a:p>
                  </a:txBody>
                  <a:tcPr marL="137160" marR="137160" marT="137160" marB="137160" anchor="ctr">
                    <a:noFill/>
                  </a:tcPr>
                </a:tc>
              </a:tr>
              <a:tr h="342038">
                <a:tc>
                  <a:txBody>
                    <a:bodyPr/>
                    <a:lstStyle/>
                    <a:p>
                      <a:pPr algn="ctr"/>
                      <a:r>
                        <a:rPr lang="en-US" altLang="zh-CN" sz="1200" dirty="0" smtClean="0"/>
                        <a:t>SIMD</a:t>
                      </a:r>
                      <a:r>
                        <a:rPr lang="zh-CN" altLang="en-US" sz="1200" dirty="0" smtClean="0"/>
                        <a:t>属性相关宏</a:t>
                      </a:r>
                      <a:endParaRPr lang="zh-CN" altLang="en-US" sz="1200" dirty="0"/>
                    </a:p>
                  </a:txBody>
                  <a:tcPr marL="137160" marR="137160" marT="137160" marB="137160" anchor="ctr">
                    <a:solidFill>
                      <a:srgbClr val="D9D9D9"/>
                    </a:solidFill>
                  </a:tcPr>
                </a:tc>
                <a:tc>
                  <a:txBody>
                    <a:bodyPr/>
                    <a:lstStyle/>
                    <a:p>
                      <a:pPr algn="ctr"/>
                      <a:r>
                        <a:rPr lang="en-US" altLang="zh-CN" sz="1200" dirty="0" smtClean="0"/>
                        <a:t>__SSE__ /__SSE2__/__SSE3__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/__SSE4_1__/__SSE4_2__/</a:t>
                      </a:r>
                      <a:endParaRPr lang="zh-CN" altLang="en-US" sz="1200" dirty="0" smtClean="0"/>
                    </a:p>
                  </a:txBody>
                  <a:tcPr marL="137160" marR="137160" marT="137160" marB="137160" anchor="ctr">
                    <a:solidFill>
                      <a:srgbClr val="D9D9D9"/>
                    </a:solidFill>
                  </a:tcPr>
                </a:tc>
                <a:tc>
                  <a:txBody>
                    <a:bodyPr/>
                    <a:lstStyle/>
                    <a:p>
                      <a:pPr algn="ctr"/>
                      <a:r>
                        <a:rPr lang="zh-CN" altLang="en-US" sz="1200" dirty="0" smtClean="0"/>
                        <a:t>自定义</a:t>
                      </a:r>
                      <a:r>
                        <a:rPr lang="en-US" altLang="zh-CN" sz="1200" dirty="0" smtClean="0"/>
                        <a:t>NEON</a:t>
                      </a:r>
                      <a:r>
                        <a:rPr lang="zh-CN" altLang="en-US" sz="1200" dirty="0" smtClean="0"/>
                        <a:t>语义编译宏，实现对应功能分支</a:t>
                      </a:r>
                      <a:endParaRPr lang="zh-CN" altLang="en-US" sz="1200" dirty="0"/>
                    </a:p>
                  </a:txBody>
                  <a:tcPr marL="137160" marR="137160" marT="137160" marB="137160" anchor="ctr">
                    <a:solidFill>
                      <a:srgbClr val="D9D9D9"/>
                    </a:solidFill>
                  </a:tcPr>
                </a:tc>
              </a:tr>
            </a:tbl>
          </a:graphicData>
        </a:graphic>
      </p:graphicFrame>
      <p:sp>
        <p:nvSpPr>
          <p:cNvPr id="29" name="矩形 28"/>
          <p:cNvSpPr/>
          <p:nvPr/>
        </p:nvSpPr>
        <p:spPr>
          <a:xfrm>
            <a:off x="2456799" y="5804730"/>
            <a:ext cx="7278403" cy="276999"/>
          </a:xfrm>
          <a:prstGeom prst="rect">
            <a:avLst/>
          </a:prstGeom>
        </p:spPr>
        <p:txBody>
          <a:bodyPr wrap="none">
            <a:spAutoFit/>
          </a:bodyPr>
          <a:lstStyle/>
          <a:p>
            <a:pPr algn="ctr"/>
            <a:r>
              <a:rPr lang="zh-CN" altLang="en-US" sz="1200" i="1" dirty="0" smtClean="0">
                <a:latin typeface="+mn-ea"/>
                <a:ea typeface="+mn-ea"/>
              </a:rPr>
              <a:t>注：使用 </a:t>
            </a:r>
            <a:r>
              <a:rPr lang="en-US" altLang="zh-CN" sz="1200" i="1" dirty="0" err="1">
                <a:latin typeface="+mn-ea"/>
                <a:ea typeface="+mn-ea"/>
              </a:rPr>
              <a:t>gcc</a:t>
            </a:r>
            <a:r>
              <a:rPr lang="en-US" altLang="zh-CN" sz="1200" i="1" dirty="0">
                <a:latin typeface="+mn-ea"/>
                <a:ea typeface="+mn-ea"/>
              </a:rPr>
              <a:t> -march=x86-64 -</a:t>
            </a:r>
            <a:r>
              <a:rPr lang="en-US" altLang="zh-CN" sz="1200" i="1" dirty="0" err="1">
                <a:latin typeface="+mn-ea"/>
                <a:ea typeface="+mn-ea"/>
              </a:rPr>
              <a:t>dM</a:t>
            </a:r>
            <a:r>
              <a:rPr lang="en-US" altLang="zh-CN" sz="1200" i="1" dirty="0">
                <a:latin typeface="+mn-ea"/>
                <a:ea typeface="+mn-ea"/>
              </a:rPr>
              <a:t> -E - &lt; /</a:t>
            </a:r>
            <a:r>
              <a:rPr lang="en-US" altLang="zh-CN" sz="1200" i="1" dirty="0" err="1">
                <a:latin typeface="+mn-ea"/>
                <a:ea typeface="+mn-ea"/>
              </a:rPr>
              <a:t>dev</a:t>
            </a:r>
            <a:r>
              <a:rPr lang="en-US" altLang="zh-CN" sz="1200" i="1" dirty="0">
                <a:latin typeface="+mn-ea"/>
                <a:ea typeface="+mn-ea"/>
              </a:rPr>
              <a:t>/null </a:t>
            </a:r>
            <a:r>
              <a:rPr lang="zh-CN" altLang="en-US" sz="1200" i="1" dirty="0">
                <a:latin typeface="+mn-ea"/>
                <a:ea typeface="+mn-ea"/>
              </a:rPr>
              <a:t>查看编译器自定义宏</a:t>
            </a:r>
            <a:r>
              <a:rPr lang="en-US" altLang="zh-CN" sz="1200" i="1" dirty="0">
                <a:latin typeface="+mn-ea"/>
                <a:ea typeface="+mn-ea"/>
              </a:rPr>
              <a:t>(</a:t>
            </a:r>
            <a:r>
              <a:rPr lang="zh-CN" altLang="en-US" sz="1200" i="1" dirty="0">
                <a:latin typeface="+mn-ea"/>
                <a:ea typeface="+mn-ea"/>
              </a:rPr>
              <a:t>鲲鹏下</a:t>
            </a:r>
            <a:r>
              <a:rPr lang="en-US" altLang="zh-CN" sz="1200" i="1" dirty="0">
                <a:latin typeface="+mn-ea"/>
                <a:ea typeface="+mn-ea"/>
              </a:rPr>
              <a:t>-march=armv8-a)</a:t>
            </a:r>
          </a:p>
        </p:txBody>
      </p:sp>
      <p:sp>
        <p:nvSpPr>
          <p:cNvPr id="30" name="矩形 29"/>
          <p:cNvSpPr/>
          <p:nvPr/>
        </p:nvSpPr>
        <p:spPr bwMode="auto">
          <a:xfrm>
            <a:off x="3025369" y="1488108"/>
            <a:ext cx="2539497" cy="2406044"/>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3" name="矩形 32"/>
          <p:cNvSpPr/>
          <p:nvPr/>
        </p:nvSpPr>
        <p:spPr bwMode="auto">
          <a:xfrm>
            <a:off x="5740487" y="1488108"/>
            <a:ext cx="2539497" cy="2406044"/>
          </a:xfrm>
          <a:prstGeom prst="rect">
            <a:avLst/>
          </a:prstGeom>
          <a:solidFill>
            <a:srgbClr val="F7A65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4" name="矩形 33"/>
          <p:cNvSpPr/>
          <p:nvPr/>
        </p:nvSpPr>
        <p:spPr bwMode="auto">
          <a:xfrm>
            <a:off x="8455604" y="1488108"/>
            <a:ext cx="2539497" cy="2406044"/>
          </a:xfrm>
          <a:prstGeom prst="rect">
            <a:avLst/>
          </a:prstGeom>
          <a:solidFill>
            <a:srgbClr val="F7A65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5" name="文本框 28"/>
          <p:cNvSpPr txBox="1"/>
          <p:nvPr/>
        </p:nvSpPr>
        <p:spPr>
          <a:xfrm>
            <a:off x="6315471" y="1644665"/>
            <a:ext cx="1389529" cy="372644"/>
          </a:xfrm>
          <a:prstGeom prst="rect">
            <a:avLst/>
          </a:prstGeom>
          <a:noFill/>
          <a:effectLst/>
        </p:spPr>
        <p:txBody>
          <a:bodyPr wrap="none" rtlCol="0" anchor="t" anchorCtr="0">
            <a:noAutofit/>
          </a:bodyPr>
          <a:lstStyle/>
          <a:p>
            <a:pPr fontAlgn="auto">
              <a:spcBef>
                <a:spcPts val="0"/>
              </a:spcBef>
              <a:spcAft>
                <a:spcPts val="0"/>
              </a:spcAft>
            </a:pPr>
            <a:r>
              <a:rPr lang="en-US" altLang="zh-CN" sz="1600" b="1" dirty="0" smtClean="0">
                <a:solidFill>
                  <a:srgbClr val="C00000"/>
                </a:solidFill>
                <a:latin typeface="+mn-ea"/>
                <a:ea typeface="+mn-ea"/>
              </a:rPr>
              <a:t>X86</a:t>
            </a:r>
            <a:r>
              <a:rPr lang="zh-CN" altLang="en-US" sz="1600" b="1" dirty="0" smtClean="0">
                <a:solidFill>
                  <a:srgbClr val="C00000"/>
                </a:solidFill>
                <a:latin typeface="+mn-ea"/>
                <a:ea typeface="+mn-ea"/>
              </a:rPr>
              <a:t>编译选项</a:t>
            </a:r>
          </a:p>
        </p:txBody>
      </p:sp>
      <p:sp>
        <p:nvSpPr>
          <p:cNvPr id="36" name="文本框 30"/>
          <p:cNvSpPr txBox="1"/>
          <p:nvPr/>
        </p:nvSpPr>
        <p:spPr>
          <a:xfrm>
            <a:off x="8970824" y="1638291"/>
            <a:ext cx="1509057" cy="379018"/>
          </a:xfrm>
          <a:prstGeom prst="rect">
            <a:avLst/>
          </a:prstGeom>
          <a:noFill/>
          <a:effectLst/>
        </p:spPr>
        <p:txBody>
          <a:bodyPr wrap="none" rtlCol="0" anchor="t" anchorCtr="0">
            <a:noAutofit/>
          </a:bodyPr>
          <a:lstStyle/>
          <a:p>
            <a:pPr fontAlgn="auto">
              <a:spcBef>
                <a:spcPts val="0"/>
              </a:spcBef>
              <a:spcAft>
                <a:spcPts val="0"/>
              </a:spcAft>
            </a:pPr>
            <a:r>
              <a:rPr lang="zh-CN" altLang="en-US" sz="1600" b="1" dirty="0" smtClean="0">
                <a:solidFill>
                  <a:srgbClr val="C00000"/>
                </a:solidFill>
                <a:latin typeface="+mn-ea"/>
                <a:ea typeface="+mn-ea"/>
              </a:rPr>
              <a:t>鲲鹏编译选项</a:t>
            </a:r>
          </a:p>
        </p:txBody>
      </p:sp>
      <p:sp>
        <p:nvSpPr>
          <p:cNvPr id="37" name="文本框 32"/>
          <p:cNvSpPr txBox="1"/>
          <p:nvPr/>
        </p:nvSpPr>
        <p:spPr>
          <a:xfrm>
            <a:off x="3600353" y="1630550"/>
            <a:ext cx="1389529" cy="386759"/>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smtClean="0">
                <a:solidFill>
                  <a:srgbClr val="C00000"/>
                </a:solidFill>
                <a:latin typeface="+mn-ea"/>
                <a:ea typeface="+mn-ea"/>
              </a:rPr>
              <a:t>功能</a:t>
            </a:r>
          </a:p>
        </p:txBody>
      </p:sp>
      <p:sp>
        <p:nvSpPr>
          <p:cNvPr id="38" name="文本框 34"/>
          <p:cNvSpPr txBox="1"/>
          <p:nvPr/>
        </p:nvSpPr>
        <p:spPr>
          <a:xfrm>
            <a:off x="3163630" y="2203673"/>
            <a:ext cx="2262974" cy="609398"/>
          </a:xfrm>
          <a:prstGeom prst="rect">
            <a:avLst/>
          </a:prstGeom>
          <a:noFill/>
        </p:spPr>
        <p:txBody>
          <a:bodyPr wrap="square"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b="0" i="0" u="none" strike="noStrike" kern="0" cap="none" spc="0" normalizeH="0" baseline="0" noProof="0" dirty="0" smtClean="0">
                <a:ln>
                  <a:noFill/>
                </a:ln>
                <a:solidFill>
                  <a:srgbClr val="1D1D1A"/>
                </a:solidFill>
                <a:effectLst/>
                <a:uLnTx/>
                <a:uFillTx/>
              </a:rPr>
              <a:t>原有</a:t>
            </a:r>
            <a:r>
              <a:rPr kumimoji="0" lang="en-US" altLang="zh-CN" b="0" i="0" u="none" strike="noStrike" kern="0" cap="none" spc="0" normalizeH="0" baseline="0" noProof="0" dirty="0" smtClean="0">
                <a:ln>
                  <a:noFill/>
                </a:ln>
                <a:solidFill>
                  <a:srgbClr val="1D1D1A"/>
                </a:solidFill>
                <a:effectLst/>
                <a:uLnTx/>
                <a:uFillTx/>
              </a:rPr>
              <a:t>X86</a:t>
            </a:r>
            <a:r>
              <a:rPr kumimoji="0" lang="zh-CN" altLang="en-US" b="0" i="0" u="none" strike="noStrike" kern="0" cap="none" spc="0" normalizeH="0" baseline="0" noProof="0" dirty="0" smtClean="0">
                <a:ln>
                  <a:noFill/>
                </a:ln>
                <a:solidFill>
                  <a:srgbClr val="1D1D1A"/>
                </a:solidFill>
                <a:effectLst/>
                <a:uLnTx/>
                <a:uFillTx/>
              </a:rPr>
              <a:t>编译宏</a:t>
            </a:r>
            <a:r>
              <a:rPr lang="zh-CN" altLang="en-US" b="0" kern="0" dirty="0" smtClean="0">
                <a:solidFill>
                  <a:srgbClr val="1D1D1A"/>
                </a:solidFill>
              </a:rPr>
              <a:t>移植</a:t>
            </a:r>
            <a:endParaRPr lang="en-US" altLang="zh-CN" b="0" kern="0" dirty="0" smtClean="0">
              <a:solidFill>
                <a:srgbClr val="1D1D1A"/>
              </a:solidFill>
            </a:endParaRPr>
          </a:p>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0" kern="0" dirty="0"/>
              <a:t>（</a:t>
            </a:r>
            <a:r>
              <a:rPr lang="en-US" altLang="zh-CN" b="0" kern="0" dirty="0" err="1"/>
              <a:t>gcc</a:t>
            </a:r>
            <a:r>
              <a:rPr lang="zh-CN" altLang="en-US" b="0" kern="0" dirty="0"/>
              <a:t>编译器自定义宏）</a:t>
            </a:r>
          </a:p>
        </p:txBody>
      </p:sp>
      <p:sp>
        <p:nvSpPr>
          <p:cNvPr id="39" name="文本框 35"/>
          <p:cNvSpPr txBox="1"/>
          <p:nvPr/>
        </p:nvSpPr>
        <p:spPr>
          <a:xfrm>
            <a:off x="5935045" y="2314473"/>
            <a:ext cx="2150380" cy="350865"/>
          </a:xfrm>
          <a:prstGeom prst="rect">
            <a:avLst/>
          </a:prstGeom>
          <a:noFill/>
        </p:spPr>
        <p:txBody>
          <a:bodyPr wrap="square" rtlCol="0">
            <a:spAutoFit/>
          </a:bodyPr>
          <a:lstStyle/>
          <a:p>
            <a:pPr algn="ctr" fontAlgn="auto">
              <a:lnSpc>
                <a:spcPct val="120000"/>
              </a:lnSpc>
              <a:spcBef>
                <a:spcPts val="0"/>
              </a:spcBef>
              <a:spcAft>
                <a:spcPts val="0"/>
              </a:spcAft>
            </a:pPr>
            <a:r>
              <a:rPr lang="en-US" altLang="zh-CN" sz="1400" dirty="0" smtClean="0">
                <a:solidFill>
                  <a:srgbClr val="1D1D1A"/>
                </a:solidFill>
                <a:latin typeface="+mn-ea"/>
                <a:ea typeface="+mn-ea"/>
              </a:rPr>
              <a:t>__x86_64__</a:t>
            </a:r>
            <a:r>
              <a:rPr lang="zh-CN" altLang="en-US" sz="1400" dirty="0" smtClean="0">
                <a:solidFill>
                  <a:srgbClr val="1D1D1A"/>
                </a:solidFill>
                <a:latin typeface="+mn-ea"/>
                <a:ea typeface="+mn-ea"/>
              </a:rPr>
              <a:t>或</a:t>
            </a:r>
            <a:r>
              <a:rPr lang="en-US" altLang="zh-CN" sz="1400" dirty="0" smtClean="0">
                <a:solidFill>
                  <a:srgbClr val="1D1D1A"/>
                </a:solidFill>
                <a:latin typeface="+mn-ea"/>
                <a:ea typeface="+mn-ea"/>
              </a:rPr>
              <a:t>__x86_64</a:t>
            </a:r>
            <a:endParaRPr lang="en-US" altLang="zh-CN" sz="1400" dirty="0">
              <a:solidFill>
                <a:srgbClr val="1D1D1A"/>
              </a:solidFill>
              <a:latin typeface="+mn-ea"/>
              <a:ea typeface="+mn-ea"/>
            </a:endParaRPr>
          </a:p>
        </p:txBody>
      </p:sp>
      <p:sp>
        <p:nvSpPr>
          <p:cNvPr id="40" name="文本框 36"/>
          <p:cNvSpPr txBox="1"/>
          <p:nvPr/>
        </p:nvSpPr>
        <p:spPr>
          <a:xfrm>
            <a:off x="8803569" y="2314473"/>
            <a:ext cx="1843567" cy="350865"/>
          </a:xfrm>
          <a:prstGeom prst="rect">
            <a:avLst/>
          </a:prstGeom>
          <a:noFill/>
        </p:spPr>
        <p:txBody>
          <a:bodyPr wrap="square" rtlCol="0">
            <a:spAutoFit/>
          </a:bodyPr>
          <a:lstStyle/>
          <a:p>
            <a:pPr algn="ctr" fontAlgn="auto">
              <a:lnSpc>
                <a:spcPct val="120000"/>
              </a:lnSpc>
              <a:spcBef>
                <a:spcPts val="0"/>
              </a:spcBef>
              <a:spcAft>
                <a:spcPts val="0"/>
              </a:spcAft>
            </a:pPr>
            <a:r>
              <a:rPr lang="en-US" altLang="zh-CN" sz="1400" dirty="0" smtClean="0">
                <a:latin typeface="+mn-ea"/>
                <a:ea typeface="+mn-ea"/>
                <a:cs typeface="Arial" panose="020B0604020202020204" pitchFamily="34" charset="0"/>
              </a:rPr>
              <a:t>__</a:t>
            </a:r>
            <a:r>
              <a:rPr lang="en-US" altLang="zh-CN" sz="1400" dirty="0" smtClean="0">
                <a:solidFill>
                  <a:srgbClr val="1D1D1A"/>
                </a:solidFill>
                <a:latin typeface="+mn-ea"/>
                <a:ea typeface="+mn-ea"/>
                <a:cs typeface="Arial" panose="020B0604020202020204" pitchFamily="34" charset="0"/>
              </a:rPr>
              <a:t>aarch64__</a:t>
            </a:r>
          </a:p>
        </p:txBody>
      </p:sp>
      <p:sp>
        <p:nvSpPr>
          <p:cNvPr id="42" name="文本框 41"/>
          <p:cNvSpPr txBox="1"/>
          <p:nvPr/>
        </p:nvSpPr>
        <p:spPr>
          <a:xfrm>
            <a:off x="1196899" y="2590222"/>
            <a:ext cx="1570635" cy="673902"/>
          </a:xfrm>
          <a:prstGeom prst="rect">
            <a:avLst/>
          </a:prstGeom>
          <a:solidFill>
            <a:srgbClr val="F7A655"/>
          </a:solidFill>
        </p:spPr>
        <p:txBody>
          <a:bodyPr vert="horz" wrap="square" rtlCol="0" anchor="ctr" anchorCtr="0">
            <a:noAutofit/>
          </a:bodyPr>
          <a:lstStyle>
            <a:defPPr>
              <a:defRPr lang="zh-CN"/>
            </a:defPPr>
            <a:lvl1pPr algn="ctr" fontAlgn="auto">
              <a:spcBef>
                <a:spcPts val="0"/>
              </a:spcBef>
              <a:spcAft>
                <a:spcPts val="0"/>
              </a:spcAft>
              <a:defRPr sz="1800" b="1">
                <a:solidFill>
                  <a:srgbClr val="FFFFFF"/>
                </a:solidFill>
                <a:latin typeface="Microsoft YaHei" panose="020B0503020204020204" pitchFamily="34" charset="-122"/>
                <a:ea typeface="Microsoft YaHei" panose="020B0503020204020204" pitchFamily="34" charset="-122"/>
              </a:defRPr>
            </a:lvl1pPr>
          </a:lstStyle>
          <a:p>
            <a:r>
              <a:rPr lang="zh-CN" altLang="en-US" dirty="0">
                <a:latin typeface="+mn-ea"/>
                <a:ea typeface="+mn-ea"/>
              </a:rPr>
              <a:t>编译宏</a:t>
            </a:r>
          </a:p>
        </p:txBody>
      </p:sp>
      <p:cxnSp>
        <p:nvCxnSpPr>
          <p:cNvPr id="44" name="直接连接符 43"/>
          <p:cNvCxnSpPr/>
          <p:nvPr/>
        </p:nvCxnSpPr>
        <p:spPr>
          <a:xfrm>
            <a:off x="3232994" y="2927173"/>
            <a:ext cx="7554482" cy="0"/>
          </a:xfrm>
          <a:prstGeom prst="line">
            <a:avLst/>
          </a:prstGeom>
          <a:noFill/>
          <a:ln w="15875" cap="flat" cmpd="sng" algn="ctr">
            <a:solidFill>
              <a:srgbClr val="666666">
                <a:lumMod val="60000"/>
                <a:lumOff val="40000"/>
              </a:srgbClr>
            </a:solidFill>
            <a:prstDash val="dash"/>
            <a:miter lim="800000"/>
          </a:ln>
          <a:effectLst/>
        </p:spPr>
      </p:cxnSp>
      <p:sp>
        <p:nvSpPr>
          <p:cNvPr id="46" name="文本框 18"/>
          <p:cNvSpPr txBox="1"/>
          <p:nvPr/>
        </p:nvSpPr>
        <p:spPr>
          <a:xfrm>
            <a:off x="5718806" y="3260467"/>
            <a:ext cx="2539498" cy="328936"/>
          </a:xfrm>
          <a:prstGeom prst="rect">
            <a:avLst/>
          </a:prstGeom>
          <a:noFill/>
        </p:spPr>
        <p:txBody>
          <a:bodyPr wrap="square" rtlCol="0">
            <a:spAutoFit/>
          </a:bodyPr>
          <a:lstStyle/>
          <a:p>
            <a:pPr algn="ctr" fontAlgn="auto">
              <a:lnSpc>
                <a:spcPct val="120000"/>
              </a:lnSpc>
              <a:spcBef>
                <a:spcPts val="0"/>
              </a:spcBef>
              <a:spcAft>
                <a:spcPts val="0"/>
              </a:spcAft>
            </a:pPr>
            <a:r>
              <a:rPr lang="en-US" altLang="zh-CN" sz="1400" dirty="0" smtClean="0">
                <a:solidFill>
                  <a:srgbClr val="1D1D1A"/>
                </a:solidFill>
                <a:latin typeface="+mn-ea"/>
                <a:ea typeface="+mn-ea"/>
              </a:rPr>
              <a:t>HAVE_X86_64</a:t>
            </a:r>
            <a:endParaRPr lang="en-US" altLang="zh-CN" sz="1400" dirty="0">
              <a:solidFill>
                <a:srgbClr val="1D1D1A"/>
              </a:solidFill>
              <a:latin typeface="+mn-ea"/>
              <a:ea typeface="+mn-ea"/>
            </a:endParaRPr>
          </a:p>
        </p:txBody>
      </p:sp>
      <p:sp>
        <p:nvSpPr>
          <p:cNvPr id="49" name="文本框 20"/>
          <p:cNvSpPr txBox="1"/>
          <p:nvPr/>
        </p:nvSpPr>
        <p:spPr>
          <a:xfrm>
            <a:off x="3047049" y="3078210"/>
            <a:ext cx="2496137" cy="609398"/>
          </a:xfrm>
          <a:prstGeom prst="rect">
            <a:avLst/>
          </a:prstGeom>
          <a:noFill/>
        </p:spPr>
        <p:txBody>
          <a:bodyPr wrap="square"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b="0" i="0" u="none" strike="noStrike" kern="0" cap="none" spc="0" normalizeH="0" baseline="0" noProof="0" dirty="0" smtClean="0">
                <a:ln>
                  <a:noFill/>
                </a:ln>
                <a:solidFill>
                  <a:schemeClr val="tx1"/>
                </a:solidFill>
                <a:effectLst/>
                <a:uLnTx/>
                <a:uFillTx/>
              </a:rPr>
              <a:t>平台属性意义编译宏移植</a:t>
            </a:r>
            <a:endParaRPr kumimoji="0" lang="en-US" altLang="zh-CN" b="0" i="0" u="none" strike="noStrike" kern="0" cap="none" spc="0" normalizeH="0" baseline="0" noProof="0" dirty="0" smtClean="0">
              <a:ln>
                <a:noFill/>
              </a:ln>
              <a:solidFill>
                <a:schemeClr val="tx1"/>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b="0" i="0" u="none" strike="noStrike" kern="0" cap="none" spc="0" normalizeH="0" baseline="0" noProof="0" dirty="0" smtClean="0">
                <a:ln>
                  <a:noFill/>
                </a:ln>
                <a:effectLst/>
                <a:uLnTx/>
                <a:uFillTx/>
              </a:rPr>
              <a:t>（</a:t>
            </a:r>
            <a:r>
              <a:rPr lang="zh-CN" altLang="en-US" b="0" kern="0" dirty="0"/>
              <a:t>用户自定义编译宏</a:t>
            </a:r>
            <a:r>
              <a:rPr kumimoji="0" lang="zh-CN" altLang="en-US" b="0" i="0" u="none" strike="noStrike" kern="0" cap="none" spc="0" normalizeH="0" baseline="0" noProof="0" dirty="0" smtClean="0">
                <a:ln>
                  <a:noFill/>
                </a:ln>
                <a:effectLst/>
                <a:uLnTx/>
                <a:uFillTx/>
              </a:rPr>
              <a:t>）</a:t>
            </a:r>
            <a:endParaRPr kumimoji="0" lang="zh-CN" altLang="en-US" b="0" i="0" u="none" strike="noStrike" kern="0" cap="none" spc="0" normalizeH="0" baseline="0" noProof="0" dirty="0">
              <a:ln>
                <a:noFill/>
              </a:ln>
              <a:effectLst/>
              <a:uLnTx/>
              <a:uFillTx/>
            </a:endParaRPr>
          </a:p>
        </p:txBody>
      </p:sp>
      <p:sp>
        <p:nvSpPr>
          <p:cNvPr id="56" name="文本框 13"/>
          <p:cNvSpPr txBox="1"/>
          <p:nvPr/>
        </p:nvSpPr>
        <p:spPr>
          <a:xfrm>
            <a:off x="8412244" y="3251703"/>
            <a:ext cx="2539496" cy="328936"/>
          </a:xfrm>
          <a:prstGeom prst="rect">
            <a:avLst/>
          </a:prstGeom>
          <a:noFill/>
        </p:spPr>
        <p:txBody>
          <a:bodyPr wrap="square" rtlCol="0">
            <a:spAutoFit/>
          </a:bodyPr>
          <a:lstStyle/>
          <a:p>
            <a:pPr algn="ctr" fontAlgn="auto">
              <a:lnSpc>
                <a:spcPct val="120000"/>
              </a:lnSpc>
              <a:spcBef>
                <a:spcPts val="0"/>
              </a:spcBef>
              <a:spcAft>
                <a:spcPts val="0"/>
              </a:spcAft>
            </a:pPr>
            <a:r>
              <a:rPr lang="en-US" altLang="zh-CN" sz="1400" dirty="0" smtClean="0">
                <a:solidFill>
                  <a:srgbClr val="1D1D1A"/>
                </a:solidFill>
                <a:latin typeface="+mn-ea"/>
                <a:ea typeface="+mn-ea"/>
              </a:rPr>
              <a:t>HAVE_AARCH64</a:t>
            </a:r>
            <a:endParaRPr lang="en-US" altLang="zh-CN" sz="1400" dirty="0">
              <a:solidFill>
                <a:srgbClr val="1D1D1A"/>
              </a:solidFill>
              <a:latin typeface="+mn-ea"/>
              <a:ea typeface="+mn-ea"/>
            </a:endParaRPr>
          </a:p>
        </p:txBody>
      </p:sp>
      <p:cxnSp>
        <p:nvCxnSpPr>
          <p:cNvPr id="57" name="直接连接符 56"/>
          <p:cNvCxnSpPr/>
          <p:nvPr/>
        </p:nvCxnSpPr>
        <p:spPr>
          <a:xfrm>
            <a:off x="8972317" y="1995758"/>
            <a:ext cx="1506070" cy="0"/>
          </a:xfrm>
          <a:prstGeom prst="line">
            <a:avLst/>
          </a:prstGeom>
          <a:noFill/>
          <a:ln w="9525" cap="flat" cmpd="sng" algn="ctr">
            <a:solidFill>
              <a:srgbClr val="C7000B"/>
            </a:solidFill>
            <a:prstDash val="solid"/>
            <a:miter lim="800000"/>
          </a:ln>
          <a:effectLst/>
        </p:spPr>
      </p:cxnSp>
      <p:cxnSp>
        <p:nvCxnSpPr>
          <p:cNvPr id="64" name="直接连接符 63"/>
          <p:cNvCxnSpPr/>
          <p:nvPr/>
        </p:nvCxnSpPr>
        <p:spPr>
          <a:xfrm>
            <a:off x="6257200" y="1995758"/>
            <a:ext cx="1506070" cy="0"/>
          </a:xfrm>
          <a:prstGeom prst="line">
            <a:avLst/>
          </a:prstGeom>
          <a:noFill/>
          <a:ln w="9525" cap="flat" cmpd="sng" algn="ctr">
            <a:solidFill>
              <a:srgbClr val="C7000B"/>
            </a:solidFill>
            <a:prstDash val="solid"/>
            <a:miter lim="800000"/>
          </a:ln>
          <a:effectLst/>
        </p:spPr>
      </p:cxnSp>
      <p:cxnSp>
        <p:nvCxnSpPr>
          <p:cNvPr id="65" name="直接连接符 64"/>
          <p:cNvCxnSpPr/>
          <p:nvPr/>
        </p:nvCxnSpPr>
        <p:spPr>
          <a:xfrm>
            <a:off x="3542082" y="1995758"/>
            <a:ext cx="1506070" cy="0"/>
          </a:xfrm>
          <a:prstGeom prst="line">
            <a:avLst/>
          </a:prstGeom>
          <a:noFill/>
          <a:ln w="9525" cap="flat" cmpd="sng" algn="ctr">
            <a:solidFill>
              <a:srgbClr val="C7000B"/>
            </a:solidFill>
            <a:prstDash val="solid"/>
            <a:miter lim="800000"/>
          </a:ln>
          <a:effectLst/>
        </p:spPr>
      </p:cxnSp>
    </p:spTree>
    <p:extLst>
      <p:ext uri="{BB962C8B-B14F-4D97-AF65-F5344CB8AC3E}">
        <p14:creationId xmlns:p14="http://schemas.microsoft.com/office/powerpoint/2010/main" val="308174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n-ea"/>
                <a:ea typeface="+mn-ea"/>
              </a:rPr>
              <a:t>代码迁移</a:t>
            </a:r>
            <a:r>
              <a:rPr lang="en-US" altLang="zh-CN" sz="2800" dirty="0">
                <a:latin typeface="+mn-ea"/>
                <a:ea typeface="+mn-ea"/>
              </a:rPr>
              <a:t>—</a:t>
            </a:r>
            <a:r>
              <a:rPr lang="en-US" altLang="zh-CN" sz="2800" dirty="0" err="1">
                <a:latin typeface="+mn-ea"/>
                <a:ea typeface="+mn-ea"/>
              </a:rPr>
              <a:t>builtin</a:t>
            </a:r>
            <a:r>
              <a:rPr lang="zh-CN" altLang="en-US" sz="2800" dirty="0">
                <a:latin typeface="+mn-ea"/>
                <a:ea typeface="+mn-ea"/>
              </a:rPr>
              <a:t>函数移植</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矩形 23"/>
          <p:cNvSpPr/>
          <p:nvPr/>
        </p:nvSpPr>
        <p:spPr bwMode="auto">
          <a:xfrm>
            <a:off x="558709" y="1268413"/>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aphicFrame>
        <p:nvGraphicFramePr>
          <p:cNvPr id="26" name="表格 25"/>
          <p:cNvGraphicFramePr>
            <a:graphicFrameLocks noGrp="1"/>
          </p:cNvGraphicFramePr>
          <p:nvPr>
            <p:extLst>
              <p:ext uri="{D42A27DB-BD31-4B8C-83A1-F6EECF244321}">
                <p14:modId xmlns:p14="http://schemas.microsoft.com/office/powerpoint/2010/main" val="3310252407"/>
              </p:ext>
            </p:extLst>
          </p:nvPr>
        </p:nvGraphicFramePr>
        <p:xfrm>
          <a:off x="1178943" y="3956704"/>
          <a:ext cx="9834114" cy="1580323"/>
        </p:xfrm>
        <a:graphic>
          <a:graphicData uri="http://schemas.openxmlformats.org/drawingml/2006/table">
            <a:tbl>
              <a:tblPr firstRow="1" bandRow="1">
                <a:tableStyleId>{21E4AEA4-8DFA-4A89-87EB-49C32662AFE0}</a:tableStyleId>
              </a:tblPr>
              <a:tblGrid>
                <a:gridCol w="2948448"/>
                <a:gridCol w="3255104"/>
                <a:gridCol w="3630562"/>
              </a:tblGrid>
              <a:tr h="358867">
                <a:tc>
                  <a:txBody>
                    <a:bodyPr/>
                    <a:lstStyle/>
                    <a:p>
                      <a:pPr marL="0" algn="ctr" defTabSz="914400" rtl="0" eaLnBrk="1" latinLnBrk="0" hangingPunct="1"/>
                      <a:r>
                        <a:rPr lang="zh-CN" altLang="en-US" sz="1200" b="1" kern="1200" dirty="0" smtClean="0">
                          <a:solidFill>
                            <a:schemeClr val="lt1"/>
                          </a:solidFill>
                          <a:latin typeface="+mn-lt"/>
                          <a:ea typeface="+mn-ea"/>
                          <a:cs typeface="+mn-cs"/>
                        </a:rPr>
                        <a:t>功能说明</a:t>
                      </a:r>
                      <a:endParaRPr lang="zh-CN" altLang="en-US" sz="1200" b="1" kern="1200" dirty="0">
                        <a:solidFill>
                          <a:schemeClr val="lt1"/>
                        </a:solidFill>
                        <a:latin typeface="+mn-lt"/>
                        <a:ea typeface="+mn-ea"/>
                        <a:cs typeface="+mn-cs"/>
                      </a:endParaRPr>
                    </a:p>
                  </a:txBody>
                  <a:tcPr anchor="ctr">
                    <a:solidFill>
                      <a:srgbClr val="C7000B"/>
                    </a:solidFill>
                  </a:tcPr>
                </a:tc>
                <a:tc>
                  <a:txBody>
                    <a:bodyPr/>
                    <a:lstStyle/>
                    <a:p>
                      <a:pPr marL="0" algn="ctr" defTabSz="914400" rtl="0" eaLnBrk="1" latinLnBrk="0" hangingPunct="1"/>
                      <a:r>
                        <a:rPr lang="en-US" altLang="zh-CN" sz="1200" b="1" kern="1200" dirty="0" smtClean="0">
                          <a:solidFill>
                            <a:schemeClr val="lt1"/>
                          </a:solidFill>
                          <a:latin typeface="+mn-lt"/>
                          <a:ea typeface="+mn-ea"/>
                          <a:cs typeface="+mn-cs"/>
                        </a:rPr>
                        <a:t>X86</a:t>
                      </a:r>
                      <a:r>
                        <a:rPr lang="zh-CN" altLang="en-US" sz="1200" b="1" kern="1200" dirty="0" smtClean="0">
                          <a:solidFill>
                            <a:schemeClr val="lt1"/>
                          </a:solidFill>
                          <a:latin typeface="+mn-lt"/>
                          <a:ea typeface="+mn-ea"/>
                          <a:cs typeface="+mn-cs"/>
                        </a:rPr>
                        <a:t>代码</a:t>
                      </a:r>
                      <a:endParaRPr lang="zh-CN" altLang="en-US" sz="1200" b="1" kern="1200" dirty="0">
                        <a:solidFill>
                          <a:schemeClr val="lt1"/>
                        </a:solidFill>
                        <a:latin typeface="+mn-lt"/>
                        <a:ea typeface="+mn-ea"/>
                        <a:cs typeface="+mn-cs"/>
                      </a:endParaRPr>
                    </a:p>
                  </a:txBody>
                  <a:tcPr anchor="ctr">
                    <a:solidFill>
                      <a:srgbClr val="C7000B"/>
                    </a:solidFill>
                  </a:tcPr>
                </a:tc>
                <a:tc>
                  <a:txBody>
                    <a:bodyPr/>
                    <a:lstStyle/>
                    <a:p>
                      <a:pPr marL="0" algn="ctr" defTabSz="914400" rtl="0" eaLnBrk="1" latinLnBrk="0" hangingPunct="1"/>
                      <a:r>
                        <a:rPr lang="zh-CN" altLang="en-US" sz="1200" b="1" kern="1200" dirty="0" smtClean="0">
                          <a:solidFill>
                            <a:schemeClr val="lt1"/>
                          </a:solidFill>
                          <a:latin typeface="+mn-lt"/>
                          <a:ea typeface="+mn-ea"/>
                          <a:cs typeface="+mn-cs"/>
                        </a:rPr>
                        <a:t>鲲鹏代码</a:t>
                      </a:r>
                      <a:endParaRPr lang="zh-CN" altLang="en-US" sz="1200" b="1" kern="1200" dirty="0">
                        <a:solidFill>
                          <a:schemeClr val="lt1"/>
                        </a:solidFill>
                        <a:latin typeface="+mn-lt"/>
                        <a:ea typeface="+mn-ea"/>
                        <a:cs typeface="+mn-cs"/>
                      </a:endParaRPr>
                    </a:p>
                  </a:txBody>
                  <a:tcPr anchor="ctr">
                    <a:solidFill>
                      <a:srgbClr val="C7000B"/>
                    </a:solidFill>
                  </a:tcPr>
                </a:tc>
              </a:tr>
              <a:tr h="407152">
                <a:tc>
                  <a:txBody>
                    <a:bodyPr/>
                    <a:lstStyle/>
                    <a:p>
                      <a:pPr algn="ctr"/>
                      <a:r>
                        <a:rPr lang="zh-CN" altLang="en-US" sz="1200" dirty="0" smtClean="0"/>
                        <a:t>计算</a:t>
                      </a:r>
                      <a:r>
                        <a:rPr lang="en-US" altLang="zh-CN" sz="1200" dirty="0" smtClean="0"/>
                        <a:t>16bit</a:t>
                      </a:r>
                      <a:r>
                        <a:rPr lang="zh-CN" altLang="en-US" sz="1200" dirty="0" smtClean="0"/>
                        <a:t>数的</a:t>
                      </a:r>
                      <a:r>
                        <a:rPr lang="en-US" altLang="zh-CN" sz="1200" dirty="0" smtClean="0"/>
                        <a:t>crc32</a:t>
                      </a:r>
                      <a:r>
                        <a:rPr lang="zh-CN" altLang="en-US" sz="1200" dirty="0" smtClean="0"/>
                        <a:t>校验值</a:t>
                      </a:r>
                      <a:endParaRPr lang="zh-CN" altLang="en-US" sz="1200" dirty="0"/>
                    </a:p>
                  </a:txBody>
                  <a:tcPr anchor="ctr">
                    <a:noFill/>
                  </a:tcPr>
                </a:tc>
                <a:tc>
                  <a:txBody>
                    <a:bodyPr/>
                    <a:lstStyle/>
                    <a:p>
                      <a:pPr algn="ctr"/>
                      <a:r>
                        <a:rPr lang="en-US" altLang="zh-CN" sz="1200" dirty="0" smtClean="0"/>
                        <a:t>__builtin_ia32_crc32hi (__a, __b</a:t>
                      </a:r>
                      <a:r>
                        <a:rPr lang="zh-CN" altLang="en-US" sz="1200" dirty="0" smtClean="0"/>
                        <a:t>）</a:t>
                      </a:r>
                      <a:endParaRPr lang="zh-CN" altLang="en-US" sz="1200" dirty="0"/>
                    </a:p>
                  </a:txBody>
                  <a:tcPr anchor="ctr">
                    <a:noFill/>
                  </a:tcPr>
                </a:tc>
                <a:tc>
                  <a:txBody>
                    <a:bodyPr/>
                    <a:lstStyle/>
                    <a:p>
                      <a:pPr algn="ctr"/>
                      <a:r>
                        <a:rPr lang="en-US" altLang="zh-CN" sz="1200" dirty="0" smtClean="0"/>
                        <a:t>__builtin_aarch64_crc32ch (__a, _b)</a:t>
                      </a:r>
                      <a:endParaRPr lang="zh-CN" altLang="en-US" sz="1200" dirty="0"/>
                    </a:p>
                  </a:txBody>
                  <a:tcPr anchor="ctr">
                    <a:noFill/>
                  </a:tcPr>
                </a:tc>
              </a:tr>
              <a:tr h="407152">
                <a:tc>
                  <a:txBody>
                    <a:bodyPr/>
                    <a:lstStyle/>
                    <a:p>
                      <a:pPr algn="ctr"/>
                      <a:r>
                        <a:rPr lang="zh-CN" altLang="en-US" sz="1200" dirty="0" smtClean="0"/>
                        <a:t>计算</a:t>
                      </a:r>
                      <a:r>
                        <a:rPr lang="en-US" altLang="zh-CN" sz="1200" dirty="0" smtClean="0"/>
                        <a:t>32bit</a:t>
                      </a:r>
                      <a:r>
                        <a:rPr lang="zh-CN" altLang="en-US" sz="1200" dirty="0" smtClean="0"/>
                        <a:t>数的</a:t>
                      </a:r>
                      <a:r>
                        <a:rPr lang="en-US" altLang="zh-CN" sz="1200" dirty="0" smtClean="0"/>
                        <a:t>crc32</a:t>
                      </a:r>
                      <a:r>
                        <a:rPr lang="zh-CN" altLang="en-US" sz="1200" dirty="0" smtClean="0"/>
                        <a:t>校验值</a:t>
                      </a:r>
                    </a:p>
                  </a:txBody>
                  <a:tcPr anchor="c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__builtin_ia32_crc32si (__a, __b</a:t>
                      </a:r>
                      <a:r>
                        <a:rPr lang="zh-CN" altLang="en-US" sz="1200" dirty="0" smtClean="0"/>
                        <a:t>）</a:t>
                      </a:r>
                    </a:p>
                  </a:txBody>
                  <a:tcPr anchor="ctr">
                    <a:solidFill>
                      <a:srgbClr val="D9D9D9"/>
                    </a:solidFill>
                  </a:tcPr>
                </a:tc>
                <a:tc>
                  <a:txBody>
                    <a:bodyPr/>
                    <a:lstStyle/>
                    <a:p>
                      <a:pPr algn="ctr"/>
                      <a:r>
                        <a:rPr lang="en-US" altLang="zh-CN" sz="1200" dirty="0" smtClean="0"/>
                        <a:t>__builtin_aarch64_crc32cw (__a, _b)</a:t>
                      </a:r>
                      <a:endParaRPr lang="zh-CN" altLang="en-US" sz="1200" dirty="0"/>
                    </a:p>
                  </a:txBody>
                  <a:tcPr anchor="ctr">
                    <a:solidFill>
                      <a:srgbClr val="D9D9D9"/>
                    </a:solidFill>
                  </a:tcPr>
                </a:tc>
              </a:tr>
              <a:tr h="407152">
                <a:tc>
                  <a:txBody>
                    <a:bodyPr/>
                    <a:lstStyle/>
                    <a:p>
                      <a:pPr algn="ctr"/>
                      <a:r>
                        <a:rPr lang="zh-CN" altLang="en-US" sz="1200" dirty="0" smtClean="0"/>
                        <a:t>计算</a:t>
                      </a:r>
                      <a:r>
                        <a:rPr lang="en-US" altLang="zh-CN" sz="1200" dirty="0" smtClean="0"/>
                        <a:t>64bit</a:t>
                      </a:r>
                      <a:r>
                        <a:rPr lang="zh-CN" altLang="en-US" sz="1200" dirty="0" smtClean="0"/>
                        <a:t>数的</a:t>
                      </a:r>
                      <a:r>
                        <a:rPr lang="en-US" altLang="zh-CN" sz="1200" dirty="0" smtClean="0"/>
                        <a:t>crc32</a:t>
                      </a:r>
                      <a:r>
                        <a:rPr lang="zh-CN" altLang="en-US" sz="1200" dirty="0" smtClean="0"/>
                        <a:t>校验值</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__builtin_ia32_crc32di (__a, __b</a:t>
                      </a:r>
                      <a:r>
                        <a:rPr lang="zh-CN" altLang="en-US" sz="1200" dirty="0" smtClean="0"/>
                        <a:t>）</a:t>
                      </a:r>
                    </a:p>
                  </a:txBody>
                  <a:tcPr anchor="ctr">
                    <a:noFill/>
                  </a:tcPr>
                </a:tc>
                <a:tc>
                  <a:txBody>
                    <a:bodyPr/>
                    <a:lstStyle/>
                    <a:p>
                      <a:pPr algn="ctr"/>
                      <a:r>
                        <a:rPr lang="en-US" altLang="zh-CN" sz="1200" dirty="0" smtClean="0"/>
                        <a:t>__builtin_aarch64_crc32cx (__a, _b)</a:t>
                      </a:r>
                      <a:endParaRPr lang="zh-CN" altLang="en-US" sz="1200" dirty="0"/>
                    </a:p>
                  </a:txBody>
                  <a:tcPr anchor="ctr">
                    <a:noFill/>
                  </a:tcPr>
                </a:tc>
              </a:tr>
            </a:tbl>
          </a:graphicData>
        </a:graphic>
      </p:graphicFrame>
      <p:sp>
        <p:nvSpPr>
          <p:cNvPr id="30" name="矩形 29"/>
          <p:cNvSpPr/>
          <p:nvPr/>
        </p:nvSpPr>
        <p:spPr>
          <a:xfrm>
            <a:off x="945105" y="5754918"/>
            <a:ext cx="10301790" cy="369332"/>
          </a:xfrm>
          <a:prstGeom prst="rect">
            <a:avLst/>
          </a:prstGeom>
        </p:spPr>
        <p:txBody>
          <a:bodyPr wrap="square">
            <a:spAutoFit/>
          </a:bodyPr>
          <a:lstStyle/>
          <a:p>
            <a:pPr algn="ctr" defTabSz="1187798" fontAlgn="ctr">
              <a:lnSpc>
                <a:spcPct val="150000"/>
              </a:lnSpc>
              <a:spcBef>
                <a:spcPts val="0"/>
              </a:spcBef>
              <a:spcAft>
                <a:spcPts val="0"/>
              </a:spcAft>
              <a:defRPr/>
            </a:pPr>
            <a:r>
              <a:rPr lang="zh-CN" altLang="en-US" sz="1200" i="1" dirty="0" smtClean="0">
                <a:solidFill>
                  <a:srgbClr val="1D1D1A"/>
                </a:solidFill>
                <a:latin typeface="+mn-ea"/>
                <a:ea typeface="+mn-ea"/>
              </a:rPr>
              <a:t>注：</a:t>
            </a:r>
            <a:r>
              <a:rPr lang="en-US" altLang="zh-CN" sz="1200" i="1" dirty="0" smtClean="0">
                <a:solidFill>
                  <a:srgbClr val="1D1D1A"/>
                </a:solidFill>
                <a:latin typeface="+mn-ea"/>
                <a:ea typeface="+mn-ea"/>
              </a:rPr>
              <a:t>SSE</a:t>
            </a:r>
            <a:r>
              <a:rPr lang="zh-CN" altLang="en-US" sz="1200" i="1" dirty="0" smtClean="0">
                <a:solidFill>
                  <a:srgbClr val="1D1D1A"/>
                </a:solidFill>
                <a:latin typeface="+mn-ea"/>
                <a:ea typeface="+mn-ea"/>
              </a:rPr>
              <a:t> </a:t>
            </a:r>
            <a:r>
              <a:rPr lang="en-US" altLang="zh-CN" sz="1200" i="1" dirty="0" smtClean="0">
                <a:solidFill>
                  <a:srgbClr val="1D1D1A"/>
                </a:solidFill>
                <a:latin typeface="+mn-ea"/>
                <a:ea typeface="+mn-ea"/>
              </a:rPr>
              <a:t>intrinsic</a:t>
            </a:r>
            <a:r>
              <a:rPr lang="zh-CN" altLang="en-US" sz="1200" i="1" dirty="0" smtClean="0">
                <a:solidFill>
                  <a:srgbClr val="1D1D1A"/>
                </a:solidFill>
                <a:latin typeface="+mn-ea"/>
                <a:ea typeface="+mn-ea"/>
              </a:rPr>
              <a:t>函数也是基于</a:t>
            </a:r>
            <a:r>
              <a:rPr lang="en-US" altLang="zh-CN" sz="1200" i="1" dirty="0" err="1" smtClean="0">
                <a:solidFill>
                  <a:srgbClr val="1D1D1A"/>
                </a:solidFill>
                <a:latin typeface="+mn-ea"/>
                <a:ea typeface="+mn-ea"/>
              </a:rPr>
              <a:t>builtin</a:t>
            </a:r>
            <a:r>
              <a:rPr lang="zh-CN" altLang="en-US" sz="1200" i="1" dirty="0" smtClean="0">
                <a:solidFill>
                  <a:srgbClr val="1D1D1A"/>
                </a:solidFill>
                <a:latin typeface="+mn-ea"/>
                <a:ea typeface="+mn-ea"/>
              </a:rPr>
              <a:t>函数进行封装的，这类</a:t>
            </a:r>
            <a:r>
              <a:rPr lang="en-US" altLang="zh-CN" sz="1200" i="1" dirty="0" err="1" smtClean="0">
                <a:solidFill>
                  <a:srgbClr val="1D1D1A"/>
                </a:solidFill>
                <a:latin typeface="+mn-ea"/>
                <a:ea typeface="+mn-ea"/>
              </a:rPr>
              <a:t>builtin</a:t>
            </a:r>
            <a:r>
              <a:rPr lang="zh-CN" altLang="en-US" sz="1200" i="1" dirty="0" smtClean="0">
                <a:solidFill>
                  <a:srgbClr val="1D1D1A"/>
                </a:solidFill>
                <a:latin typeface="+mn-ea"/>
                <a:ea typeface="+mn-ea"/>
              </a:rPr>
              <a:t>函数移植占有较大比重，后续将详细介绍。</a:t>
            </a:r>
            <a:endParaRPr lang="en-US" altLang="zh-CN" sz="1200" i="1" dirty="0" smtClean="0">
              <a:solidFill>
                <a:srgbClr val="1D1D1A"/>
              </a:solidFill>
              <a:latin typeface="+mn-ea"/>
              <a:ea typeface="+mn-ea"/>
            </a:endParaRPr>
          </a:p>
        </p:txBody>
      </p:sp>
      <p:sp>
        <p:nvSpPr>
          <p:cNvPr id="31" name="矩形 30"/>
          <p:cNvSpPr/>
          <p:nvPr/>
        </p:nvSpPr>
        <p:spPr>
          <a:xfrm>
            <a:off x="1178943" y="3313088"/>
            <a:ext cx="9834114" cy="292388"/>
          </a:xfrm>
          <a:prstGeom prst="rect">
            <a:avLst/>
          </a:prstGeom>
        </p:spPr>
        <p:txBody>
          <a:bodyPr wrap="square" anchor="ctr">
            <a:spAutoFit/>
          </a:bodyPr>
          <a:lstStyle/>
          <a:p>
            <a:pPr algn="ctr" defTabSz="1187798" fontAlgn="ctr">
              <a:spcBef>
                <a:spcPts val="0"/>
              </a:spcBef>
              <a:spcAft>
                <a:spcPts val="0"/>
              </a:spcAft>
              <a:defRPr/>
            </a:pPr>
            <a:r>
              <a:rPr lang="zh-CN" altLang="en-US" sz="1300" dirty="0" smtClean="0">
                <a:solidFill>
                  <a:srgbClr val="1D1D1A"/>
                </a:solidFill>
                <a:latin typeface="+mn-ea"/>
                <a:ea typeface="+mn-ea"/>
              </a:rPr>
              <a:t>需移植的普通</a:t>
            </a:r>
            <a:r>
              <a:rPr lang="en-US" altLang="zh-CN" sz="1300" dirty="0" err="1" smtClean="0">
                <a:solidFill>
                  <a:srgbClr val="1D1D1A"/>
                </a:solidFill>
                <a:latin typeface="+mn-ea"/>
                <a:ea typeface="+mn-ea"/>
              </a:rPr>
              <a:t>builtin</a:t>
            </a:r>
            <a:r>
              <a:rPr lang="zh-CN" altLang="en-US" sz="1300" dirty="0" smtClean="0">
                <a:solidFill>
                  <a:srgbClr val="1D1D1A"/>
                </a:solidFill>
                <a:latin typeface="+mn-ea"/>
                <a:ea typeface="+mn-ea"/>
              </a:rPr>
              <a:t>函数实际并不多，大部分需移植的</a:t>
            </a:r>
            <a:r>
              <a:rPr lang="en-US" altLang="zh-CN" sz="1300" dirty="0" err="1" smtClean="0">
                <a:solidFill>
                  <a:srgbClr val="1D1D1A"/>
                </a:solidFill>
                <a:latin typeface="+mn-ea"/>
                <a:ea typeface="+mn-ea"/>
              </a:rPr>
              <a:t>builtin</a:t>
            </a:r>
            <a:r>
              <a:rPr lang="zh-CN" altLang="en-US" sz="1300" dirty="0" smtClean="0">
                <a:solidFill>
                  <a:srgbClr val="1D1D1A"/>
                </a:solidFill>
                <a:latin typeface="+mn-ea"/>
                <a:ea typeface="+mn-ea"/>
              </a:rPr>
              <a:t>函数集中在 </a:t>
            </a:r>
            <a:r>
              <a:rPr lang="en-US" altLang="zh-CN" sz="1300" dirty="0" smtClean="0">
                <a:solidFill>
                  <a:srgbClr val="1D1D1A"/>
                </a:solidFill>
                <a:latin typeface="+mn-ea"/>
                <a:ea typeface="+mn-ea"/>
              </a:rPr>
              <a:t>SSE intrinsic</a:t>
            </a:r>
            <a:r>
              <a:rPr lang="zh-CN" altLang="en-US" sz="1300" dirty="0" smtClean="0">
                <a:solidFill>
                  <a:srgbClr val="1D1D1A"/>
                </a:solidFill>
                <a:latin typeface="+mn-ea"/>
                <a:ea typeface="+mn-ea"/>
              </a:rPr>
              <a:t>函数内，这部分的移植将在后续详细讲解。</a:t>
            </a:r>
            <a:endParaRPr lang="en-US" altLang="zh-CN" sz="1300" dirty="0" smtClean="0">
              <a:solidFill>
                <a:srgbClr val="1D1D1A"/>
              </a:solidFill>
              <a:latin typeface="+mn-ea"/>
              <a:ea typeface="+mn-ea"/>
            </a:endParaRPr>
          </a:p>
        </p:txBody>
      </p:sp>
      <p:sp>
        <p:nvSpPr>
          <p:cNvPr id="32" name="文本框 41"/>
          <p:cNvSpPr txBox="1"/>
          <p:nvPr/>
        </p:nvSpPr>
        <p:spPr>
          <a:xfrm>
            <a:off x="1196899" y="2219905"/>
            <a:ext cx="1570635" cy="673902"/>
          </a:xfrm>
          <a:prstGeom prst="rect">
            <a:avLst/>
          </a:prstGeom>
          <a:solidFill>
            <a:srgbClr val="F7A655"/>
          </a:solidFill>
        </p:spPr>
        <p:txBody>
          <a:bodyPr vert="horz" wrap="square" rtlCol="0" anchor="ctr" anchorCtr="0">
            <a:noAutofit/>
          </a:bodyPr>
          <a:lstStyle>
            <a:defPPr>
              <a:defRPr lang="zh-CN"/>
            </a:defPPr>
            <a:lvl1pPr algn="ctr" fontAlgn="auto">
              <a:spcBef>
                <a:spcPts val="0"/>
              </a:spcBef>
              <a:spcAft>
                <a:spcPts val="0"/>
              </a:spcAft>
              <a:defRPr sz="1800" b="1">
                <a:solidFill>
                  <a:srgbClr val="FFFFFF"/>
                </a:solidFill>
                <a:latin typeface="Microsoft YaHei" panose="020B0503020204020204" pitchFamily="34" charset="-122"/>
                <a:ea typeface="Microsoft YaHei" panose="020B0503020204020204" pitchFamily="34" charset="-122"/>
              </a:defRPr>
            </a:lvl1pPr>
          </a:lstStyle>
          <a:p>
            <a:r>
              <a:rPr lang="en-US" altLang="zh-CN" dirty="0" err="1"/>
              <a:t>Builtin</a:t>
            </a:r>
            <a:r>
              <a:rPr lang="zh-CN" altLang="en-US" dirty="0"/>
              <a:t>函数</a:t>
            </a:r>
          </a:p>
        </p:txBody>
      </p:sp>
      <p:sp>
        <p:nvSpPr>
          <p:cNvPr id="33" name="矩形 32"/>
          <p:cNvSpPr/>
          <p:nvPr/>
        </p:nvSpPr>
        <p:spPr bwMode="auto">
          <a:xfrm>
            <a:off x="3025369" y="1488108"/>
            <a:ext cx="2539497" cy="1622561"/>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5" name="矩形 34"/>
          <p:cNvSpPr/>
          <p:nvPr/>
        </p:nvSpPr>
        <p:spPr bwMode="auto">
          <a:xfrm>
            <a:off x="5740487" y="1488108"/>
            <a:ext cx="2539497" cy="1622561"/>
          </a:xfrm>
          <a:prstGeom prst="rect">
            <a:avLst/>
          </a:prstGeom>
          <a:solidFill>
            <a:srgbClr val="F7A65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6" name="矩形 35"/>
          <p:cNvSpPr/>
          <p:nvPr/>
        </p:nvSpPr>
        <p:spPr bwMode="auto">
          <a:xfrm>
            <a:off x="8455604" y="1488108"/>
            <a:ext cx="2539497" cy="1622561"/>
          </a:xfrm>
          <a:prstGeom prst="rect">
            <a:avLst/>
          </a:prstGeom>
          <a:solidFill>
            <a:srgbClr val="F7A65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8" name="文本框 23"/>
          <p:cNvSpPr txBox="1"/>
          <p:nvPr/>
        </p:nvSpPr>
        <p:spPr>
          <a:xfrm>
            <a:off x="3508280" y="2295246"/>
            <a:ext cx="1573674" cy="492443"/>
          </a:xfrm>
          <a:prstGeom prst="rect">
            <a:avLst/>
          </a:prstGeom>
          <a:noFill/>
        </p:spPr>
        <p:txBody>
          <a:bodyPr wrap="square"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300" dirty="0">
                <a:solidFill>
                  <a:srgbClr val="1D1D1A"/>
                </a:solidFill>
                <a:latin typeface="+mn-ea"/>
                <a:ea typeface="+mn-ea"/>
              </a:rPr>
              <a:t>8bit</a:t>
            </a:r>
            <a:r>
              <a:rPr lang="zh-CN" altLang="en-US" sz="1300" dirty="0">
                <a:solidFill>
                  <a:srgbClr val="1D1D1A"/>
                </a:solidFill>
                <a:latin typeface="+mn-ea"/>
                <a:ea typeface="+mn-ea"/>
              </a:rPr>
              <a:t>数据的</a:t>
            </a:r>
            <a:r>
              <a:rPr lang="en-US" altLang="zh-CN" sz="1300" dirty="0">
                <a:solidFill>
                  <a:srgbClr val="1D1D1A"/>
                </a:solidFill>
                <a:latin typeface="+mn-ea"/>
                <a:ea typeface="+mn-ea"/>
              </a:rPr>
              <a:t>crc32</a:t>
            </a:r>
            <a:r>
              <a:rPr lang="zh-CN" altLang="en-US" sz="1300" dirty="0">
                <a:solidFill>
                  <a:srgbClr val="1D1D1A"/>
                </a:solidFill>
                <a:latin typeface="+mn-ea"/>
                <a:ea typeface="+mn-ea"/>
              </a:rPr>
              <a:t>校验值计算</a:t>
            </a:r>
          </a:p>
        </p:txBody>
      </p:sp>
      <p:sp>
        <p:nvSpPr>
          <p:cNvPr id="39" name="文本框 29"/>
          <p:cNvSpPr txBox="1"/>
          <p:nvPr/>
        </p:nvSpPr>
        <p:spPr>
          <a:xfrm>
            <a:off x="5730564" y="2295246"/>
            <a:ext cx="2637230" cy="292388"/>
          </a:xfrm>
          <a:prstGeom prst="rect">
            <a:avLst/>
          </a:prstGeom>
          <a:noFill/>
        </p:spPr>
        <p:txBody>
          <a:bodyPr wrap="square"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auto">
              <a:spcBef>
                <a:spcPts val="0"/>
              </a:spcBef>
              <a:spcAft>
                <a:spcPts val="0"/>
              </a:spcAft>
            </a:pPr>
            <a:r>
              <a:rPr lang="en-US" altLang="zh-CN" sz="1300" dirty="0">
                <a:solidFill>
                  <a:srgbClr val="1D1D1A"/>
                </a:solidFill>
                <a:latin typeface="+mn-ea"/>
                <a:ea typeface="+mn-ea"/>
              </a:rPr>
              <a:t>__builtin_ia32_crc32qi </a:t>
            </a:r>
            <a:r>
              <a:rPr lang="en-US" altLang="zh-CN" sz="1300" dirty="0" smtClean="0">
                <a:solidFill>
                  <a:srgbClr val="1D1D1A"/>
                </a:solidFill>
                <a:latin typeface="+mn-ea"/>
                <a:ea typeface="+mn-ea"/>
              </a:rPr>
              <a:t>(__a, __</a:t>
            </a:r>
            <a:r>
              <a:rPr lang="en-US" altLang="zh-CN" sz="1300" smtClean="0">
                <a:solidFill>
                  <a:srgbClr val="1D1D1A"/>
                </a:solidFill>
                <a:latin typeface="+mn-ea"/>
                <a:ea typeface="+mn-ea"/>
              </a:rPr>
              <a:t>b)</a:t>
            </a:r>
            <a:endParaRPr lang="en-US" altLang="zh-CN" sz="1300" dirty="0">
              <a:solidFill>
                <a:srgbClr val="1D1D1A"/>
              </a:solidFill>
              <a:latin typeface="+mn-ea"/>
              <a:ea typeface="+mn-ea"/>
              <a:cs typeface="Arial" panose="020B0604020202020204" pitchFamily="34" charset="0"/>
            </a:endParaRPr>
          </a:p>
        </p:txBody>
      </p:sp>
      <p:sp>
        <p:nvSpPr>
          <p:cNvPr id="41" name="文本框 30"/>
          <p:cNvSpPr txBox="1"/>
          <p:nvPr/>
        </p:nvSpPr>
        <p:spPr>
          <a:xfrm>
            <a:off x="8501921" y="2281130"/>
            <a:ext cx="2446861" cy="492443"/>
          </a:xfrm>
          <a:prstGeom prst="rect">
            <a:avLst/>
          </a:prstGeom>
          <a:noFill/>
        </p:spPr>
        <p:txBody>
          <a:bodyPr wrap="square"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auto">
              <a:spcBef>
                <a:spcPts val="0"/>
              </a:spcBef>
              <a:spcAft>
                <a:spcPts val="0"/>
              </a:spcAft>
            </a:pPr>
            <a:r>
              <a:rPr lang="en-US" altLang="zh-CN" sz="1300" dirty="0">
                <a:solidFill>
                  <a:srgbClr val="1D1D1A"/>
                </a:solidFill>
                <a:latin typeface="+mn-ea"/>
                <a:ea typeface="+mn-ea"/>
              </a:rPr>
              <a:t>__</a:t>
            </a:r>
            <a:r>
              <a:rPr lang="en-US" altLang="zh-CN" sz="1300" dirty="0" smtClean="0">
                <a:solidFill>
                  <a:srgbClr val="1D1D1A"/>
                </a:solidFill>
                <a:latin typeface="+mn-ea"/>
                <a:ea typeface="+mn-ea"/>
              </a:rPr>
              <a:t>builtin_aarch64_crc32cb </a:t>
            </a:r>
            <a:r>
              <a:rPr lang="en-US" altLang="zh-CN" sz="1300" dirty="0">
                <a:solidFill>
                  <a:srgbClr val="1D1D1A"/>
                </a:solidFill>
                <a:latin typeface="+mn-ea"/>
                <a:ea typeface="+mn-ea"/>
              </a:rPr>
              <a:t>(__a, __</a:t>
            </a:r>
            <a:r>
              <a:rPr lang="en-US" altLang="zh-CN" sz="1300">
                <a:solidFill>
                  <a:srgbClr val="1D1D1A"/>
                </a:solidFill>
                <a:latin typeface="+mn-ea"/>
                <a:ea typeface="+mn-ea"/>
              </a:rPr>
              <a:t>b</a:t>
            </a:r>
            <a:r>
              <a:rPr lang="en-US" altLang="zh-CN" sz="1300" smtClean="0">
                <a:solidFill>
                  <a:srgbClr val="1D1D1A"/>
                </a:solidFill>
                <a:latin typeface="+mn-ea"/>
                <a:ea typeface="+mn-ea"/>
              </a:rPr>
              <a:t>) </a:t>
            </a:r>
            <a:endParaRPr lang="en-US" altLang="zh-CN" sz="1300" dirty="0">
              <a:solidFill>
                <a:srgbClr val="1D1D1A"/>
              </a:solidFill>
              <a:latin typeface="+mn-ea"/>
              <a:ea typeface="+mn-ea"/>
            </a:endParaRPr>
          </a:p>
        </p:txBody>
      </p:sp>
      <p:sp>
        <p:nvSpPr>
          <p:cNvPr id="42" name="文本框 60"/>
          <p:cNvSpPr txBox="1"/>
          <p:nvPr/>
        </p:nvSpPr>
        <p:spPr>
          <a:xfrm>
            <a:off x="6315471" y="1649475"/>
            <a:ext cx="1389529" cy="372644"/>
          </a:xfrm>
          <a:prstGeom prst="rect">
            <a:avLst/>
          </a:prstGeom>
          <a:noFill/>
          <a:effectLst/>
        </p:spPr>
        <p:txBody>
          <a:bodyPr wrap="none" rtlCol="0" anchor="t" anchorCtr="0">
            <a:noAutofit/>
          </a:bodyPr>
          <a:lstStyle/>
          <a:p>
            <a:pPr algn="ctr" fontAlgn="auto">
              <a:spcBef>
                <a:spcPts val="0"/>
              </a:spcBef>
              <a:spcAft>
                <a:spcPts val="0"/>
              </a:spcAft>
            </a:pPr>
            <a:r>
              <a:rPr lang="en-US" altLang="zh-CN" sz="1600" b="1" dirty="0">
                <a:solidFill>
                  <a:srgbClr val="C00000"/>
                </a:solidFill>
                <a:latin typeface="+mn-ea"/>
                <a:ea typeface="+mn-ea"/>
              </a:rPr>
              <a:t>X86</a:t>
            </a:r>
            <a:r>
              <a:rPr lang="zh-CN" altLang="en-US" sz="1600" b="1" dirty="0">
                <a:solidFill>
                  <a:srgbClr val="C00000"/>
                </a:solidFill>
                <a:latin typeface="+mn-ea"/>
                <a:ea typeface="+mn-ea"/>
              </a:rPr>
              <a:t>指令</a:t>
            </a:r>
          </a:p>
        </p:txBody>
      </p:sp>
      <p:sp>
        <p:nvSpPr>
          <p:cNvPr id="43" name="文本框 63"/>
          <p:cNvSpPr txBox="1"/>
          <p:nvPr/>
        </p:nvSpPr>
        <p:spPr>
          <a:xfrm>
            <a:off x="8970824" y="1625286"/>
            <a:ext cx="1509057" cy="379018"/>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a:solidFill>
                  <a:srgbClr val="C00000"/>
                </a:solidFill>
                <a:latin typeface="+mn-ea"/>
                <a:ea typeface="+mn-ea"/>
              </a:rPr>
              <a:t>鲲鹏指令</a:t>
            </a:r>
          </a:p>
        </p:txBody>
      </p:sp>
      <p:sp>
        <p:nvSpPr>
          <p:cNvPr id="45" name="文本框 66"/>
          <p:cNvSpPr txBox="1"/>
          <p:nvPr/>
        </p:nvSpPr>
        <p:spPr>
          <a:xfrm>
            <a:off x="3600353" y="1617545"/>
            <a:ext cx="1389529" cy="386759"/>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a:solidFill>
                  <a:srgbClr val="C00000"/>
                </a:solidFill>
                <a:latin typeface="+mn-ea"/>
                <a:ea typeface="+mn-ea"/>
              </a:rPr>
              <a:t>功能</a:t>
            </a:r>
          </a:p>
        </p:txBody>
      </p:sp>
      <p:cxnSp>
        <p:nvCxnSpPr>
          <p:cNvPr id="47" name="直接连接符 46"/>
          <p:cNvCxnSpPr/>
          <p:nvPr/>
        </p:nvCxnSpPr>
        <p:spPr>
          <a:xfrm>
            <a:off x="8972317" y="1995758"/>
            <a:ext cx="1506070" cy="0"/>
          </a:xfrm>
          <a:prstGeom prst="line">
            <a:avLst/>
          </a:prstGeom>
          <a:noFill/>
          <a:ln w="9525" cap="flat" cmpd="sng" algn="ctr">
            <a:solidFill>
              <a:srgbClr val="C7000B"/>
            </a:solidFill>
            <a:prstDash val="solid"/>
            <a:miter lim="800000"/>
          </a:ln>
          <a:effectLst/>
        </p:spPr>
      </p:cxnSp>
      <p:cxnSp>
        <p:nvCxnSpPr>
          <p:cNvPr id="48" name="直接连接符 47"/>
          <p:cNvCxnSpPr/>
          <p:nvPr/>
        </p:nvCxnSpPr>
        <p:spPr>
          <a:xfrm>
            <a:off x="6257200" y="1995758"/>
            <a:ext cx="1506070" cy="0"/>
          </a:xfrm>
          <a:prstGeom prst="line">
            <a:avLst/>
          </a:prstGeom>
          <a:noFill/>
          <a:ln w="9525" cap="flat" cmpd="sng" algn="ctr">
            <a:solidFill>
              <a:srgbClr val="C7000B"/>
            </a:solidFill>
            <a:prstDash val="solid"/>
            <a:miter lim="800000"/>
          </a:ln>
          <a:effectLst/>
        </p:spPr>
      </p:cxnSp>
      <p:cxnSp>
        <p:nvCxnSpPr>
          <p:cNvPr id="50" name="直接连接符 49"/>
          <p:cNvCxnSpPr/>
          <p:nvPr/>
        </p:nvCxnSpPr>
        <p:spPr>
          <a:xfrm>
            <a:off x="3542082" y="1995758"/>
            <a:ext cx="1506070" cy="0"/>
          </a:xfrm>
          <a:prstGeom prst="line">
            <a:avLst/>
          </a:prstGeom>
          <a:noFill/>
          <a:ln w="9525" cap="flat" cmpd="sng" algn="ctr">
            <a:solidFill>
              <a:srgbClr val="C7000B"/>
            </a:solidFill>
            <a:prstDash val="solid"/>
            <a:miter lim="800000"/>
          </a:ln>
          <a:effectLst/>
        </p:spPr>
      </p:cxnSp>
    </p:spTree>
    <p:extLst>
      <p:ext uri="{BB962C8B-B14F-4D97-AF65-F5344CB8AC3E}">
        <p14:creationId xmlns:p14="http://schemas.microsoft.com/office/powerpoint/2010/main" val="1551268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solidFill>
                  <a:srgbClr val="000000">
                    <a:lumMod val="75000"/>
                    <a:lumOff val="25000"/>
                  </a:srgbClr>
                </a:solidFill>
                <a:ea typeface="微软雅黑"/>
              </a:rPr>
              <a:t>代码迁移</a:t>
            </a:r>
            <a:r>
              <a:rPr lang="en-US" altLang="zh-CN" sz="2800" dirty="0">
                <a:solidFill>
                  <a:srgbClr val="000000">
                    <a:lumMod val="75000"/>
                    <a:lumOff val="25000"/>
                  </a:srgbClr>
                </a:solidFill>
                <a:ea typeface="微软雅黑"/>
              </a:rPr>
              <a:t>—</a:t>
            </a:r>
            <a:r>
              <a:rPr lang="zh-CN" altLang="en-US" sz="2800" dirty="0">
                <a:solidFill>
                  <a:srgbClr val="000000">
                    <a:lumMod val="75000"/>
                    <a:lumOff val="25000"/>
                  </a:srgbClr>
                </a:solidFill>
                <a:ea typeface="微软雅黑"/>
              </a:rPr>
              <a:t>内联汇编函数移植</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latin typeface="微软雅黑"/>
                <a:ea typeface="微软雅黑"/>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51" name="矩形 50"/>
          <p:cNvSpPr/>
          <p:nvPr/>
        </p:nvSpPr>
        <p:spPr>
          <a:xfrm>
            <a:off x="749406" y="5754918"/>
            <a:ext cx="10693188" cy="369332"/>
          </a:xfrm>
          <a:prstGeom prst="rect">
            <a:avLst/>
          </a:prstGeom>
        </p:spPr>
        <p:txBody>
          <a:bodyPr wrap="square">
            <a:spAutoFit/>
          </a:bodyPr>
          <a:lstStyle/>
          <a:p>
            <a:pPr algn="ctr" defTabSz="1187798" fontAlgn="ctr">
              <a:lnSpc>
                <a:spcPct val="150000"/>
              </a:lnSpc>
              <a:spcBef>
                <a:spcPts val="0"/>
              </a:spcBef>
              <a:spcAft>
                <a:spcPts val="0"/>
              </a:spcAft>
              <a:defRPr/>
            </a:pPr>
            <a:r>
              <a:rPr lang="zh-CN" altLang="en-US" sz="1200" dirty="0">
                <a:solidFill>
                  <a:srgbClr val="1D1D1A"/>
                </a:solidFill>
                <a:latin typeface="微软雅黑"/>
                <a:ea typeface="微软雅黑"/>
              </a:rPr>
              <a:t>内联汇编规则参考：</a:t>
            </a:r>
            <a:r>
              <a:rPr lang="en-US" altLang="zh-CN" sz="1200" dirty="0">
                <a:solidFill>
                  <a:srgbClr val="1D1D1A"/>
                </a:solidFill>
                <a:latin typeface="微软雅黑"/>
                <a:ea typeface="微软雅黑"/>
              </a:rPr>
              <a:t>https://gcc.gnu.org/onlinedocs/gcc/Using-Assembly-Language-with-C.html#Using-Assembly-Language-with-C</a:t>
            </a:r>
          </a:p>
        </p:txBody>
      </p:sp>
      <p:grpSp>
        <p:nvGrpSpPr>
          <p:cNvPr id="5" name="组合 4"/>
          <p:cNvGrpSpPr/>
          <p:nvPr/>
        </p:nvGrpSpPr>
        <p:grpSpPr>
          <a:xfrm>
            <a:off x="1204745" y="1488108"/>
            <a:ext cx="9798205" cy="4058113"/>
            <a:chOff x="1196898" y="1488108"/>
            <a:chExt cx="9798205" cy="4058113"/>
          </a:xfrm>
        </p:grpSpPr>
        <p:sp>
          <p:nvSpPr>
            <p:cNvPr id="54" name="文本框 41"/>
            <p:cNvSpPr txBox="1"/>
            <p:nvPr/>
          </p:nvSpPr>
          <p:spPr>
            <a:xfrm>
              <a:off x="1196898" y="3325456"/>
              <a:ext cx="1570635" cy="673902"/>
            </a:xfrm>
            <a:prstGeom prst="rect">
              <a:avLst/>
            </a:prstGeom>
            <a:solidFill>
              <a:srgbClr val="F7A655"/>
            </a:solidFill>
          </p:spPr>
          <p:txBody>
            <a:bodyPr vert="horz" wrap="square" rtlCol="0" anchor="ctr" anchorCtr="0">
              <a:noAutofit/>
            </a:bodyPr>
            <a:lstStyle>
              <a:defPPr>
                <a:defRPr lang="zh-CN"/>
              </a:defPPr>
              <a:lvl1pPr algn="ctr" fontAlgn="auto">
                <a:spcBef>
                  <a:spcPts val="0"/>
                </a:spcBef>
                <a:spcAft>
                  <a:spcPts val="0"/>
                </a:spcAft>
                <a:defRPr sz="1800" b="1">
                  <a:solidFill>
                    <a:srgbClr val="FFFFFF"/>
                  </a:solidFill>
                  <a:latin typeface="Microsoft YaHei" panose="020B0503020204020204" pitchFamily="34" charset="-122"/>
                  <a:ea typeface="Microsoft YaHei" panose="020B0503020204020204" pitchFamily="34" charset="-122"/>
                </a:defRPr>
              </a:lvl1pPr>
            </a:lstStyle>
            <a:p>
              <a:r>
                <a:rPr lang="zh-CN" altLang="en-US" dirty="0">
                  <a:latin typeface="微软雅黑"/>
                  <a:ea typeface="微软雅黑"/>
                </a:rPr>
                <a:t>内联汇编</a:t>
              </a:r>
            </a:p>
          </p:txBody>
        </p:sp>
        <p:sp>
          <p:nvSpPr>
            <p:cNvPr id="55" name="矩形 54"/>
            <p:cNvSpPr/>
            <p:nvPr/>
          </p:nvSpPr>
          <p:spPr bwMode="auto">
            <a:xfrm>
              <a:off x="2905571" y="1488108"/>
              <a:ext cx="2659296" cy="4058113"/>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56" name="矩形 55"/>
            <p:cNvSpPr/>
            <p:nvPr/>
          </p:nvSpPr>
          <p:spPr bwMode="auto">
            <a:xfrm>
              <a:off x="5620689" y="1488108"/>
              <a:ext cx="2659296" cy="4058113"/>
            </a:xfrm>
            <a:prstGeom prst="rect">
              <a:avLst/>
            </a:prstGeom>
            <a:solidFill>
              <a:srgbClr val="F7A65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58" name="矩形 57"/>
            <p:cNvSpPr/>
            <p:nvPr/>
          </p:nvSpPr>
          <p:spPr bwMode="auto">
            <a:xfrm>
              <a:off x="8335806" y="1488108"/>
              <a:ext cx="2659296" cy="4058113"/>
            </a:xfrm>
            <a:prstGeom prst="rect">
              <a:avLst/>
            </a:prstGeom>
            <a:solidFill>
              <a:srgbClr val="F7A65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59" name="文本框 60"/>
            <p:cNvSpPr txBox="1"/>
            <p:nvPr/>
          </p:nvSpPr>
          <p:spPr>
            <a:xfrm>
              <a:off x="6255573" y="1649475"/>
              <a:ext cx="1389529" cy="372644"/>
            </a:xfrm>
            <a:prstGeom prst="rect">
              <a:avLst/>
            </a:prstGeom>
            <a:noFill/>
            <a:effectLst/>
          </p:spPr>
          <p:txBody>
            <a:bodyPr wrap="none" rtlCol="0" anchor="t" anchorCtr="0">
              <a:noAutofit/>
            </a:bodyPr>
            <a:lstStyle/>
            <a:p>
              <a:pPr algn="ctr" fontAlgn="auto">
                <a:spcBef>
                  <a:spcPts val="0"/>
                </a:spcBef>
                <a:spcAft>
                  <a:spcPts val="0"/>
                </a:spcAft>
              </a:pPr>
              <a:r>
                <a:rPr lang="en-US" altLang="zh-CN" sz="1600" b="1" dirty="0">
                  <a:solidFill>
                    <a:srgbClr val="C00000"/>
                  </a:solidFill>
                  <a:latin typeface="微软雅黑"/>
                  <a:ea typeface="微软雅黑"/>
                </a:rPr>
                <a:t>X86</a:t>
              </a:r>
              <a:r>
                <a:rPr lang="zh-CN" altLang="en-US" sz="1600" b="1" dirty="0">
                  <a:solidFill>
                    <a:srgbClr val="C00000"/>
                  </a:solidFill>
                  <a:latin typeface="微软雅黑"/>
                  <a:ea typeface="微软雅黑"/>
                </a:rPr>
                <a:t>指令</a:t>
              </a:r>
            </a:p>
          </p:txBody>
        </p:sp>
        <p:sp>
          <p:nvSpPr>
            <p:cNvPr id="60" name="文本框 63"/>
            <p:cNvSpPr txBox="1"/>
            <p:nvPr/>
          </p:nvSpPr>
          <p:spPr>
            <a:xfrm>
              <a:off x="8910926" y="1625286"/>
              <a:ext cx="1509057" cy="379018"/>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a:solidFill>
                    <a:srgbClr val="C00000"/>
                  </a:solidFill>
                  <a:latin typeface="微软雅黑"/>
                  <a:ea typeface="微软雅黑"/>
                </a:rPr>
                <a:t>鲲鹏指令</a:t>
              </a:r>
            </a:p>
          </p:txBody>
        </p:sp>
        <p:sp>
          <p:nvSpPr>
            <p:cNvPr id="61" name="文本框 66"/>
            <p:cNvSpPr txBox="1"/>
            <p:nvPr/>
          </p:nvSpPr>
          <p:spPr>
            <a:xfrm>
              <a:off x="3540455" y="1617545"/>
              <a:ext cx="1389529" cy="386759"/>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a:solidFill>
                    <a:srgbClr val="C00000"/>
                  </a:solidFill>
                  <a:latin typeface="微软雅黑"/>
                  <a:ea typeface="微软雅黑"/>
                </a:rPr>
                <a:t>功能</a:t>
              </a:r>
            </a:p>
          </p:txBody>
        </p:sp>
        <p:cxnSp>
          <p:nvCxnSpPr>
            <p:cNvPr id="62" name="直接连接符 61"/>
            <p:cNvCxnSpPr/>
            <p:nvPr/>
          </p:nvCxnSpPr>
          <p:spPr>
            <a:xfrm>
              <a:off x="8912419" y="1995758"/>
              <a:ext cx="1506070" cy="0"/>
            </a:xfrm>
            <a:prstGeom prst="line">
              <a:avLst/>
            </a:prstGeom>
            <a:noFill/>
            <a:ln w="9525" cap="flat" cmpd="sng" algn="ctr">
              <a:solidFill>
                <a:srgbClr val="C7000B"/>
              </a:solidFill>
              <a:prstDash val="solid"/>
              <a:miter lim="800000"/>
            </a:ln>
            <a:effectLst/>
          </p:spPr>
        </p:cxnSp>
        <p:cxnSp>
          <p:nvCxnSpPr>
            <p:cNvPr id="63" name="直接连接符 62"/>
            <p:cNvCxnSpPr/>
            <p:nvPr/>
          </p:nvCxnSpPr>
          <p:spPr>
            <a:xfrm>
              <a:off x="6197302" y="1995758"/>
              <a:ext cx="1506070" cy="0"/>
            </a:xfrm>
            <a:prstGeom prst="line">
              <a:avLst/>
            </a:prstGeom>
            <a:noFill/>
            <a:ln w="9525" cap="flat" cmpd="sng" algn="ctr">
              <a:solidFill>
                <a:srgbClr val="C7000B"/>
              </a:solidFill>
              <a:prstDash val="solid"/>
              <a:miter lim="800000"/>
            </a:ln>
            <a:effectLst/>
          </p:spPr>
        </p:cxnSp>
        <p:cxnSp>
          <p:nvCxnSpPr>
            <p:cNvPr id="67" name="直接连接符 66"/>
            <p:cNvCxnSpPr/>
            <p:nvPr/>
          </p:nvCxnSpPr>
          <p:spPr>
            <a:xfrm>
              <a:off x="3482184" y="1995758"/>
              <a:ext cx="1506070" cy="0"/>
            </a:xfrm>
            <a:prstGeom prst="line">
              <a:avLst/>
            </a:prstGeom>
            <a:noFill/>
            <a:ln w="9525" cap="flat" cmpd="sng" algn="ctr">
              <a:solidFill>
                <a:srgbClr val="C7000B"/>
              </a:solidFill>
              <a:prstDash val="solid"/>
              <a:miter lim="800000"/>
            </a:ln>
            <a:effectLst/>
          </p:spPr>
        </p:cxnSp>
        <p:sp>
          <p:nvSpPr>
            <p:cNvPr id="26" name="矩形 25"/>
            <p:cNvSpPr/>
            <p:nvPr/>
          </p:nvSpPr>
          <p:spPr>
            <a:xfrm>
              <a:off x="8335807" y="4386035"/>
              <a:ext cx="2659296" cy="184666"/>
            </a:xfrm>
            <a:prstGeom prst="rect">
              <a:avLst/>
            </a:prstGeom>
          </p:spPr>
          <p:txBody>
            <a:bodyPr wrap="square" lIns="0" tIns="0" rIns="0" bIns="0">
              <a:spAutoFit/>
            </a:bodyPr>
            <a:lstStyle/>
            <a:p>
              <a:pPr algn="ctr" fontAlgn="auto">
                <a:spcBef>
                  <a:spcPts val="0"/>
                </a:spcBef>
                <a:spcAft>
                  <a:spcPts val="0"/>
                </a:spcAft>
              </a:pPr>
              <a:r>
                <a:rPr lang="en-US" altLang="zh-CN" sz="1200" dirty="0" smtClean="0">
                  <a:solidFill>
                    <a:srgbClr val="1D1D1A"/>
                  </a:solidFill>
                  <a:latin typeface="微软雅黑"/>
                  <a:ea typeface="微软雅黑"/>
                </a:rPr>
                <a:t>Result = </a:t>
              </a:r>
              <a:r>
                <a:rPr lang="pl-PL" altLang="zh-CN" sz="1200" dirty="0" smtClean="0">
                  <a:solidFill>
                    <a:srgbClr val="1D1D1A"/>
                  </a:solidFill>
                  <a:latin typeface="微软雅黑"/>
                  <a:ea typeface="微软雅黑"/>
                </a:rPr>
                <a:t>__</a:t>
              </a:r>
              <a:r>
                <a:rPr lang="pl-PL" altLang="zh-CN" sz="1200" dirty="0">
                  <a:solidFill>
                    <a:srgbClr val="1D1D1A"/>
                  </a:solidFill>
                  <a:latin typeface="微软雅黑"/>
                  <a:ea typeface="微软雅黑"/>
                </a:rPr>
                <a:t>builtin_popcountll</a:t>
              </a:r>
              <a:r>
                <a:rPr lang="zh-CN" altLang="pl-PL" sz="1200" dirty="0">
                  <a:solidFill>
                    <a:srgbClr val="1D1D1A"/>
                  </a:solidFill>
                  <a:latin typeface="微软雅黑"/>
                  <a:ea typeface="微软雅黑"/>
                </a:rPr>
                <a:t>（</a:t>
              </a:r>
              <a:r>
                <a:rPr lang="pl-PL" altLang="zh-CN" sz="1200" dirty="0">
                  <a:solidFill>
                    <a:srgbClr val="1D1D1A"/>
                  </a:solidFill>
                  <a:latin typeface="微软雅黑"/>
                  <a:ea typeface="微软雅黑"/>
                </a:rPr>
                <a:t>a</a:t>
              </a:r>
              <a:r>
                <a:rPr lang="zh-CN" altLang="pl-PL" sz="1200" dirty="0">
                  <a:solidFill>
                    <a:srgbClr val="1D1D1A"/>
                  </a:solidFill>
                  <a:latin typeface="微软雅黑"/>
                  <a:ea typeface="微软雅黑"/>
                </a:rPr>
                <a:t>）</a:t>
              </a:r>
            </a:p>
          </p:txBody>
        </p:sp>
        <p:sp>
          <p:nvSpPr>
            <p:cNvPr id="31" name="矩形 30"/>
            <p:cNvSpPr/>
            <p:nvPr/>
          </p:nvSpPr>
          <p:spPr>
            <a:xfrm>
              <a:off x="8335806" y="2613168"/>
              <a:ext cx="2659295" cy="369332"/>
            </a:xfrm>
            <a:prstGeom prst="rect">
              <a:avLst/>
            </a:prstGeom>
          </p:spPr>
          <p:txBody>
            <a:bodyPr wrap="square" lIns="0" tIns="0" rIns="0" bIns="0">
              <a:spAutoFit/>
            </a:bodyPr>
            <a:lstStyle/>
            <a:p>
              <a:pPr algn="ctr" defTabSz="1187798" fontAlgn="ctr">
                <a:spcBef>
                  <a:spcPts val="0"/>
                </a:spcBef>
                <a:spcAft>
                  <a:spcPts val="0"/>
                </a:spcAft>
                <a:defRPr/>
              </a:pPr>
              <a:r>
                <a:rPr lang="en-US" altLang="zh-CN" sz="1200" dirty="0">
                  <a:solidFill>
                    <a:srgbClr val="000000"/>
                  </a:solidFill>
                  <a:latin typeface="微软雅黑"/>
                  <a:ea typeface="微软雅黑"/>
                </a:rPr>
                <a:t> __</a:t>
              </a:r>
              <a:r>
                <a:rPr lang="en-US" altLang="zh-CN" sz="1200" dirty="0" err="1">
                  <a:solidFill>
                    <a:srgbClr val="000000"/>
                  </a:solidFill>
                  <a:latin typeface="微软雅黑"/>
                  <a:ea typeface="微软雅黑"/>
                </a:rPr>
                <a:t>asm</a:t>
              </a:r>
              <a:r>
                <a:rPr lang="en-US" altLang="zh-CN" sz="1200" dirty="0">
                  <a:solidFill>
                    <a:srgbClr val="000000"/>
                  </a:solidFill>
                  <a:latin typeface="微软雅黑"/>
                  <a:ea typeface="微软雅黑"/>
                </a:rPr>
                <a:t>__("</a:t>
              </a:r>
              <a:r>
                <a:rPr lang="en-US" altLang="zh-CN" sz="1200" dirty="0">
                  <a:solidFill>
                    <a:srgbClr val="15B0E8"/>
                  </a:solidFill>
                  <a:latin typeface="微软雅黑"/>
                  <a:ea typeface="微软雅黑"/>
                </a:rPr>
                <a:t>rev </a:t>
              </a:r>
              <a:r>
                <a:rPr lang="en-US" altLang="zh-CN" sz="1200" dirty="0">
                  <a:solidFill>
                    <a:srgbClr val="C7000B"/>
                  </a:solidFill>
                  <a:latin typeface="微软雅黑"/>
                  <a:ea typeface="微软雅黑"/>
                </a:rPr>
                <a:t>%w[</a:t>
              </a:r>
              <a:r>
                <a:rPr lang="en-US" altLang="zh-CN" sz="1200" dirty="0" err="1">
                  <a:solidFill>
                    <a:srgbClr val="C7000B"/>
                  </a:solidFill>
                  <a:latin typeface="微软雅黑"/>
                  <a:ea typeface="微软雅黑"/>
                </a:rPr>
                <a:t>dst</a:t>
              </a:r>
              <a:r>
                <a:rPr lang="en-US" altLang="zh-CN" sz="1200" dirty="0">
                  <a:solidFill>
                    <a:srgbClr val="C7000B"/>
                  </a:solidFill>
                  <a:latin typeface="微软雅黑"/>
                  <a:ea typeface="微软雅黑"/>
                </a:rPr>
                <a:t>], </a:t>
              </a:r>
              <a:r>
                <a:rPr lang="en-US" altLang="zh-CN" sz="1200" dirty="0" smtClean="0">
                  <a:solidFill>
                    <a:srgbClr val="C7000B"/>
                  </a:solidFill>
                  <a:latin typeface="微软雅黑"/>
                  <a:ea typeface="微软雅黑"/>
                </a:rPr>
                <a:t>%w[</a:t>
              </a:r>
              <a:r>
                <a:rPr lang="en-US" altLang="zh-CN" sz="1200" dirty="0" err="1" smtClean="0">
                  <a:solidFill>
                    <a:srgbClr val="C7000B"/>
                  </a:solidFill>
                  <a:latin typeface="微软雅黑"/>
                  <a:ea typeface="微软雅黑"/>
                </a:rPr>
                <a:t>src</a:t>
              </a:r>
              <a:r>
                <a:rPr lang="en-US" altLang="zh-CN" sz="1200" dirty="0">
                  <a:solidFill>
                    <a:srgbClr val="C7000B"/>
                  </a:solidFill>
                  <a:latin typeface="微软雅黑"/>
                  <a:ea typeface="微软雅黑"/>
                </a:rPr>
                <a:t>]"</a:t>
              </a:r>
              <a:r>
                <a:rPr lang="en-US" altLang="zh-CN" sz="1200" dirty="0">
                  <a:solidFill>
                    <a:srgbClr val="FF5F00"/>
                  </a:solidFill>
                  <a:latin typeface="微软雅黑"/>
                  <a:ea typeface="微软雅黑"/>
                </a:rPr>
                <a:t> </a:t>
              </a:r>
              <a:r>
                <a:rPr lang="en-US" altLang="zh-CN" sz="1200" dirty="0" smtClean="0">
                  <a:solidFill>
                    <a:srgbClr val="000000"/>
                  </a:solidFill>
                  <a:latin typeface="微软雅黑"/>
                  <a:ea typeface="微软雅黑"/>
                </a:rPr>
                <a:t>: [</a:t>
              </a:r>
              <a:r>
                <a:rPr lang="en-US" altLang="zh-CN" sz="1200" dirty="0" err="1">
                  <a:solidFill>
                    <a:srgbClr val="000000"/>
                  </a:solidFill>
                  <a:latin typeface="微软雅黑"/>
                  <a:ea typeface="微软雅黑"/>
                </a:rPr>
                <a:t>dst</a:t>
              </a:r>
              <a:r>
                <a:rPr lang="en-US" altLang="zh-CN" sz="1200" dirty="0">
                  <a:solidFill>
                    <a:srgbClr val="000000"/>
                  </a:solidFill>
                  <a:latin typeface="微软雅黑"/>
                  <a:ea typeface="微软雅黑"/>
                </a:rPr>
                <a:t>]"=r"(</a:t>
              </a:r>
              <a:r>
                <a:rPr lang="en-US" altLang="zh-CN" sz="1200" dirty="0" err="1">
                  <a:solidFill>
                    <a:srgbClr val="000000"/>
                  </a:solidFill>
                  <a:latin typeface="微软雅黑"/>
                  <a:ea typeface="微软雅黑"/>
                </a:rPr>
                <a:t>val</a:t>
              </a:r>
              <a:r>
                <a:rPr lang="en-US" altLang="zh-CN" sz="1200" dirty="0">
                  <a:solidFill>
                    <a:srgbClr val="000000"/>
                  </a:solidFill>
                  <a:latin typeface="微软雅黑"/>
                  <a:ea typeface="微软雅黑"/>
                </a:rPr>
                <a:t>) : [</a:t>
              </a:r>
              <a:r>
                <a:rPr lang="en-US" altLang="zh-CN" sz="1200" dirty="0" err="1" smtClean="0">
                  <a:solidFill>
                    <a:srgbClr val="000000"/>
                  </a:solidFill>
                  <a:latin typeface="微软雅黑"/>
                  <a:ea typeface="微软雅黑"/>
                </a:rPr>
                <a:t>src</a:t>
              </a:r>
              <a:r>
                <a:rPr lang="en-US" altLang="zh-CN" sz="1200" dirty="0">
                  <a:solidFill>
                    <a:srgbClr val="000000"/>
                  </a:solidFill>
                  <a:latin typeface="微软雅黑"/>
                  <a:ea typeface="微软雅黑"/>
                </a:rPr>
                <a:t>]"r"(</a:t>
              </a:r>
              <a:r>
                <a:rPr lang="en-US" altLang="zh-CN" sz="1200" dirty="0" err="1" smtClean="0">
                  <a:solidFill>
                    <a:srgbClr val="000000"/>
                  </a:solidFill>
                  <a:latin typeface="微软雅黑"/>
                  <a:ea typeface="微软雅黑"/>
                </a:rPr>
                <a:t>val</a:t>
              </a:r>
              <a:r>
                <a:rPr lang="en-US" altLang="zh-CN" sz="1200" dirty="0">
                  <a:solidFill>
                    <a:srgbClr val="000000"/>
                  </a:solidFill>
                  <a:latin typeface="微软雅黑"/>
                  <a:ea typeface="微软雅黑"/>
                </a:rPr>
                <a:t>))</a:t>
              </a:r>
              <a:endParaRPr lang="en-US" altLang="zh-CN" sz="1200" dirty="0">
                <a:solidFill>
                  <a:srgbClr val="1D1D1A"/>
                </a:solidFill>
                <a:latin typeface="微软雅黑"/>
                <a:ea typeface="微软雅黑"/>
              </a:endParaRPr>
            </a:p>
          </p:txBody>
        </p:sp>
        <p:sp>
          <p:nvSpPr>
            <p:cNvPr id="32" name="矩形 31"/>
            <p:cNvSpPr/>
            <p:nvPr/>
          </p:nvSpPr>
          <p:spPr>
            <a:xfrm>
              <a:off x="5620690" y="2613168"/>
              <a:ext cx="2659296" cy="369332"/>
            </a:xfrm>
            <a:prstGeom prst="rect">
              <a:avLst/>
            </a:prstGeom>
          </p:spPr>
          <p:txBody>
            <a:bodyPr wrap="square" lIns="0" tIns="0" rIns="0" bIns="0">
              <a:spAutoFit/>
            </a:bodyPr>
            <a:lstStyle/>
            <a:p>
              <a:pPr algn="ctr" defTabSz="1187798" fontAlgn="ctr">
                <a:spcBef>
                  <a:spcPts val="0"/>
                </a:spcBef>
                <a:spcAft>
                  <a:spcPts val="0"/>
                </a:spcAft>
                <a:defRPr/>
              </a:pPr>
              <a:r>
                <a:rPr lang="en-US" altLang="zh-CN" sz="1200" dirty="0">
                  <a:solidFill>
                    <a:srgbClr val="1D1D1A"/>
                  </a:solidFill>
                  <a:latin typeface="微软雅黑"/>
                  <a:ea typeface="微软雅黑"/>
                </a:rPr>
                <a:t> __</a:t>
              </a:r>
              <a:r>
                <a:rPr lang="en-US" altLang="zh-CN" sz="1200" dirty="0" err="1">
                  <a:solidFill>
                    <a:srgbClr val="1D1D1A"/>
                  </a:solidFill>
                  <a:latin typeface="微软雅黑"/>
                  <a:ea typeface="微软雅黑"/>
                </a:rPr>
                <a:t>asm</a:t>
              </a:r>
              <a:r>
                <a:rPr lang="en-US" altLang="zh-CN" sz="1200" dirty="0">
                  <a:solidFill>
                    <a:srgbClr val="1D1D1A"/>
                  </a:solidFill>
                  <a:latin typeface="微软雅黑"/>
                  <a:ea typeface="微软雅黑"/>
                </a:rPr>
                <a:t>__("</a:t>
              </a:r>
              <a:r>
                <a:rPr lang="en-US" altLang="zh-CN" sz="1200" dirty="0" err="1">
                  <a:solidFill>
                    <a:srgbClr val="15B0E8"/>
                  </a:solidFill>
                  <a:latin typeface="微软雅黑"/>
                  <a:ea typeface="微软雅黑"/>
                </a:rPr>
                <a:t>bswap</a:t>
              </a:r>
              <a:r>
                <a:rPr lang="en-US" altLang="zh-CN" sz="1200" dirty="0">
                  <a:solidFill>
                    <a:srgbClr val="1D1D1A"/>
                  </a:solidFill>
                  <a:latin typeface="微软雅黑"/>
                  <a:ea typeface="微软雅黑"/>
                </a:rPr>
                <a:t> </a:t>
              </a:r>
              <a:r>
                <a:rPr lang="en-US" altLang="zh-CN" sz="1200" dirty="0">
                  <a:solidFill>
                    <a:srgbClr val="C7000B"/>
                  </a:solidFill>
                  <a:latin typeface="微软雅黑"/>
                  <a:ea typeface="微软雅黑"/>
                </a:rPr>
                <a:t>%0</a:t>
              </a:r>
              <a:r>
                <a:rPr lang="en-US" altLang="zh-CN" sz="1200" dirty="0">
                  <a:solidFill>
                    <a:srgbClr val="1D1D1A"/>
                  </a:solidFill>
                  <a:latin typeface="微软雅黑"/>
                  <a:ea typeface="微软雅黑"/>
                </a:rPr>
                <a:t>" : "=r" (</a:t>
              </a:r>
              <a:r>
                <a:rPr lang="en-US" altLang="zh-CN" sz="1200" dirty="0" err="1">
                  <a:solidFill>
                    <a:srgbClr val="1D1D1A"/>
                  </a:solidFill>
                  <a:latin typeface="微软雅黑"/>
                  <a:ea typeface="微软雅黑"/>
                </a:rPr>
                <a:t>val</a:t>
              </a:r>
              <a:r>
                <a:rPr lang="en-US" altLang="zh-CN" sz="1200" dirty="0">
                  <a:solidFill>
                    <a:srgbClr val="1D1D1A"/>
                  </a:solidFill>
                  <a:latin typeface="微软雅黑"/>
                  <a:ea typeface="微软雅黑"/>
                </a:rPr>
                <a:t>) : "0" (</a:t>
              </a:r>
              <a:r>
                <a:rPr lang="en-US" altLang="zh-CN" sz="1200" dirty="0" err="1">
                  <a:solidFill>
                    <a:srgbClr val="1D1D1A"/>
                  </a:solidFill>
                  <a:latin typeface="微软雅黑"/>
                  <a:ea typeface="微软雅黑"/>
                </a:rPr>
                <a:t>val</a:t>
              </a:r>
              <a:r>
                <a:rPr lang="en-US" altLang="zh-CN" sz="1200" dirty="0">
                  <a:solidFill>
                    <a:srgbClr val="1D1D1A"/>
                  </a:solidFill>
                  <a:latin typeface="微软雅黑"/>
                  <a:ea typeface="微软雅黑"/>
                </a:rPr>
                <a:t>))</a:t>
              </a:r>
            </a:p>
          </p:txBody>
        </p:sp>
        <p:sp>
          <p:nvSpPr>
            <p:cNvPr id="33" name="矩形 32"/>
            <p:cNvSpPr/>
            <p:nvPr/>
          </p:nvSpPr>
          <p:spPr>
            <a:xfrm>
              <a:off x="5620691" y="4293702"/>
              <a:ext cx="2659294" cy="369332"/>
            </a:xfrm>
            <a:prstGeom prst="rect">
              <a:avLst/>
            </a:prstGeom>
          </p:spPr>
          <p:txBody>
            <a:bodyPr wrap="square" lIns="0" tIns="0" rIns="0" bIns="0">
              <a:spAutoFit/>
            </a:bodyPr>
            <a:lstStyle/>
            <a:p>
              <a:pPr algn="ctr" fontAlgn="auto">
                <a:spcBef>
                  <a:spcPts val="0"/>
                </a:spcBef>
                <a:spcAft>
                  <a:spcPts val="0"/>
                </a:spcAft>
              </a:pPr>
              <a:r>
                <a:rPr lang="en-US" altLang="zh-CN" sz="1200" dirty="0">
                  <a:solidFill>
                    <a:srgbClr val="1D1D1A"/>
                  </a:solidFill>
                  <a:latin typeface="微软雅黑"/>
                  <a:ea typeface="微软雅黑"/>
                </a:rPr>
                <a:t>__</a:t>
              </a:r>
              <a:r>
                <a:rPr lang="en-US" altLang="zh-CN" sz="1200" dirty="0" err="1">
                  <a:solidFill>
                    <a:srgbClr val="1D1D1A"/>
                  </a:solidFill>
                  <a:latin typeface="微软雅黑"/>
                  <a:ea typeface="微软雅黑"/>
                </a:rPr>
                <a:t>asm</a:t>
              </a:r>
              <a:r>
                <a:rPr lang="en-US" altLang="zh-CN" sz="1200" dirty="0">
                  <a:solidFill>
                    <a:srgbClr val="1D1D1A"/>
                  </a:solidFill>
                  <a:latin typeface="微软雅黑"/>
                  <a:ea typeface="微软雅黑"/>
                </a:rPr>
                <a:t>__("</a:t>
              </a:r>
              <a:r>
                <a:rPr lang="en-US" altLang="zh-CN" sz="1200" dirty="0" err="1">
                  <a:solidFill>
                    <a:srgbClr val="15B0E8"/>
                  </a:solidFill>
                  <a:latin typeface="微软雅黑"/>
                  <a:ea typeface="微软雅黑"/>
                </a:rPr>
                <a:t>popcnt</a:t>
              </a:r>
              <a:r>
                <a:rPr lang="en-US" altLang="zh-CN" sz="1200" dirty="0">
                  <a:solidFill>
                    <a:srgbClr val="C7000B"/>
                  </a:solidFill>
                  <a:latin typeface="微软雅黑"/>
                  <a:ea typeface="微软雅黑"/>
                </a:rPr>
                <a:t> %1, %0</a:t>
              </a:r>
              <a:r>
                <a:rPr lang="en-US" altLang="zh-CN" sz="1200" dirty="0">
                  <a:solidFill>
                    <a:srgbClr val="1D1D1A"/>
                  </a:solidFill>
                  <a:latin typeface="微软雅黑"/>
                  <a:ea typeface="微软雅黑"/>
                </a:rPr>
                <a:t>" : "=r"(result) : "</a:t>
              </a:r>
              <a:r>
                <a:rPr lang="en-US" altLang="zh-CN" sz="1200" dirty="0" err="1">
                  <a:solidFill>
                    <a:srgbClr val="1D1D1A"/>
                  </a:solidFill>
                  <a:latin typeface="微软雅黑"/>
                  <a:ea typeface="微软雅黑"/>
                </a:rPr>
                <a:t>mr</a:t>
              </a:r>
              <a:r>
                <a:rPr lang="en-US" altLang="zh-CN" sz="1200" dirty="0">
                  <a:solidFill>
                    <a:srgbClr val="1D1D1A"/>
                  </a:solidFill>
                  <a:latin typeface="微软雅黑"/>
                  <a:ea typeface="微软雅黑"/>
                </a:rPr>
                <a:t>"(a) : "cc")</a:t>
              </a:r>
            </a:p>
          </p:txBody>
        </p:sp>
        <p:cxnSp>
          <p:nvCxnSpPr>
            <p:cNvPr id="48" name="直接连接符 47"/>
            <p:cNvCxnSpPr/>
            <p:nvPr/>
          </p:nvCxnSpPr>
          <p:spPr>
            <a:xfrm flipV="1">
              <a:off x="3059393" y="3643197"/>
              <a:ext cx="7807582" cy="11216"/>
            </a:xfrm>
            <a:prstGeom prst="line">
              <a:avLst/>
            </a:prstGeom>
            <a:noFill/>
            <a:ln w="15875" cap="flat" cmpd="sng" algn="ctr">
              <a:solidFill>
                <a:srgbClr val="666666">
                  <a:lumMod val="60000"/>
                  <a:lumOff val="40000"/>
                </a:srgbClr>
              </a:solidFill>
              <a:prstDash val="dash"/>
              <a:miter lim="800000"/>
            </a:ln>
            <a:effectLst/>
          </p:spPr>
        </p:cxnSp>
        <p:grpSp>
          <p:nvGrpSpPr>
            <p:cNvPr id="4" name="组合 3"/>
            <p:cNvGrpSpPr/>
            <p:nvPr/>
          </p:nvGrpSpPr>
          <p:grpSpPr>
            <a:xfrm>
              <a:off x="3171347" y="2331766"/>
              <a:ext cx="2127744" cy="993690"/>
              <a:chOff x="3171347" y="2323220"/>
              <a:chExt cx="2127744" cy="993690"/>
            </a:xfrm>
          </p:grpSpPr>
          <p:sp>
            <p:nvSpPr>
              <p:cNvPr id="30" name="矩形 29"/>
              <p:cNvSpPr/>
              <p:nvPr/>
            </p:nvSpPr>
            <p:spPr>
              <a:xfrm>
                <a:off x="3208252" y="2323220"/>
                <a:ext cx="2053934" cy="430887"/>
              </a:xfrm>
              <a:prstGeom prst="rect">
                <a:avLst/>
              </a:prstGeom>
            </p:spPr>
            <p:txBody>
              <a:bodyPr wrap="square" lIns="0" tIns="0" rIns="0" bIns="0">
                <a:spAutoFit/>
              </a:bodyPr>
              <a:lstStyle/>
              <a:p>
                <a:pPr algn="ctr" defTabSz="1187798" fontAlgn="ctr">
                  <a:spcBef>
                    <a:spcPts val="0"/>
                  </a:spcBef>
                  <a:spcAft>
                    <a:spcPts val="0"/>
                  </a:spcAft>
                  <a:defRPr/>
                </a:pPr>
                <a:r>
                  <a:rPr lang="zh-CN" altLang="en-US" sz="1400" dirty="0" smtClean="0">
                    <a:solidFill>
                      <a:srgbClr val="1D1D1A"/>
                    </a:solidFill>
                    <a:latin typeface="微软雅黑"/>
                    <a:ea typeface="微软雅黑"/>
                  </a:rPr>
                  <a:t>将字节序进行反序</a:t>
                </a:r>
                <a:endParaRPr lang="en-US" altLang="zh-CN" sz="1400" dirty="0" smtClean="0">
                  <a:solidFill>
                    <a:srgbClr val="1D1D1A"/>
                  </a:solidFill>
                  <a:latin typeface="微软雅黑"/>
                  <a:ea typeface="微软雅黑"/>
                </a:endParaRPr>
              </a:p>
              <a:p>
                <a:pPr algn="ctr" defTabSz="1187798" fontAlgn="ctr">
                  <a:spcBef>
                    <a:spcPts val="0"/>
                  </a:spcBef>
                  <a:spcAft>
                    <a:spcPts val="0"/>
                  </a:spcAft>
                  <a:defRPr/>
                </a:pPr>
                <a:r>
                  <a:rPr lang="en-US" altLang="zh-CN" sz="1400" dirty="0" smtClean="0">
                    <a:solidFill>
                      <a:srgbClr val="F7A655"/>
                    </a:solidFill>
                    <a:latin typeface="微软雅黑"/>
                    <a:ea typeface="微软雅黑"/>
                  </a:rPr>
                  <a:t>(</a:t>
                </a:r>
                <a:r>
                  <a:rPr lang="zh-CN" altLang="en-US" sz="1400" dirty="0" smtClean="0">
                    <a:solidFill>
                      <a:srgbClr val="F7A655"/>
                    </a:solidFill>
                    <a:latin typeface="微软雅黑"/>
                    <a:ea typeface="微软雅黑"/>
                  </a:rPr>
                  <a:t>汇编指令方式替换</a:t>
                </a:r>
                <a:r>
                  <a:rPr lang="en-US" altLang="zh-CN" sz="1400" dirty="0" smtClean="0">
                    <a:solidFill>
                      <a:srgbClr val="F7A655"/>
                    </a:solidFill>
                    <a:latin typeface="微软雅黑"/>
                    <a:ea typeface="微软雅黑"/>
                  </a:rPr>
                  <a:t>)</a:t>
                </a:r>
                <a:endParaRPr lang="en-US" altLang="zh-CN" sz="1400" dirty="0">
                  <a:solidFill>
                    <a:srgbClr val="F7A655"/>
                  </a:solidFill>
                  <a:latin typeface="微软雅黑"/>
                  <a:ea typeface="微软雅黑"/>
                </a:endParaRPr>
              </a:p>
            </p:txBody>
          </p:sp>
          <p:sp>
            <p:nvSpPr>
              <p:cNvPr id="52" name="矩形 51"/>
              <p:cNvSpPr/>
              <p:nvPr/>
            </p:nvSpPr>
            <p:spPr>
              <a:xfrm>
                <a:off x="3171347" y="2947578"/>
                <a:ext cx="2127744" cy="369332"/>
              </a:xfrm>
              <a:prstGeom prst="rect">
                <a:avLst/>
              </a:prstGeom>
            </p:spPr>
            <p:txBody>
              <a:bodyPr wrap="square" lIns="0" tIns="0" rIns="0" bIns="0">
                <a:spAutoFit/>
              </a:bodyPr>
              <a:lstStyle/>
              <a:p>
                <a:pPr algn="ctr" defTabSz="914112" fontAlgn="auto">
                  <a:spcBef>
                    <a:spcPts val="600"/>
                  </a:spcBef>
                  <a:spcAft>
                    <a:spcPts val="0"/>
                  </a:spcAft>
                  <a:defRPr/>
                </a:pPr>
                <a:r>
                  <a:rPr lang="en-US" altLang="zh-CN" sz="1200" dirty="0" smtClean="0">
                    <a:solidFill>
                      <a:srgbClr val="FFFFFF">
                        <a:lumMod val="50000"/>
                      </a:srgbClr>
                    </a:solidFill>
                    <a:latin typeface="微软雅黑"/>
                    <a:ea typeface="微软雅黑"/>
                  </a:rPr>
                  <a:t>Val:  0x56781314   =&gt;  </a:t>
                </a:r>
                <a:r>
                  <a:rPr lang="en-US" altLang="zh-CN" sz="1200" dirty="0">
                    <a:solidFill>
                      <a:srgbClr val="FFFFFF">
                        <a:lumMod val="50000"/>
                      </a:srgbClr>
                    </a:solidFill>
                    <a:latin typeface="微软雅黑"/>
                    <a:ea typeface="微软雅黑"/>
                  </a:rPr>
                  <a:t>0x14137856 </a:t>
                </a:r>
              </a:p>
            </p:txBody>
          </p:sp>
        </p:grpSp>
        <p:grpSp>
          <p:nvGrpSpPr>
            <p:cNvPr id="3" name="组合 2"/>
            <p:cNvGrpSpPr/>
            <p:nvPr/>
          </p:nvGrpSpPr>
          <p:grpSpPr>
            <a:xfrm>
              <a:off x="3171347" y="4066161"/>
              <a:ext cx="2127744" cy="1101412"/>
              <a:chOff x="3171347" y="3980701"/>
              <a:chExt cx="2127744" cy="1101412"/>
            </a:xfrm>
          </p:grpSpPr>
          <p:sp>
            <p:nvSpPr>
              <p:cNvPr id="24" name="矩形 23"/>
              <p:cNvSpPr/>
              <p:nvPr/>
            </p:nvSpPr>
            <p:spPr>
              <a:xfrm>
                <a:off x="3171347" y="3980701"/>
                <a:ext cx="2127744" cy="723275"/>
              </a:xfrm>
              <a:prstGeom prst="rect">
                <a:avLst/>
              </a:prstGeom>
            </p:spPr>
            <p:txBody>
              <a:bodyPr wrap="square" lIns="0" tIns="0" rIns="0" bIns="0">
                <a:spAutoFit/>
              </a:bodyPr>
              <a:lstStyle/>
              <a:p>
                <a:pPr algn="ctr" defTabSz="914112" fontAlgn="auto">
                  <a:spcBef>
                    <a:spcPts val="600"/>
                  </a:spcBef>
                  <a:spcAft>
                    <a:spcPts val="0"/>
                  </a:spcAft>
                  <a:defRPr/>
                </a:pPr>
                <a:r>
                  <a:rPr lang="zh-CN" altLang="en-US" sz="1400" dirty="0">
                    <a:solidFill>
                      <a:srgbClr val="1D1D1A"/>
                    </a:solidFill>
                    <a:latin typeface="微软雅黑"/>
                    <a:ea typeface="微软雅黑"/>
                  </a:rPr>
                  <a:t>计算变量</a:t>
                </a:r>
                <a:r>
                  <a:rPr lang="en-US" altLang="zh-CN" sz="1400" dirty="0">
                    <a:solidFill>
                      <a:srgbClr val="1D1D1A"/>
                    </a:solidFill>
                    <a:latin typeface="微软雅黑"/>
                    <a:ea typeface="微软雅黑"/>
                  </a:rPr>
                  <a:t>a</a:t>
                </a:r>
                <a:r>
                  <a:rPr lang="zh-CN" altLang="en-US" sz="1400" dirty="0">
                    <a:solidFill>
                      <a:srgbClr val="1D1D1A"/>
                    </a:solidFill>
                    <a:latin typeface="微软雅黑"/>
                    <a:ea typeface="微软雅黑"/>
                  </a:rPr>
                  <a:t>（</a:t>
                </a:r>
                <a:r>
                  <a:rPr lang="en-US" altLang="zh-CN" sz="1400" dirty="0">
                    <a:solidFill>
                      <a:srgbClr val="1D1D1A"/>
                    </a:solidFill>
                    <a:latin typeface="微软雅黑"/>
                    <a:ea typeface="微软雅黑"/>
                  </a:rPr>
                  <a:t>uint64</a:t>
                </a:r>
                <a:r>
                  <a:rPr lang="zh-CN" altLang="en-US" sz="1400" dirty="0">
                    <a:solidFill>
                      <a:srgbClr val="1D1D1A"/>
                    </a:solidFill>
                    <a:latin typeface="微软雅黑"/>
                    <a:ea typeface="微软雅黑"/>
                  </a:rPr>
                  <a:t>）的二进制中</a:t>
                </a:r>
                <a:r>
                  <a:rPr lang="en-US" altLang="zh-CN" sz="1400" dirty="0">
                    <a:solidFill>
                      <a:srgbClr val="1D1D1A"/>
                    </a:solidFill>
                    <a:latin typeface="微软雅黑"/>
                    <a:ea typeface="微软雅黑"/>
                  </a:rPr>
                  <a:t>1</a:t>
                </a:r>
                <a:r>
                  <a:rPr lang="zh-CN" altLang="en-US" sz="1400" dirty="0">
                    <a:solidFill>
                      <a:srgbClr val="1D1D1A"/>
                    </a:solidFill>
                    <a:latin typeface="微软雅黑"/>
                    <a:ea typeface="微软雅黑"/>
                  </a:rPr>
                  <a:t>的</a:t>
                </a:r>
                <a:r>
                  <a:rPr lang="zh-CN" altLang="en-US" sz="1400" dirty="0" smtClean="0">
                    <a:solidFill>
                      <a:srgbClr val="1D1D1A"/>
                    </a:solidFill>
                    <a:latin typeface="微软雅黑"/>
                    <a:ea typeface="微软雅黑"/>
                  </a:rPr>
                  <a:t>个数</a:t>
                </a:r>
                <a:endParaRPr lang="en-US" altLang="zh-CN" sz="1400" dirty="0" smtClean="0">
                  <a:solidFill>
                    <a:srgbClr val="1D1D1A"/>
                  </a:solidFill>
                  <a:latin typeface="微软雅黑"/>
                  <a:ea typeface="微软雅黑"/>
                </a:endParaRPr>
              </a:p>
              <a:p>
                <a:pPr algn="ctr" defTabSz="914112" fontAlgn="auto">
                  <a:spcBef>
                    <a:spcPts val="600"/>
                  </a:spcBef>
                  <a:spcAft>
                    <a:spcPts val="0"/>
                  </a:spcAft>
                  <a:defRPr/>
                </a:pPr>
                <a:r>
                  <a:rPr lang="en-US" altLang="zh-CN" sz="1400" dirty="0" smtClean="0">
                    <a:solidFill>
                      <a:srgbClr val="F7A655"/>
                    </a:solidFill>
                    <a:latin typeface="微软雅黑"/>
                    <a:ea typeface="微软雅黑"/>
                  </a:rPr>
                  <a:t>(</a:t>
                </a:r>
                <a:r>
                  <a:rPr lang="en-US" altLang="zh-CN" sz="1400" dirty="0" err="1" smtClean="0">
                    <a:solidFill>
                      <a:srgbClr val="F7A655"/>
                    </a:solidFill>
                    <a:latin typeface="微软雅黑"/>
                    <a:ea typeface="微软雅黑"/>
                  </a:rPr>
                  <a:t>builtin</a:t>
                </a:r>
                <a:r>
                  <a:rPr lang="zh-CN" altLang="en-US" sz="1400" dirty="0" smtClean="0">
                    <a:solidFill>
                      <a:srgbClr val="F7A655"/>
                    </a:solidFill>
                    <a:latin typeface="微软雅黑"/>
                    <a:ea typeface="微软雅黑"/>
                  </a:rPr>
                  <a:t>函数方式</a:t>
                </a:r>
                <a:r>
                  <a:rPr lang="zh-CN" altLang="en-US" sz="1400" dirty="0">
                    <a:solidFill>
                      <a:srgbClr val="F7A655"/>
                    </a:solidFill>
                    <a:latin typeface="微软雅黑"/>
                    <a:ea typeface="微软雅黑"/>
                  </a:rPr>
                  <a:t>替换</a:t>
                </a:r>
                <a:r>
                  <a:rPr lang="en-US" altLang="zh-CN" sz="1400" dirty="0" smtClean="0">
                    <a:solidFill>
                      <a:srgbClr val="F7A655"/>
                    </a:solidFill>
                    <a:latin typeface="微软雅黑"/>
                    <a:ea typeface="微软雅黑"/>
                  </a:rPr>
                  <a:t>)</a:t>
                </a:r>
                <a:endParaRPr lang="en-US" altLang="zh-CN" sz="1400" dirty="0">
                  <a:solidFill>
                    <a:srgbClr val="F7A655"/>
                  </a:solidFill>
                  <a:latin typeface="微软雅黑"/>
                  <a:ea typeface="微软雅黑"/>
                </a:endParaRPr>
              </a:p>
            </p:txBody>
          </p:sp>
          <p:sp>
            <p:nvSpPr>
              <p:cNvPr id="53" name="矩形 52"/>
              <p:cNvSpPr/>
              <p:nvPr/>
            </p:nvSpPr>
            <p:spPr>
              <a:xfrm>
                <a:off x="3171347" y="4897447"/>
                <a:ext cx="2127744" cy="184666"/>
              </a:xfrm>
              <a:prstGeom prst="rect">
                <a:avLst/>
              </a:prstGeom>
            </p:spPr>
            <p:txBody>
              <a:bodyPr wrap="square" lIns="0" tIns="0" rIns="0" bIns="0">
                <a:spAutoFit/>
              </a:bodyPr>
              <a:lstStyle/>
              <a:p>
                <a:pPr algn="ctr" defTabSz="914112" fontAlgn="auto">
                  <a:spcBef>
                    <a:spcPts val="600"/>
                  </a:spcBef>
                  <a:spcAft>
                    <a:spcPts val="0"/>
                  </a:spcAft>
                  <a:defRPr/>
                </a:pPr>
                <a:r>
                  <a:rPr lang="en-US" altLang="zh-CN" sz="1200" dirty="0">
                    <a:solidFill>
                      <a:srgbClr val="FFFFFF">
                        <a:lumMod val="50000"/>
                      </a:srgbClr>
                    </a:solidFill>
                    <a:latin typeface="微软雅黑"/>
                    <a:ea typeface="微软雅黑"/>
                  </a:rPr>
                  <a:t>a</a:t>
                </a:r>
                <a:r>
                  <a:rPr lang="en-US" altLang="zh-CN" sz="1200" dirty="0" smtClean="0">
                    <a:solidFill>
                      <a:srgbClr val="FFFFFF">
                        <a:lumMod val="50000"/>
                      </a:srgbClr>
                    </a:solidFill>
                    <a:latin typeface="微软雅黑"/>
                    <a:ea typeface="微软雅黑"/>
                  </a:rPr>
                  <a:t>:  0111 (7)  =&gt;  result: 3</a:t>
                </a:r>
                <a:endParaRPr lang="en-US" altLang="zh-CN" sz="1200" dirty="0">
                  <a:solidFill>
                    <a:srgbClr val="FFFFFF">
                      <a:lumMod val="50000"/>
                    </a:srgbClr>
                  </a:solidFill>
                  <a:latin typeface="微软雅黑"/>
                  <a:ea typeface="微软雅黑"/>
                </a:endParaRPr>
              </a:p>
            </p:txBody>
          </p:sp>
        </p:grpSp>
      </p:grpSp>
    </p:spTree>
    <p:extLst>
      <p:ext uri="{BB962C8B-B14F-4D97-AF65-F5344CB8AC3E}">
        <p14:creationId xmlns:p14="http://schemas.microsoft.com/office/powerpoint/2010/main" val="711019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代码迁移</a:t>
            </a:r>
            <a:r>
              <a:rPr lang="en-US" altLang="zh-CN" sz="2800" dirty="0">
                <a:latin typeface="Arial" pitchFamily="34" charset="0"/>
                <a:ea typeface="+mn-ea"/>
                <a:cs typeface="Arial" pitchFamily="34" charset="0"/>
              </a:rPr>
              <a:t>—SSE intrinsic</a:t>
            </a:r>
            <a:r>
              <a:rPr lang="zh-CN" altLang="en-US" sz="2800" dirty="0">
                <a:latin typeface="Arial" pitchFamily="34" charset="0"/>
                <a:ea typeface="+mn-ea"/>
                <a:cs typeface="Arial" pitchFamily="34" charset="0"/>
              </a:rPr>
              <a:t>函数</a:t>
            </a:r>
            <a:r>
              <a:rPr lang="zh-CN" altLang="en-US" sz="2800">
                <a:latin typeface="Arial" pitchFamily="34" charset="0"/>
                <a:ea typeface="+mn-ea"/>
                <a:cs typeface="Arial" pitchFamily="34" charset="0"/>
              </a:rPr>
              <a:t>移植</a:t>
            </a:r>
            <a:r>
              <a:rPr lang="en-US" altLang="zh-CN" sz="2800" smtClean="0">
                <a:latin typeface="Arial" pitchFamily="34" charset="0"/>
                <a:ea typeface="+mn-ea"/>
                <a:cs typeface="Arial" pitchFamily="34" charset="0"/>
              </a:rPr>
              <a:t>(</a:t>
            </a:r>
            <a:r>
              <a:rPr lang="en-US" altLang="zh-CN" sz="2800">
                <a:latin typeface="+mn-ea"/>
                <a:ea typeface="+mn-ea"/>
                <a:cs typeface="Arial" pitchFamily="34" charset="0"/>
              </a:rPr>
              <a:t>SIMD</a:t>
            </a:r>
            <a:r>
              <a:rPr lang="zh-CN" altLang="en-US" sz="2800">
                <a:latin typeface="+mn-ea"/>
                <a:ea typeface="+mn-ea"/>
                <a:cs typeface="Arial" pitchFamily="34" charset="0"/>
              </a:rPr>
              <a:t>技术简介</a:t>
            </a:r>
            <a:r>
              <a:rPr lang="en-US" altLang="zh-CN" sz="2800" smtClean="0">
                <a:latin typeface="Arial" pitchFamily="34" charset="0"/>
                <a:ea typeface="+mn-ea"/>
                <a:cs typeface="Arial" pitchFamily="34" charset="0"/>
              </a:rPr>
              <a:t>)</a:t>
            </a:r>
            <a:endParaRPr lang="zh-CN" altLang="en-US" sz="2800" dirty="0">
              <a:latin typeface="Arial" pitchFamily="34" charset="0"/>
              <a:ea typeface="+mn-ea"/>
              <a:cs typeface="Arial" pitchFamily="34" charset="0"/>
            </a:endParaRP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sp>
        <p:nvSpPr>
          <p:cNvPr id="26" name="矩形 25"/>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itchFamily="34" charset="0"/>
              <a:ea typeface="+mn-ea"/>
              <a:cs typeface="Arial" pitchFamily="34" charset="0"/>
            </a:endParaRPr>
          </a:p>
        </p:txBody>
      </p:sp>
      <p:grpSp>
        <p:nvGrpSpPr>
          <p:cNvPr id="27" name="组合 26"/>
          <p:cNvGrpSpPr/>
          <p:nvPr/>
        </p:nvGrpSpPr>
        <p:grpSpPr>
          <a:xfrm>
            <a:off x="857418" y="1734913"/>
            <a:ext cx="10477164" cy="4434145"/>
            <a:chOff x="857418" y="1576567"/>
            <a:chExt cx="10477164" cy="4434145"/>
          </a:xfrm>
        </p:grpSpPr>
        <p:sp>
          <p:nvSpPr>
            <p:cNvPr id="28" name="矩形 27"/>
            <p:cNvSpPr/>
            <p:nvPr/>
          </p:nvSpPr>
          <p:spPr>
            <a:xfrm>
              <a:off x="857418" y="1576567"/>
              <a:ext cx="10477164" cy="683264"/>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marL="171450" indent="-171450" fontAlgn="auto">
                <a:lnSpc>
                  <a:spcPct val="120000"/>
                </a:lnSpc>
                <a:spcBef>
                  <a:spcPts val="600"/>
                </a:spcBef>
                <a:spcAft>
                  <a:spcPts val="0"/>
                </a:spcAft>
                <a:buClr>
                  <a:schemeClr val="bg1">
                    <a:lumMod val="50000"/>
                  </a:schemeClr>
                </a:buClr>
                <a:buSzPct val="80000"/>
                <a:buFont typeface="Arial" panose="020B0604020202020204" pitchFamily="34" charset="0"/>
                <a:buChar char="•"/>
              </a:pPr>
              <a:r>
                <a:rPr lang="en-US" altLang="zh-CN" sz="1600" dirty="0" smtClean="0">
                  <a:solidFill>
                    <a:srgbClr val="1D1D1A"/>
                  </a:solidFill>
                  <a:latin typeface="Arial" pitchFamily="34" charset="0"/>
                  <a:ea typeface="+mn-ea"/>
                  <a:cs typeface="Arial" pitchFamily="34" charset="0"/>
                </a:rPr>
                <a:t>SIMD(</a:t>
              </a:r>
              <a:r>
                <a:rPr lang="en-US" altLang="zh-CN" sz="1600" kern="0" dirty="0">
                  <a:solidFill>
                    <a:srgbClr val="1D1D1A"/>
                  </a:solidFill>
                  <a:latin typeface="Arial" pitchFamily="34" charset="0"/>
                  <a:ea typeface="+mn-ea"/>
                  <a:cs typeface="Arial" pitchFamily="34" charset="0"/>
                </a:rPr>
                <a:t>Single Instruction Multi </a:t>
              </a:r>
              <a:r>
                <a:rPr lang="en-US" altLang="zh-CN" sz="1600" kern="0" dirty="0" smtClean="0">
                  <a:solidFill>
                    <a:srgbClr val="1D1D1A"/>
                  </a:solidFill>
                  <a:latin typeface="Arial" pitchFamily="34" charset="0"/>
                  <a:ea typeface="+mn-ea"/>
                  <a:cs typeface="Arial" pitchFamily="34" charset="0"/>
                </a:rPr>
                <a:t>Data</a:t>
              </a:r>
              <a:r>
                <a:rPr lang="en-US" altLang="zh-CN" sz="1600" kern="0" dirty="0">
                  <a:solidFill>
                    <a:srgbClr val="1D1D1A"/>
                  </a:solidFill>
                  <a:latin typeface="Arial" pitchFamily="34" charset="0"/>
                  <a:ea typeface="+mn-ea"/>
                  <a:cs typeface="Arial" pitchFamily="34" charset="0"/>
                </a:rPr>
                <a:t>)</a:t>
              </a:r>
              <a:r>
                <a:rPr lang="zh-CN" altLang="en-US" sz="1600" dirty="0" smtClean="0">
                  <a:solidFill>
                    <a:srgbClr val="1D1D1A"/>
                  </a:solidFill>
                  <a:latin typeface="Arial" pitchFamily="34" charset="0"/>
                  <a:ea typeface="+mn-ea"/>
                  <a:cs typeface="Arial" pitchFamily="34" charset="0"/>
                </a:rPr>
                <a:t>是一种单指令处理多数据流的并行处理技术，能够在批量数据操作时进行向量化运算</a:t>
              </a:r>
              <a:r>
                <a:rPr lang="zh-CN" altLang="en-US" sz="1600" dirty="0">
                  <a:solidFill>
                    <a:srgbClr val="1D1D1A"/>
                  </a:solidFill>
                  <a:latin typeface="Arial" pitchFamily="34" charset="0"/>
                  <a:ea typeface="+mn-ea"/>
                  <a:cs typeface="Arial" pitchFamily="34" charset="0"/>
                </a:rPr>
                <a:t>加速</a:t>
              </a:r>
              <a:r>
                <a:rPr lang="zh-CN" altLang="en-US" sz="1600" dirty="0" smtClean="0">
                  <a:solidFill>
                    <a:srgbClr val="1D1D1A"/>
                  </a:solidFill>
                  <a:latin typeface="Arial" pitchFamily="34" charset="0"/>
                  <a:ea typeface="+mn-ea"/>
                  <a:cs typeface="Arial" pitchFamily="34" charset="0"/>
                </a:rPr>
                <a:t>，具有</a:t>
              </a:r>
              <a:r>
                <a:rPr lang="zh-CN" altLang="en-US" sz="1600" dirty="0">
                  <a:solidFill>
                    <a:srgbClr val="1D1D1A"/>
                  </a:solidFill>
                  <a:latin typeface="Arial" pitchFamily="34" charset="0"/>
                  <a:ea typeface="+mn-ea"/>
                  <a:cs typeface="Arial" pitchFamily="34" charset="0"/>
                </a:rPr>
                <a:t>较高的执行</a:t>
              </a:r>
              <a:r>
                <a:rPr lang="zh-CN" altLang="en-US" sz="1600" dirty="0" smtClean="0">
                  <a:solidFill>
                    <a:srgbClr val="1D1D1A"/>
                  </a:solidFill>
                  <a:latin typeface="Arial" pitchFamily="34" charset="0"/>
                  <a:ea typeface="+mn-ea"/>
                  <a:cs typeface="Arial" pitchFamily="34" charset="0"/>
                </a:rPr>
                <a:t>效率，在多媒体</a:t>
              </a:r>
              <a:r>
                <a:rPr lang="zh-CN" altLang="en-US" sz="1600" dirty="0">
                  <a:solidFill>
                    <a:srgbClr val="1D1D1A"/>
                  </a:solidFill>
                  <a:latin typeface="Arial" pitchFamily="34" charset="0"/>
                  <a:ea typeface="+mn-ea"/>
                  <a:cs typeface="Arial" pitchFamily="34" charset="0"/>
                </a:rPr>
                <a:t>处理</a:t>
              </a:r>
              <a:r>
                <a:rPr lang="zh-CN" altLang="en-US" sz="1600" dirty="0" smtClean="0">
                  <a:solidFill>
                    <a:srgbClr val="1D1D1A"/>
                  </a:solidFill>
                  <a:latin typeface="Arial" pitchFamily="34" charset="0"/>
                  <a:ea typeface="+mn-ea"/>
                  <a:cs typeface="Arial" pitchFamily="34" charset="0"/>
                </a:rPr>
                <a:t>、矩阵运算等场景都有广泛的应用。</a:t>
              </a:r>
              <a:endParaRPr lang="en-US" altLang="zh-CN" sz="1600" dirty="0" smtClean="0">
                <a:solidFill>
                  <a:srgbClr val="1D1D1A"/>
                </a:solidFill>
                <a:latin typeface="Arial" pitchFamily="34" charset="0"/>
                <a:ea typeface="+mn-ea"/>
                <a:cs typeface="Arial" pitchFamily="34" charset="0"/>
              </a:endParaRPr>
            </a:p>
          </p:txBody>
        </p:sp>
        <p:cxnSp>
          <p:nvCxnSpPr>
            <p:cNvPr id="29" name="直接连接符 28"/>
            <p:cNvCxnSpPr/>
            <p:nvPr/>
          </p:nvCxnSpPr>
          <p:spPr>
            <a:xfrm>
              <a:off x="5840627" y="2558826"/>
              <a:ext cx="0" cy="3088752"/>
            </a:xfrm>
            <a:prstGeom prst="line">
              <a:avLst/>
            </a:prstGeom>
            <a:noFill/>
            <a:ln w="28575" cap="flat" cmpd="sng" algn="ctr">
              <a:solidFill>
                <a:schemeClr val="bg1">
                  <a:lumMod val="75000"/>
                </a:schemeClr>
              </a:solidFill>
              <a:prstDash val="dash"/>
              <a:miter lim="800000"/>
            </a:ln>
            <a:effectLst/>
          </p:spPr>
        </p:cxnSp>
        <p:grpSp>
          <p:nvGrpSpPr>
            <p:cNvPr id="30" name="组合 29"/>
            <p:cNvGrpSpPr/>
            <p:nvPr/>
          </p:nvGrpSpPr>
          <p:grpSpPr>
            <a:xfrm>
              <a:off x="952849" y="2558826"/>
              <a:ext cx="9917401" cy="3451886"/>
              <a:chOff x="952849" y="2464820"/>
              <a:chExt cx="9917401" cy="3451886"/>
            </a:xfrm>
          </p:grpSpPr>
          <p:sp>
            <p:nvSpPr>
              <p:cNvPr id="31" name="矩形 30"/>
              <p:cNvSpPr/>
              <p:nvPr/>
            </p:nvSpPr>
            <p:spPr>
              <a:xfrm>
                <a:off x="952849" y="2503937"/>
                <a:ext cx="4392488" cy="415498"/>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marL="171450" indent="-171450" algn="ctr" fontAlgn="auto">
                  <a:lnSpc>
                    <a:spcPct val="150000"/>
                  </a:lnSpc>
                  <a:spcBef>
                    <a:spcPts val="600"/>
                  </a:spcBef>
                  <a:spcAft>
                    <a:spcPts val="0"/>
                  </a:spcAft>
                  <a:buClr>
                    <a:schemeClr val="bg1">
                      <a:lumMod val="50000"/>
                    </a:schemeClr>
                  </a:buClr>
                  <a:buFont typeface="Arial" panose="020B0604020202020204" pitchFamily="34" charset="0"/>
                  <a:buChar char="•"/>
                </a:pPr>
                <a:r>
                  <a:rPr lang="en-US" altLang="zh-CN" sz="1400" dirty="0" smtClean="0">
                    <a:solidFill>
                      <a:srgbClr val="1D1D1A"/>
                    </a:solidFill>
                    <a:latin typeface="Arial" pitchFamily="34" charset="0"/>
                    <a:ea typeface="+mn-ea"/>
                    <a:cs typeface="Arial" pitchFamily="34" charset="0"/>
                  </a:rPr>
                  <a:t>SSE </a:t>
                </a:r>
                <a:r>
                  <a:rPr lang="en-US" altLang="zh-CN" sz="1400" dirty="0">
                    <a:solidFill>
                      <a:srgbClr val="1D1D1A"/>
                    </a:solidFill>
                    <a:latin typeface="Arial" pitchFamily="34" charset="0"/>
                    <a:ea typeface="+mn-ea"/>
                    <a:cs typeface="Arial" pitchFamily="34" charset="0"/>
                  </a:rPr>
                  <a:t>(</a:t>
                </a:r>
                <a:r>
                  <a:rPr lang="en-US" altLang="zh-CN" sz="1400" dirty="0" smtClean="0">
                    <a:solidFill>
                      <a:srgbClr val="1D1D1A"/>
                    </a:solidFill>
                    <a:latin typeface="Arial" pitchFamily="34" charset="0"/>
                    <a:ea typeface="+mn-ea"/>
                    <a:cs typeface="Arial" pitchFamily="34" charset="0"/>
                  </a:rPr>
                  <a:t>Intel</a:t>
                </a:r>
                <a:r>
                  <a:rPr lang="zh-CN" altLang="en-US" sz="1400" dirty="0">
                    <a:solidFill>
                      <a:srgbClr val="1D1D1A"/>
                    </a:solidFill>
                    <a:latin typeface="Arial" pitchFamily="34" charset="0"/>
                    <a:ea typeface="+mn-ea"/>
                    <a:cs typeface="Arial" pitchFamily="34" charset="0"/>
                  </a:rPr>
                  <a:t>的</a:t>
                </a:r>
                <a:r>
                  <a:rPr lang="en-US" altLang="zh-CN" sz="1400" dirty="0">
                    <a:solidFill>
                      <a:srgbClr val="1D1D1A"/>
                    </a:solidFill>
                    <a:latin typeface="Arial" pitchFamily="34" charset="0"/>
                    <a:ea typeface="+mn-ea"/>
                    <a:cs typeface="Arial" pitchFamily="34" charset="0"/>
                  </a:rPr>
                  <a:t>SIMD</a:t>
                </a:r>
                <a:r>
                  <a:rPr lang="zh-CN" altLang="en-US" sz="1400" dirty="0">
                    <a:solidFill>
                      <a:srgbClr val="1D1D1A"/>
                    </a:solidFill>
                    <a:latin typeface="Arial" pitchFamily="34" charset="0"/>
                    <a:ea typeface="+mn-ea"/>
                    <a:cs typeface="Arial" pitchFamily="34" charset="0"/>
                  </a:rPr>
                  <a:t>扩展指令集的</a:t>
                </a:r>
                <a:r>
                  <a:rPr lang="zh-CN" altLang="en-US" sz="1400" dirty="0" smtClean="0">
                    <a:solidFill>
                      <a:srgbClr val="1D1D1A"/>
                    </a:solidFill>
                    <a:latin typeface="Arial" pitchFamily="34" charset="0"/>
                    <a:ea typeface="+mn-ea"/>
                    <a:cs typeface="Arial" pitchFamily="34" charset="0"/>
                  </a:rPr>
                  <a:t>简称</a:t>
                </a:r>
                <a:r>
                  <a:rPr lang="en-US" altLang="zh-CN" sz="1400" dirty="0" smtClean="0">
                    <a:solidFill>
                      <a:srgbClr val="1D1D1A"/>
                    </a:solidFill>
                    <a:latin typeface="Arial" pitchFamily="34" charset="0"/>
                    <a:ea typeface="+mn-ea"/>
                    <a:cs typeface="Arial" pitchFamily="34" charset="0"/>
                  </a:rPr>
                  <a:t>)</a:t>
                </a:r>
                <a:endParaRPr lang="zh-CN" altLang="en-US" sz="1400" dirty="0">
                  <a:solidFill>
                    <a:srgbClr val="1D1D1A"/>
                  </a:solidFill>
                  <a:latin typeface="Arial" pitchFamily="34" charset="0"/>
                  <a:ea typeface="+mn-ea"/>
                  <a:cs typeface="Arial" pitchFamily="34" charset="0"/>
                </a:endParaRPr>
              </a:p>
            </p:txBody>
          </p:sp>
          <p:grpSp>
            <p:nvGrpSpPr>
              <p:cNvPr id="32" name="组合 31"/>
              <p:cNvGrpSpPr/>
              <p:nvPr/>
            </p:nvGrpSpPr>
            <p:grpSpPr>
              <a:xfrm>
                <a:off x="1166635" y="3141563"/>
                <a:ext cx="3964917" cy="2444283"/>
                <a:chOff x="839416" y="3992289"/>
                <a:chExt cx="3964917" cy="2242962"/>
              </a:xfrm>
            </p:grpSpPr>
            <p:sp>
              <p:nvSpPr>
                <p:cNvPr id="52" name="圆角矩形 51"/>
                <p:cNvSpPr/>
                <p:nvPr/>
              </p:nvSpPr>
              <p:spPr bwMode="auto">
                <a:xfrm>
                  <a:off x="1815374" y="4307567"/>
                  <a:ext cx="1932865" cy="342799"/>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00"/>
                      </a:solidFill>
                      <a:effectLst/>
                      <a:latin typeface="Arial" pitchFamily="34" charset="0"/>
                      <a:ea typeface="+mn-ea"/>
                      <a:cs typeface="Arial" pitchFamily="34" charset="0"/>
                    </a:rPr>
                    <a:t>AVX256</a:t>
                  </a:r>
                  <a:endParaRPr kumimoji="0" lang="zh-CN" altLang="en-US" sz="1600" b="0" i="0" u="none" strike="noStrike" cap="none" normalizeH="0" baseline="0" dirty="0" smtClean="0">
                    <a:ln>
                      <a:noFill/>
                    </a:ln>
                    <a:solidFill>
                      <a:srgbClr val="FFFF00"/>
                    </a:solidFill>
                    <a:effectLst/>
                    <a:latin typeface="Arial" pitchFamily="34" charset="0"/>
                    <a:ea typeface="+mn-ea"/>
                    <a:cs typeface="Arial" pitchFamily="34" charset="0"/>
                  </a:endParaRPr>
                </a:p>
              </p:txBody>
            </p:sp>
            <p:sp>
              <p:nvSpPr>
                <p:cNvPr id="53" name="圆角矩形 52"/>
                <p:cNvSpPr/>
                <p:nvPr/>
              </p:nvSpPr>
              <p:spPr bwMode="auto">
                <a:xfrm>
                  <a:off x="1665333" y="4652476"/>
                  <a:ext cx="2232948" cy="300795"/>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CC"/>
                      </a:solidFill>
                      <a:effectLst/>
                      <a:latin typeface="Arial" pitchFamily="34" charset="0"/>
                      <a:ea typeface="+mn-ea"/>
                      <a:cs typeface="Arial" pitchFamily="34" charset="0"/>
                    </a:rPr>
                    <a:t>SSE4</a:t>
                  </a:r>
                  <a:endParaRPr kumimoji="0" lang="zh-CN" altLang="en-US" sz="1600" b="0" i="0" u="none" strike="noStrike" cap="none" normalizeH="0" baseline="0" dirty="0" smtClean="0">
                    <a:ln>
                      <a:noFill/>
                    </a:ln>
                    <a:solidFill>
                      <a:srgbClr val="FFFFCC"/>
                    </a:solidFill>
                    <a:effectLst/>
                    <a:latin typeface="Arial" pitchFamily="34" charset="0"/>
                    <a:ea typeface="+mn-ea"/>
                    <a:cs typeface="Arial" pitchFamily="34" charset="0"/>
                  </a:endParaRPr>
                </a:p>
              </p:txBody>
            </p:sp>
            <p:sp>
              <p:nvSpPr>
                <p:cNvPr id="54" name="圆角矩形 53"/>
                <p:cNvSpPr/>
                <p:nvPr/>
              </p:nvSpPr>
              <p:spPr bwMode="auto">
                <a:xfrm>
                  <a:off x="1449563" y="4955381"/>
                  <a:ext cx="2664488" cy="361765"/>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CC"/>
                      </a:solidFill>
                      <a:effectLst/>
                      <a:latin typeface="Arial" pitchFamily="34" charset="0"/>
                      <a:ea typeface="+mn-ea"/>
                      <a:cs typeface="Arial" pitchFamily="34" charset="0"/>
                    </a:rPr>
                    <a:t>SSE3</a:t>
                  </a:r>
                  <a:endParaRPr kumimoji="0" lang="zh-CN" altLang="en-US" sz="1600" b="0" i="0" u="none" strike="noStrike" cap="none" normalizeH="0" baseline="0" dirty="0" smtClean="0">
                    <a:ln>
                      <a:noFill/>
                    </a:ln>
                    <a:solidFill>
                      <a:srgbClr val="FFFFCC"/>
                    </a:solidFill>
                    <a:effectLst/>
                    <a:latin typeface="Arial" pitchFamily="34" charset="0"/>
                    <a:ea typeface="+mn-ea"/>
                    <a:cs typeface="Arial" pitchFamily="34" charset="0"/>
                  </a:endParaRPr>
                </a:p>
              </p:txBody>
            </p:sp>
            <p:sp>
              <p:nvSpPr>
                <p:cNvPr id="55" name="圆角矩形 54"/>
                <p:cNvSpPr/>
                <p:nvPr/>
              </p:nvSpPr>
              <p:spPr bwMode="auto">
                <a:xfrm>
                  <a:off x="1269640" y="5319256"/>
                  <a:ext cx="3024335" cy="330136"/>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CC"/>
                      </a:solidFill>
                      <a:effectLst/>
                      <a:latin typeface="Arial" pitchFamily="34" charset="0"/>
                      <a:ea typeface="+mn-ea"/>
                      <a:cs typeface="Arial" pitchFamily="34" charset="0"/>
                    </a:rPr>
                    <a:t>SSE2</a:t>
                  </a:r>
                  <a:endParaRPr kumimoji="0" lang="zh-CN" altLang="en-US" sz="1600" b="0" i="0" u="none" strike="noStrike" cap="none" normalizeH="0" baseline="0" dirty="0" smtClean="0">
                    <a:ln>
                      <a:noFill/>
                    </a:ln>
                    <a:solidFill>
                      <a:srgbClr val="FFFFCC"/>
                    </a:solidFill>
                    <a:effectLst/>
                    <a:latin typeface="Arial" pitchFamily="34" charset="0"/>
                    <a:ea typeface="+mn-ea"/>
                    <a:cs typeface="Arial" pitchFamily="34" charset="0"/>
                  </a:endParaRPr>
                </a:p>
              </p:txBody>
            </p:sp>
            <p:sp>
              <p:nvSpPr>
                <p:cNvPr id="56" name="圆角矩形 55"/>
                <p:cNvSpPr/>
                <p:nvPr/>
              </p:nvSpPr>
              <p:spPr bwMode="auto">
                <a:xfrm>
                  <a:off x="1089621" y="5651502"/>
                  <a:ext cx="3384375" cy="291058"/>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CC"/>
                      </a:solidFill>
                      <a:effectLst/>
                      <a:latin typeface="Arial" pitchFamily="34" charset="0"/>
                      <a:ea typeface="+mn-ea"/>
                      <a:cs typeface="Arial" pitchFamily="34" charset="0"/>
                    </a:rPr>
                    <a:t>SSE</a:t>
                  </a:r>
                  <a:endParaRPr kumimoji="0" lang="zh-CN" altLang="en-US" sz="1600" b="0" i="0" u="none" strike="noStrike" cap="none" normalizeH="0" baseline="0" dirty="0" smtClean="0">
                    <a:ln>
                      <a:noFill/>
                    </a:ln>
                    <a:solidFill>
                      <a:srgbClr val="FFFFCC"/>
                    </a:solidFill>
                    <a:effectLst/>
                    <a:latin typeface="Arial" pitchFamily="34" charset="0"/>
                    <a:ea typeface="+mn-ea"/>
                    <a:cs typeface="Arial" pitchFamily="34" charset="0"/>
                  </a:endParaRPr>
                </a:p>
              </p:txBody>
            </p:sp>
            <p:sp>
              <p:nvSpPr>
                <p:cNvPr id="57" name="圆角矩形 56"/>
                <p:cNvSpPr/>
                <p:nvPr/>
              </p:nvSpPr>
              <p:spPr bwMode="auto">
                <a:xfrm>
                  <a:off x="839416" y="5944671"/>
                  <a:ext cx="3960439" cy="290580"/>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smtClean="0">
                      <a:solidFill>
                        <a:srgbClr val="FFFFFF"/>
                      </a:solidFill>
                      <a:latin typeface="Arial" pitchFamily="34" charset="0"/>
                      <a:ea typeface="+mn-ea"/>
                      <a:cs typeface="Arial" pitchFamily="34" charset="0"/>
                    </a:rPr>
                    <a:t>MMX</a:t>
                  </a:r>
                  <a:endParaRPr kumimoji="0" lang="zh-CN" altLang="en-US" sz="1600" b="0" i="0" u="none" strike="noStrike" cap="none" normalizeH="0" baseline="0" dirty="0" smtClean="0">
                    <a:ln>
                      <a:noFill/>
                    </a:ln>
                    <a:solidFill>
                      <a:srgbClr val="FFFFFF"/>
                    </a:solidFill>
                    <a:effectLst/>
                    <a:latin typeface="Arial" pitchFamily="34" charset="0"/>
                    <a:ea typeface="+mn-ea"/>
                    <a:cs typeface="Arial" pitchFamily="34" charset="0"/>
                  </a:endParaRPr>
                </a:p>
              </p:txBody>
            </p:sp>
            <p:sp>
              <p:nvSpPr>
                <p:cNvPr id="58" name="上箭头 57"/>
                <p:cNvSpPr/>
                <p:nvPr/>
              </p:nvSpPr>
              <p:spPr bwMode="auto">
                <a:xfrm>
                  <a:off x="4473996" y="4148873"/>
                  <a:ext cx="330337" cy="1581101"/>
                </a:xfrm>
                <a:prstGeom prst="upArrow">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itchFamily="34" charset="0"/>
                    <a:ea typeface="+mn-ea"/>
                    <a:cs typeface="Arial" pitchFamily="34" charset="0"/>
                  </a:endParaRPr>
                </a:p>
              </p:txBody>
            </p:sp>
            <p:sp>
              <p:nvSpPr>
                <p:cNvPr id="59" name="圆角矩形 58"/>
                <p:cNvSpPr/>
                <p:nvPr/>
              </p:nvSpPr>
              <p:spPr bwMode="auto">
                <a:xfrm>
                  <a:off x="2115732" y="3992289"/>
                  <a:ext cx="1332148" cy="313168"/>
                </a:xfrm>
                <a:prstGeom prst="roundRect">
                  <a:avLst/>
                </a:prstGeom>
                <a:solidFill>
                  <a:srgbClr val="F7A6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FFFF00"/>
                      </a:solidFill>
                      <a:effectLst/>
                      <a:latin typeface="Arial" pitchFamily="34" charset="0"/>
                      <a:ea typeface="+mn-ea"/>
                      <a:cs typeface="Arial" pitchFamily="34" charset="0"/>
                    </a:rPr>
                    <a:t>AVX512</a:t>
                  </a:r>
                  <a:endParaRPr kumimoji="0" lang="zh-CN" altLang="en-US" sz="1600" b="0" i="0" u="none" strike="noStrike" cap="none" normalizeH="0" baseline="0" dirty="0" smtClean="0">
                    <a:ln>
                      <a:noFill/>
                    </a:ln>
                    <a:solidFill>
                      <a:srgbClr val="FFFF00"/>
                    </a:solidFill>
                    <a:effectLst/>
                    <a:latin typeface="Arial" pitchFamily="34" charset="0"/>
                    <a:ea typeface="+mn-ea"/>
                    <a:cs typeface="Arial" pitchFamily="34" charset="0"/>
                  </a:endParaRPr>
                </a:p>
              </p:txBody>
            </p:sp>
          </p:grpSp>
          <p:grpSp>
            <p:nvGrpSpPr>
              <p:cNvPr id="33" name="组合 32"/>
              <p:cNvGrpSpPr/>
              <p:nvPr/>
            </p:nvGrpSpPr>
            <p:grpSpPr>
              <a:xfrm>
                <a:off x="6379962" y="2464820"/>
                <a:ext cx="4490288" cy="3451886"/>
                <a:chOff x="6379962" y="2464820"/>
                <a:chExt cx="4490288" cy="3451886"/>
              </a:xfrm>
            </p:grpSpPr>
            <p:sp>
              <p:nvSpPr>
                <p:cNvPr id="48" name="矩形 47"/>
                <p:cNvSpPr/>
                <p:nvPr/>
              </p:nvSpPr>
              <p:spPr>
                <a:xfrm>
                  <a:off x="6549966" y="2464820"/>
                  <a:ext cx="4150278" cy="415498"/>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marL="171450" indent="-171450" algn="ctr" fontAlgn="auto">
                    <a:lnSpc>
                      <a:spcPct val="150000"/>
                    </a:lnSpc>
                    <a:spcBef>
                      <a:spcPts val="600"/>
                    </a:spcBef>
                    <a:spcAft>
                      <a:spcPts val="0"/>
                    </a:spcAft>
                    <a:buClr>
                      <a:schemeClr val="bg1">
                        <a:lumMod val="50000"/>
                      </a:schemeClr>
                    </a:buClr>
                    <a:buFont typeface="Arial" panose="020B0604020202020204" pitchFamily="34" charset="0"/>
                    <a:buChar char="•"/>
                  </a:pPr>
                  <a:r>
                    <a:rPr lang="en-US" altLang="zh-CN" sz="1400" dirty="0" smtClean="0">
                      <a:latin typeface="Arial" pitchFamily="34" charset="0"/>
                      <a:ea typeface="+mn-ea"/>
                      <a:cs typeface="Arial" pitchFamily="34" charset="0"/>
                    </a:rPr>
                    <a:t>NEON</a:t>
                  </a:r>
                  <a:r>
                    <a:rPr lang="zh-CN" altLang="en-US" sz="1400" dirty="0" smtClean="0">
                      <a:latin typeface="Arial" pitchFamily="34" charset="0"/>
                      <a:ea typeface="+mn-ea"/>
                      <a:cs typeface="Arial" pitchFamily="34" charset="0"/>
                    </a:rPr>
                    <a:t>（基于</a:t>
                  </a:r>
                  <a:r>
                    <a:rPr lang="en-US" altLang="zh-CN" sz="1400" dirty="0">
                      <a:latin typeface="Arial" pitchFamily="34" charset="0"/>
                      <a:ea typeface="+mn-ea"/>
                      <a:cs typeface="Arial" pitchFamily="34" charset="0"/>
                    </a:rPr>
                    <a:t>SIMD</a:t>
                  </a:r>
                  <a:r>
                    <a:rPr lang="zh-CN" altLang="en-US" sz="1400" dirty="0">
                      <a:latin typeface="Arial" pitchFamily="34" charset="0"/>
                      <a:ea typeface="+mn-ea"/>
                      <a:cs typeface="Arial" pitchFamily="34" charset="0"/>
                    </a:rPr>
                    <a:t>思想的</a:t>
                  </a:r>
                  <a:r>
                    <a:rPr lang="en-US" altLang="zh-CN" sz="1400" dirty="0">
                      <a:latin typeface="Arial" pitchFamily="34" charset="0"/>
                      <a:ea typeface="+mn-ea"/>
                      <a:cs typeface="Arial" pitchFamily="34" charset="0"/>
                    </a:rPr>
                    <a:t>ARM</a:t>
                  </a:r>
                  <a:r>
                    <a:rPr lang="zh-CN" altLang="en-US" sz="1400" dirty="0" smtClean="0">
                      <a:latin typeface="Arial" pitchFamily="34" charset="0"/>
                      <a:ea typeface="+mn-ea"/>
                      <a:cs typeface="Arial" pitchFamily="34" charset="0"/>
                    </a:rPr>
                    <a:t>技术）</a:t>
                  </a:r>
                  <a:endParaRPr lang="en-US" altLang="zh-CN" sz="1600" dirty="0" smtClean="0">
                    <a:solidFill>
                      <a:srgbClr val="FF0000"/>
                    </a:solidFill>
                    <a:latin typeface="Arial" pitchFamily="34" charset="0"/>
                    <a:ea typeface="+mn-ea"/>
                    <a:cs typeface="Arial" pitchFamily="34" charset="0"/>
                  </a:endParaRPr>
                </a:p>
              </p:txBody>
            </p:sp>
            <p:pic>
              <p:nvPicPr>
                <p:cNvPr id="50" name="图片 49"/>
                <p:cNvPicPr>
                  <a:picLocks noChangeAspect="1"/>
                </p:cNvPicPr>
                <p:nvPr/>
              </p:nvPicPr>
              <p:blipFill>
                <a:blip r:embed="rId3">
                  <a:clrChange>
                    <a:clrFrom>
                      <a:srgbClr val="FFFFFF"/>
                    </a:clrFrom>
                    <a:clrTo>
                      <a:srgbClr val="FFFFFF">
                        <a:alpha val="0"/>
                      </a:srgbClr>
                    </a:clrTo>
                  </a:clrChange>
                </a:blip>
                <a:stretch>
                  <a:fillRect/>
                </a:stretch>
              </p:blipFill>
              <p:spPr>
                <a:xfrm>
                  <a:off x="6669933" y="3141563"/>
                  <a:ext cx="3910344" cy="2081994"/>
                </a:xfrm>
                <a:prstGeom prst="rect">
                  <a:avLst/>
                </a:prstGeom>
                <a:noFill/>
                <a:ln>
                  <a:noFill/>
                </a:ln>
              </p:spPr>
            </p:pic>
            <p:sp>
              <p:nvSpPr>
                <p:cNvPr id="51" name="矩形 50"/>
                <p:cNvSpPr/>
                <p:nvPr/>
              </p:nvSpPr>
              <p:spPr>
                <a:xfrm>
                  <a:off x="6379962" y="4908738"/>
                  <a:ext cx="4490288" cy="1007968"/>
                </a:xfrm>
                <a:prstGeom prst="rect">
                  <a:avLst/>
                </a:prstGeom>
              </p:spPr>
              <p:txBody>
                <a:bodyPr wrap="square" anchor="ctr">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auto">
                    <a:lnSpc>
                      <a:spcPct val="150000"/>
                    </a:lnSpc>
                    <a:spcBef>
                      <a:spcPts val="600"/>
                    </a:spcBef>
                    <a:spcAft>
                      <a:spcPts val="0"/>
                    </a:spcAft>
                  </a:pPr>
                  <a:endParaRPr lang="en-US" altLang="zh-CN" sz="1100" dirty="0" smtClean="0">
                    <a:latin typeface="Arial" pitchFamily="34" charset="0"/>
                    <a:ea typeface="+mn-ea"/>
                    <a:cs typeface="Arial" pitchFamily="34" charset="0"/>
                  </a:endParaRPr>
                </a:p>
                <a:p>
                  <a:pPr algn="ctr" fontAlgn="auto">
                    <a:lnSpc>
                      <a:spcPct val="150000"/>
                    </a:lnSpc>
                    <a:spcBef>
                      <a:spcPts val="600"/>
                    </a:spcBef>
                    <a:spcAft>
                      <a:spcPts val="0"/>
                    </a:spcAft>
                  </a:pPr>
                  <a:r>
                    <a:rPr lang="zh-CN" altLang="en-US" sz="1100" dirty="0" smtClean="0">
                      <a:latin typeface="Arial" pitchFamily="34" charset="0"/>
                      <a:ea typeface="+mn-ea"/>
                      <a:cs typeface="Arial" pitchFamily="34" charset="0"/>
                    </a:rPr>
                    <a:t>图片来源</a:t>
                  </a:r>
                  <a:r>
                    <a:rPr lang="en-US" altLang="zh-CN" sz="1100" dirty="0" smtClean="0">
                      <a:latin typeface="Arial" pitchFamily="34" charset="0"/>
                      <a:ea typeface="+mn-ea"/>
                      <a:cs typeface="Arial" pitchFamily="34" charset="0"/>
                    </a:rPr>
                    <a:t>arm neon</a:t>
                  </a:r>
                  <a:r>
                    <a:rPr lang="zh-CN" altLang="en-US" sz="1100" dirty="0" smtClean="0">
                      <a:latin typeface="Arial" pitchFamily="34" charset="0"/>
                      <a:ea typeface="+mn-ea"/>
                      <a:cs typeface="Arial" pitchFamily="34" charset="0"/>
                    </a:rPr>
                    <a:t>官网</a:t>
                  </a:r>
                  <a:r>
                    <a:rPr lang="zh-CN" altLang="en-US" sz="1100" dirty="0">
                      <a:latin typeface="Arial" pitchFamily="34" charset="0"/>
                      <a:ea typeface="+mn-ea"/>
                      <a:cs typeface="Arial" pitchFamily="34" charset="0"/>
                    </a:rPr>
                    <a:t>主页</a:t>
                  </a:r>
                  <a:endParaRPr lang="en-US" altLang="zh-CN" sz="1100" dirty="0" smtClean="0">
                    <a:latin typeface="Arial" pitchFamily="34" charset="0"/>
                    <a:ea typeface="+mn-ea"/>
                    <a:cs typeface="Arial" pitchFamily="34" charset="0"/>
                  </a:endParaRPr>
                </a:p>
                <a:p>
                  <a:pPr algn="ctr" fontAlgn="auto">
                    <a:lnSpc>
                      <a:spcPct val="150000"/>
                    </a:lnSpc>
                    <a:spcBef>
                      <a:spcPts val="600"/>
                    </a:spcBef>
                    <a:spcAft>
                      <a:spcPts val="0"/>
                    </a:spcAft>
                  </a:pPr>
                  <a:r>
                    <a:rPr lang="zh-CN" altLang="en-US" sz="1100" dirty="0" smtClean="0">
                      <a:latin typeface="Arial" pitchFamily="34" charset="0"/>
                      <a:ea typeface="+mn-ea"/>
                      <a:cs typeface="Arial" pitchFamily="34" charset="0"/>
                    </a:rPr>
                    <a:t>典型</a:t>
                  </a:r>
                  <a:r>
                    <a:rPr lang="en-US" altLang="zh-CN" sz="1100" dirty="0" smtClean="0">
                      <a:latin typeface="Arial" pitchFamily="34" charset="0"/>
                      <a:ea typeface="+mn-ea"/>
                      <a:cs typeface="Arial" pitchFamily="34" charset="0"/>
                    </a:rPr>
                    <a:t>NEON Lib</a:t>
                  </a:r>
                  <a:r>
                    <a:rPr lang="zh-CN" altLang="en-US" sz="1100" dirty="0" smtClean="0">
                      <a:latin typeface="Arial" pitchFamily="34" charset="0"/>
                      <a:ea typeface="+mn-ea"/>
                      <a:cs typeface="Arial" pitchFamily="34" charset="0"/>
                    </a:rPr>
                    <a:t>库：</a:t>
                  </a:r>
                  <a:r>
                    <a:rPr lang="en-US" altLang="zh-CN" sz="1100" dirty="0" smtClean="0">
                      <a:latin typeface="Arial" pitchFamily="34" charset="0"/>
                      <a:ea typeface="+mn-ea"/>
                      <a:cs typeface="Arial" pitchFamily="34" charset="0"/>
                    </a:rPr>
                    <a:t>Arm </a:t>
                  </a:r>
                  <a:r>
                    <a:rPr lang="en-US" altLang="zh-CN" sz="1100" dirty="0">
                      <a:latin typeface="Arial" pitchFamily="34" charset="0"/>
                      <a:ea typeface="+mn-ea"/>
                      <a:cs typeface="Arial" pitchFamily="34" charset="0"/>
                    </a:rPr>
                    <a:t>Compute Library(ACL)</a:t>
                  </a:r>
                  <a:r>
                    <a:rPr lang="zh-CN" altLang="en-US" sz="1100" dirty="0">
                      <a:latin typeface="Arial" pitchFamily="34" charset="0"/>
                      <a:ea typeface="+mn-ea"/>
                      <a:cs typeface="Arial" pitchFamily="34" charset="0"/>
                    </a:rPr>
                    <a:t>、</a:t>
                  </a:r>
                  <a:r>
                    <a:rPr lang="en-US" altLang="zh-CN" sz="1100" dirty="0">
                      <a:latin typeface="Arial" pitchFamily="34" charset="0"/>
                      <a:ea typeface="+mn-ea"/>
                      <a:cs typeface="Arial" pitchFamily="34" charset="0"/>
                    </a:rPr>
                    <a:t>Ne10</a:t>
                  </a:r>
                  <a:r>
                    <a:rPr lang="zh-CN" altLang="en-US" sz="1100" dirty="0">
                      <a:latin typeface="Arial" pitchFamily="34" charset="0"/>
                      <a:ea typeface="+mn-ea"/>
                      <a:cs typeface="Arial" pitchFamily="34" charset="0"/>
                    </a:rPr>
                    <a:t>、</a:t>
                  </a:r>
                  <a:r>
                    <a:rPr lang="en-US" altLang="zh-CN" sz="1100" dirty="0" err="1">
                      <a:latin typeface="Arial" pitchFamily="34" charset="0"/>
                      <a:ea typeface="+mn-ea"/>
                      <a:cs typeface="Arial" pitchFamily="34" charset="0"/>
                    </a:rPr>
                    <a:t>libyuv</a:t>
                  </a:r>
                  <a:r>
                    <a:rPr lang="zh-CN" altLang="en-US" sz="1100" dirty="0">
                      <a:latin typeface="Arial" pitchFamily="34" charset="0"/>
                      <a:ea typeface="+mn-ea"/>
                      <a:cs typeface="Arial" pitchFamily="34" charset="0"/>
                    </a:rPr>
                    <a:t>、</a:t>
                  </a:r>
                  <a:r>
                    <a:rPr lang="en-US" altLang="zh-CN" sz="1100" dirty="0" err="1">
                      <a:latin typeface="Arial" pitchFamily="34" charset="0"/>
                      <a:ea typeface="+mn-ea"/>
                      <a:cs typeface="Arial" pitchFamily="34" charset="0"/>
                    </a:rPr>
                    <a:t>skia</a:t>
                  </a:r>
                  <a:r>
                    <a:rPr lang="en-US" altLang="zh-CN" sz="1100" dirty="0">
                      <a:latin typeface="Arial" pitchFamily="34" charset="0"/>
                      <a:ea typeface="+mn-ea"/>
                      <a:cs typeface="Arial" pitchFamily="34" charset="0"/>
                    </a:rPr>
                    <a:t> </a:t>
                  </a:r>
                  <a:endParaRPr lang="en-US" altLang="zh-CN" sz="1200" dirty="0" smtClean="0">
                    <a:latin typeface="Arial" pitchFamily="34" charset="0"/>
                    <a:ea typeface="+mn-ea"/>
                    <a:cs typeface="Arial" pitchFamily="34" charset="0"/>
                  </a:endParaRPr>
                </a:p>
              </p:txBody>
            </p:sp>
          </p:grpSp>
        </p:grpSp>
      </p:grpSp>
    </p:spTree>
    <p:extLst>
      <p:ext uri="{BB962C8B-B14F-4D97-AF65-F5344CB8AC3E}">
        <p14:creationId xmlns:p14="http://schemas.microsoft.com/office/powerpoint/2010/main" val="2314322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itchFamily="34" charset="0"/>
              <a:ea typeface="+mn-ea"/>
              <a:cs typeface="Arial" pitchFamily="34" charset="0"/>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代码迁移</a:t>
            </a:r>
            <a:r>
              <a:rPr lang="en-US" altLang="zh-CN" sz="2800" dirty="0">
                <a:latin typeface="Arial" pitchFamily="34" charset="0"/>
                <a:ea typeface="+mn-ea"/>
                <a:cs typeface="Arial" pitchFamily="34" charset="0"/>
              </a:rPr>
              <a:t>—SSE intrinsic</a:t>
            </a:r>
            <a:r>
              <a:rPr lang="zh-CN" altLang="en-US" sz="2800" dirty="0">
                <a:latin typeface="Arial" pitchFamily="34" charset="0"/>
                <a:ea typeface="+mn-ea"/>
                <a:cs typeface="Arial" pitchFamily="34" charset="0"/>
              </a:rPr>
              <a:t>函数移植</a:t>
            </a:r>
            <a:r>
              <a:rPr lang="en-US" altLang="zh-CN" sz="2800" dirty="0">
                <a:latin typeface="Arial" pitchFamily="34" charset="0"/>
                <a:ea typeface="+mn-ea"/>
                <a:cs typeface="Arial" pitchFamily="34" charset="0"/>
              </a:rPr>
              <a:t>(MMX/SSE)</a:t>
            </a:r>
            <a:endParaRPr lang="zh-CN" altLang="en-US" sz="2800" dirty="0">
              <a:latin typeface="Arial" pitchFamily="34" charset="0"/>
              <a:ea typeface="+mn-ea"/>
              <a:cs typeface="Arial" pitchFamily="34" charset="0"/>
            </a:endParaRP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sp>
        <p:nvSpPr>
          <p:cNvPr id="27" name="文本框 41"/>
          <p:cNvSpPr txBox="1"/>
          <p:nvPr/>
        </p:nvSpPr>
        <p:spPr>
          <a:xfrm>
            <a:off x="1204745" y="2888056"/>
            <a:ext cx="1570635" cy="673902"/>
          </a:xfrm>
          <a:prstGeom prst="rect">
            <a:avLst/>
          </a:prstGeom>
          <a:solidFill>
            <a:srgbClr val="F7A655"/>
          </a:solidFill>
        </p:spPr>
        <p:txBody>
          <a:bodyPr vert="horz" wrap="square" rtlCol="0" anchor="ctr" anchorCtr="0">
            <a:noAutofit/>
          </a:bodyPr>
          <a:lstStyle>
            <a:defPPr>
              <a:defRPr lang="zh-CN"/>
            </a:defPPr>
            <a:lvl1pPr algn="ctr" fontAlgn="auto">
              <a:spcBef>
                <a:spcPts val="0"/>
              </a:spcBef>
              <a:spcAft>
                <a:spcPts val="0"/>
              </a:spcAft>
              <a:defRPr sz="1800" b="1">
                <a:solidFill>
                  <a:srgbClr val="FFFFFF"/>
                </a:solidFill>
                <a:latin typeface="Microsoft YaHei" panose="020B0503020204020204" pitchFamily="34" charset="-122"/>
                <a:ea typeface="Microsoft YaHei" panose="020B0503020204020204" pitchFamily="34" charset="-122"/>
              </a:defRPr>
            </a:lvl1pPr>
          </a:lstStyle>
          <a:p>
            <a:r>
              <a:rPr lang="en-US" altLang="zh-CN" dirty="0">
                <a:latin typeface="+mn-ea"/>
                <a:ea typeface="+mn-ea"/>
              </a:rPr>
              <a:t>MMX</a:t>
            </a:r>
            <a:r>
              <a:rPr lang="zh-CN" altLang="en-US" dirty="0">
                <a:latin typeface="+mn-ea"/>
                <a:ea typeface="+mn-ea"/>
              </a:rPr>
              <a:t>指令</a:t>
            </a:r>
          </a:p>
        </p:txBody>
      </p:sp>
      <p:sp>
        <p:nvSpPr>
          <p:cNvPr id="28" name="矩形 27"/>
          <p:cNvSpPr/>
          <p:nvPr/>
        </p:nvSpPr>
        <p:spPr bwMode="auto">
          <a:xfrm>
            <a:off x="2913418" y="1610183"/>
            <a:ext cx="2659296" cy="4352744"/>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9" name="矩形 28"/>
          <p:cNvSpPr/>
          <p:nvPr/>
        </p:nvSpPr>
        <p:spPr bwMode="auto">
          <a:xfrm>
            <a:off x="5628536" y="1610183"/>
            <a:ext cx="2659296" cy="4352744"/>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0" name="矩形 29"/>
          <p:cNvSpPr/>
          <p:nvPr/>
        </p:nvSpPr>
        <p:spPr bwMode="auto">
          <a:xfrm>
            <a:off x="8343653" y="1610183"/>
            <a:ext cx="2659296" cy="4352744"/>
          </a:xfrm>
          <a:prstGeom prst="rect">
            <a:avLst/>
          </a:prstGeom>
          <a:solidFill>
            <a:srgbClr val="D9D9D9">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1" name="文本框 60"/>
          <p:cNvSpPr txBox="1"/>
          <p:nvPr/>
        </p:nvSpPr>
        <p:spPr>
          <a:xfrm>
            <a:off x="6263420" y="1771550"/>
            <a:ext cx="1389529" cy="372644"/>
          </a:xfrm>
          <a:prstGeom prst="rect">
            <a:avLst/>
          </a:prstGeom>
          <a:noFill/>
          <a:effectLst/>
        </p:spPr>
        <p:txBody>
          <a:bodyPr wrap="none" rtlCol="0" anchor="t" anchorCtr="0">
            <a:noAutofit/>
          </a:bodyPr>
          <a:lstStyle/>
          <a:p>
            <a:pPr algn="ctr" fontAlgn="auto">
              <a:spcBef>
                <a:spcPts val="0"/>
              </a:spcBef>
              <a:spcAft>
                <a:spcPts val="0"/>
              </a:spcAft>
            </a:pPr>
            <a:r>
              <a:rPr lang="en-US" altLang="zh-CN" sz="1600" b="1" dirty="0">
                <a:solidFill>
                  <a:srgbClr val="C00000"/>
                </a:solidFill>
                <a:latin typeface="+mn-ea"/>
                <a:ea typeface="+mn-ea"/>
              </a:rPr>
              <a:t>X86</a:t>
            </a:r>
            <a:r>
              <a:rPr lang="zh-CN" altLang="en-US" sz="1600" b="1" dirty="0">
                <a:solidFill>
                  <a:srgbClr val="C00000"/>
                </a:solidFill>
                <a:latin typeface="+mn-ea"/>
                <a:ea typeface="+mn-ea"/>
              </a:rPr>
              <a:t>指令</a:t>
            </a:r>
          </a:p>
        </p:txBody>
      </p:sp>
      <p:sp>
        <p:nvSpPr>
          <p:cNvPr id="32" name="文本框 63"/>
          <p:cNvSpPr txBox="1"/>
          <p:nvPr/>
        </p:nvSpPr>
        <p:spPr>
          <a:xfrm>
            <a:off x="8918773" y="1747361"/>
            <a:ext cx="1509057" cy="379018"/>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a:solidFill>
                  <a:srgbClr val="C00000"/>
                </a:solidFill>
                <a:latin typeface="+mn-ea"/>
                <a:ea typeface="+mn-ea"/>
              </a:rPr>
              <a:t>鲲鹏指令</a:t>
            </a:r>
          </a:p>
        </p:txBody>
      </p:sp>
      <p:sp>
        <p:nvSpPr>
          <p:cNvPr id="33" name="文本框 66"/>
          <p:cNvSpPr txBox="1"/>
          <p:nvPr/>
        </p:nvSpPr>
        <p:spPr>
          <a:xfrm>
            <a:off x="3548302" y="1739620"/>
            <a:ext cx="1389529" cy="386759"/>
          </a:xfrm>
          <a:prstGeom prst="rect">
            <a:avLst/>
          </a:prstGeom>
          <a:noFill/>
          <a:effectLst/>
        </p:spPr>
        <p:txBody>
          <a:bodyPr wrap="none" rtlCol="0" anchor="t" anchorCtr="0">
            <a:noAutofit/>
          </a:bodyPr>
          <a:lstStyle/>
          <a:p>
            <a:pPr algn="ctr" fontAlgn="auto">
              <a:spcBef>
                <a:spcPts val="0"/>
              </a:spcBef>
              <a:spcAft>
                <a:spcPts val="0"/>
              </a:spcAft>
            </a:pPr>
            <a:r>
              <a:rPr lang="zh-CN" altLang="en-US" sz="1600" b="1" dirty="0">
                <a:solidFill>
                  <a:srgbClr val="C00000"/>
                </a:solidFill>
                <a:latin typeface="+mn-ea"/>
                <a:ea typeface="+mn-ea"/>
              </a:rPr>
              <a:t>功能</a:t>
            </a:r>
          </a:p>
        </p:txBody>
      </p:sp>
      <p:cxnSp>
        <p:nvCxnSpPr>
          <p:cNvPr id="48" name="直接连接符 47"/>
          <p:cNvCxnSpPr/>
          <p:nvPr/>
        </p:nvCxnSpPr>
        <p:spPr>
          <a:xfrm>
            <a:off x="8920266" y="2117833"/>
            <a:ext cx="1506070" cy="0"/>
          </a:xfrm>
          <a:prstGeom prst="line">
            <a:avLst/>
          </a:prstGeom>
          <a:noFill/>
          <a:ln w="9525" cap="flat" cmpd="sng" algn="ctr">
            <a:solidFill>
              <a:srgbClr val="C7000B"/>
            </a:solidFill>
            <a:prstDash val="solid"/>
            <a:miter lim="800000"/>
          </a:ln>
          <a:effectLst/>
        </p:spPr>
      </p:cxnSp>
      <p:cxnSp>
        <p:nvCxnSpPr>
          <p:cNvPr id="50" name="直接连接符 49"/>
          <p:cNvCxnSpPr/>
          <p:nvPr/>
        </p:nvCxnSpPr>
        <p:spPr>
          <a:xfrm>
            <a:off x="6205149" y="2117833"/>
            <a:ext cx="1506070" cy="0"/>
          </a:xfrm>
          <a:prstGeom prst="line">
            <a:avLst/>
          </a:prstGeom>
          <a:noFill/>
          <a:ln w="9525" cap="flat" cmpd="sng" algn="ctr">
            <a:solidFill>
              <a:srgbClr val="C7000B"/>
            </a:solidFill>
            <a:prstDash val="solid"/>
            <a:miter lim="800000"/>
          </a:ln>
          <a:effectLst/>
        </p:spPr>
      </p:cxnSp>
      <p:cxnSp>
        <p:nvCxnSpPr>
          <p:cNvPr id="51" name="直接连接符 50"/>
          <p:cNvCxnSpPr/>
          <p:nvPr/>
        </p:nvCxnSpPr>
        <p:spPr>
          <a:xfrm>
            <a:off x="3490031" y="2117833"/>
            <a:ext cx="1506070" cy="0"/>
          </a:xfrm>
          <a:prstGeom prst="line">
            <a:avLst/>
          </a:prstGeom>
          <a:noFill/>
          <a:ln w="9525" cap="flat" cmpd="sng" algn="ctr">
            <a:solidFill>
              <a:srgbClr val="C7000B"/>
            </a:solidFill>
            <a:prstDash val="solid"/>
            <a:miter lim="800000"/>
          </a:ln>
          <a:effectLst/>
        </p:spPr>
      </p:cxnSp>
      <p:cxnSp>
        <p:nvCxnSpPr>
          <p:cNvPr id="56" name="直接连接符 55"/>
          <p:cNvCxnSpPr/>
          <p:nvPr/>
        </p:nvCxnSpPr>
        <p:spPr>
          <a:xfrm flipV="1">
            <a:off x="3144154" y="4326020"/>
            <a:ext cx="7807582" cy="11216"/>
          </a:xfrm>
          <a:prstGeom prst="line">
            <a:avLst/>
          </a:prstGeom>
          <a:noFill/>
          <a:ln w="15875" cap="flat" cmpd="sng" algn="ctr">
            <a:solidFill>
              <a:srgbClr val="666666">
                <a:lumMod val="60000"/>
                <a:lumOff val="40000"/>
              </a:srgbClr>
            </a:solidFill>
            <a:prstDash val="dash"/>
            <a:miter lim="800000"/>
          </a:ln>
          <a:effectLst/>
        </p:spPr>
      </p:cxnSp>
      <p:sp>
        <p:nvSpPr>
          <p:cNvPr id="63" name="文本框 41"/>
          <p:cNvSpPr txBox="1"/>
          <p:nvPr/>
        </p:nvSpPr>
        <p:spPr>
          <a:xfrm>
            <a:off x="1204745" y="4810326"/>
            <a:ext cx="1570635" cy="673902"/>
          </a:xfrm>
          <a:prstGeom prst="rect">
            <a:avLst/>
          </a:prstGeom>
          <a:solidFill>
            <a:srgbClr val="15B0E8"/>
          </a:solidFill>
        </p:spPr>
        <p:txBody>
          <a:bodyPr vert="horz" wrap="square" rtlCol="0" anchor="ctr" anchorCtr="0">
            <a:noAutofit/>
          </a:bodyPr>
          <a:lstStyle>
            <a:defPPr>
              <a:defRPr lang="zh-CN"/>
            </a:defPPr>
            <a:lvl1pPr algn="ctr" fontAlgn="auto">
              <a:spcBef>
                <a:spcPts val="0"/>
              </a:spcBef>
              <a:spcAft>
                <a:spcPts val="0"/>
              </a:spcAft>
              <a:defRPr sz="1800" b="1">
                <a:solidFill>
                  <a:srgbClr val="FFFFFF"/>
                </a:solidFill>
                <a:latin typeface="Microsoft YaHei" panose="020B0503020204020204" pitchFamily="34" charset="-122"/>
                <a:ea typeface="Microsoft YaHei" panose="020B0503020204020204" pitchFamily="34" charset="-122"/>
              </a:defRPr>
            </a:lvl1pPr>
          </a:lstStyle>
          <a:p>
            <a:r>
              <a:rPr lang="en-US" altLang="zh-CN" dirty="0">
                <a:latin typeface="+mn-ea"/>
                <a:ea typeface="+mn-ea"/>
              </a:rPr>
              <a:t>SSE</a:t>
            </a:r>
            <a:r>
              <a:rPr lang="zh-CN" altLang="en-US" dirty="0">
                <a:latin typeface="+mn-ea"/>
                <a:ea typeface="+mn-ea"/>
              </a:rPr>
              <a:t>指令</a:t>
            </a:r>
          </a:p>
        </p:txBody>
      </p:sp>
      <p:sp>
        <p:nvSpPr>
          <p:cNvPr id="65" name="矩形 64"/>
          <p:cNvSpPr/>
          <p:nvPr/>
        </p:nvSpPr>
        <p:spPr>
          <a:xfrm>
            <a:off x="8514344" y="5001333"/>
            <a:ext cx="2317914" cy="369332"/>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defTabSz="1187798" fontAlgn="ctr">
              <a:lnSpc>
                <a:spcPct val="150000"/>
              </a:lnSpc>
              <a:spcBef>
                <a:spcPts val="0"/>
              </a:spcBef>
              <a:spcAft>
                <a:spcPts val="0"/>
              </a:spcAft>
              <a:defRPr/>
            </a:pPr>
            <a:r>
              <a:rPr lang="en-US" altLang="zh-CN" sz="1200" dirty="0" smtClean="0">
                <a:solidFill>
                  <a:srgbClr val="15B0E8"/>
                </a:solidFill>
              </a:rPr>
              <a:t>float32x4_t  </a:t>
            </a:r>
            <a:r>
              <a:rPr lang="en-US" altLang="zh-CN" sz="1200" dirty="0" smtClean="0">
                <a:solidFill>
                  <a:srgbClr val="F7A655"/>
                </a:solidFill>
                <a:latin typeface="微软雅黑" panose="020B0503020204020204" pitchFamily="34" charset="-122"/>
                <a:ea typeface="微软雅黑" panose="020B0503020204020204" pitchFamily="34" charset="-122"/>
              </a:rPr>
              <a:t>v</a:t>
            </a:r>
            <a:r>
              <a:rPr lang="en-US" altLang="zh-CN" sz="1200" dirty="0" smtClean="0">
                <a:solidFill>
                  <a:srgbClr val="C7000B"/>
                </a:solidFill>
                <a:latin typeface="微软雅黑" panose="020B0503020204020204" pitchFamily="34" charset="-122"/>
                <a:ea typeface="微软雅黑" panose="020B0503020204020204" pitchFamily="34" charset="-122"/>
              </a:rPr>
              <a:t>ld1q</a:t>
            </a:r>
            <a:r>
              <a:rPr lang="en-US" altLang="zh-CN" sz="1200" dirty="0" smtClean="0">
                <a:solidFill>
                  <a:srgbClr val="1D1D1A"/>
                </a:solidFill>
                <a:latin typeface="微软雅黑" panose="020B0503020204020204" pitchFamily="34" charset="-122"/>
                <a:ea typeface="微软雅黑" panose="020B0503020204020204" pitchFamily="34" charset="-122"/>
              </a:rPr>
              <a:t>_</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f32</a:t>
            </a:r>
            <a:r>
              <a:rPr lang="en-US" altLang="zh-CN" sz="1200" dirty="0" smtClean="0">
                <a:solidFill>
                  <a:srgbClr val="1D1D1A"/>
                </a:solidFill>
                <a:latin typeface="微软雅黑" panose="020B0503020204020204" pitchFamily="34" charset="-122"/>
                <a:ea typeface="微软雅黑" panose="020B0503020204020204" pitchFamily="34" charset="-122"/>
              </a:rPr>
              <a:t>(float </a:t>
            </a:r>
            <a:r>
              <a:rPr lang="en-US" altLang="zh-CN" sz="1200" dirty="0">
                <a:solidFill>
                  <a:srgbClr val="1D1D1A"/>
                </a:solidFill>
                <a:latin typeface="微软雅黑" panose="020B0503020204020204" pitchFamily="34" charset="-122"/>
                <a:ea typeface="微软雅黑" panose="020B0503020204020204" pitchFamily="34" charset="-122"/>
              </a:rPr>
              <a:t>*p)</a:t>
            </a:r>
          </a:p>
        </p:txBody>
      </p:sp>
      <p:sp>
        <p:nvSpPr>
          <p:cNvPr id="66" name="矩形 65"/>
          <p:cNvSpPr/>
          <p:nvPr/>
        </p:nvSpPr>
        <p:spPr>
          <a:xfrm>
            <a:off x="5655660" y="4965415"/>
            <a:ext cx="2632172" cy="369332"/>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defTabSz="1187798" fontAlgn="ctr">
              <a:lnSpc>
                <a:spcPct val="150000"/>
              </a:lnSpc>
              <a:spcBef>
                <a:spcPts val="0"/>
              </a:spcBef>
              <a:spcAft>
                <a:spcPts val="0"/>
              </a:spcAft>
              <a:defRPr/>
            </a:pPr>
            <a:r>
              <a:rPr lang="en-US" altLang="zh-CN" sz="1200" dirty="0">
                <a:solidFill>
                  <a:srgbClr val="15B0E8"/>
                </a:solidFill>
                <a:latin typeface="微软雅黑" panose="020B0503020204020204" pitchFamily="34" charset="-122"/>
                <a:ea typeface="微软雅黑" panose="020B0503020204020204" pitchFamily="34" charset="-122"/>
              </a:rPr>
              <a:t> __</a:t>
            </a:r>
            <a:r>
              <a:rPr lang="en-US" altLang="zh-CN" sz="1200" dirty="0" smtClean="0">
                <a:solidFill>
                  <a:srgbClr val="15B0E8"/>
                </a:solidFill>
                <a:latin typeface="微软雅黑" panose="020B0503020204020204" pitchFamily="34" charset="-122"/>
                <a:ea typeface="微软雅黑" panose="020B0503020204020204" pitchFamily="34" charset="-122"/>
              </a:rPr>
              <a:t>m128  </a:t>
            </a:r>
            <a:r>
              <a:rPr lang="en-US" altLang="zh-CN" sz="1200" dirty="0">
                <a:solidFill>
                  <a:srgbClr val="1D1D1A"/>
                </a:solidFill>
                <a:latin typeface="微软雅黑" panose="020B0503020204020204" pitchFamily="34" charset="-122"/>
                <a:ea typeface="微软雅黑" panose="020B0503020204020204" pitchFamily="34" charset="-122"/>
              </a:rPr>
              <a:t>_</a:t>
            </a:r>
            <a:r>
              <a:rPr lang="en-US" altLang="zh-CN" sz="1200" dirty="0" err="1">
                <a:solidFill>
                  <a:srgbClr val="1D1D1A"/>
                </a:solidFill>
                <a:latin typeface="微软雅黑" panose="020B0503020204020204" pitchFamily="34" charset="-122"/>
                <a:ea typeface="微软雅黑" panose="020B0503020204020204" pitchFamily="34" charset="-122"/>
              </a:rPr>
              <a:t>mm_</a:t>
            </a:r>
            <a:r>
              <a:rPr lang="en-US" altLang="zh-CN" sz="1200" dirty="0" err="1">
                <a:solidFill>
                  <a:srgbClr val="C7000B"/>
                </a:solidFill>
                <a:latin typeface="微软雅黑" panose="020B0503020204020204" pitchFamily="34" charset="-122"/>
                <a:ea typeface="微软雅黑" panose="020B0503020204020204" pitchFamily="34" charset="-122"/>
              </a:rPr>
              <a:t>load</a:t>
            </a:r>
            <a:r>
              <a:rPr lang="en-US" altLang="zh-CN" sz="1200" dirty="0" err="1">
                <a:solidFill>
                  <a:srgbClr val="1D1D1A"/>
                </a:solidFill>
                <a:latin typeface="微软雅黑" panose="020B0503020204020204" pitchFamily="34" charset="-122"/>
                <a:ea typeface="微软雅黑" panose="020B0503020204020204" pitchFamily="34" charset="-122"/>
              </a:rPr>
              <a:t>_</a:t>
            </a:r>
            <a:r>
              <a:rPr lang="en-US" altLang="zh-CN" sz="1200" dirty="0" err="1">
                <a:solidFill>
                  <a:schemeClr val="bg1">
                    <a:lumMod val="50000"/>
                  </a:schemeClr>
                </a:solidFill>
                <a:latin typeface="微软雅黑" panose="020B0503020204020204" pitchFamily="34" charset="-122"/>
                <a:ea typeface="微软雅黑" panose="020B0503020204020204" pitchFamily="34" charset="-122"/>
              </a:rPr>
              <a:t>ps</a:t>
            </a:r>
            <a:r>
              <a:rPr lang="en-US" altLang="zh-CN" sz="1200" dirty="0">
                <a:solidFill>
                  <a:srgbClr val="1D1D1A"/>
                </a:solidFill>
                <a:latin typeface="微软雅黑" panose="020B0503020204020204" pitchFamily="34" charset="-122"/>
                <a:ea typeface="微软雅黑" panose="020B0503020204020204" pitchFamily="34" charset="-122"/>
              </a:rPr>
              <a:t> (float *p)</a:t>
            </a:r>
          </a:p>
        </p:txBody>
      </p:sp>
      <p:grpSp>
        <p:nvGrpSpPr>
          <p:cNvPr id="3" name="组合 2"/>
          <p:cNvGrpSpPr/>
          <p:nvPr/>
        </p:nvGrpSpPr>
        <p:grpSpPr>
          <a:xfrm>
            <a:off x="3161434" y="4629524"/>
            <a:ext cx="2163264" cy="1029899"/>
            <a:chOff x="3161434" y="4591374"/>
            <a:chExt cx="2163264" cy="1029899"/>
          </a:xfrm>
        </p:grpSpPr>
        <p:sp>
          <p:nvSpPr>
            <p:cNvPr id="64" name="矩形 63"/>
            <p:cNvSpPr/>
            <p:nvPr/>
          </p:nvSpPr>
          <p:spPr>
            <a:xfrm>
              <a:off x="3161434" y="4591374"/>
              <a:ext cx="2163264" cy="646331"/>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defTabSz="1187798" fontAlgn="ctr">
                <a:lnSpc>
                  <a:spcPct val="150000"/>
                </a:lnSpc>
                <a:spcBef>
                  <a:spcPts val="0"/>
                </a:spcBef>
                <a:spcAft>
                  <a:spcPts val="0"/>
                </a:spcAft>
                <a:defRPr/>
              </a:pPr>
              <a:r>
                <a:rPr lang="zh-CN" altLang="en-US" sz="1200" dirty="0" smtClean="0">
                  <a:solidFill>
                    <a:srgbClr val="1D1D1A"/>
                  </a:solidFill>
                  <a:latin typeface="微软雅黑" panose="020B0503020204020204" pitchFamily="34" charset="-122"/>
                  <a:ea typeface="微软雅黑" panose="020B0503020204020204" pitchFamily="34" charset="-122"/>
                </a:rPr>
                <a:t>从内存（</a:t>
              </a:r>
              <a:r>
                <a:rPr lang="en-US" altLang="zh-CN" sz="1200" dirty="0" smtClean="0">
                  <a:solidFill>
                    <a:srgbClr val="1D1D1A"/>
                  </a:solidFill>
                  <a:latin typeface="微软雅黑" panose="020B0503020204020204" pitchFamily="34" charset="-122"/>
                  <a:ea typeface="微软雅黑" panose="020B0503020204020204" pitchFamily="34" charset="-122"/>
                </a:rPr>
                <a:t>p</a:t>
              </a:r>
              <a:r>
                <a:rPr lang="zh-CN" altLang="en-US" sz="1200" dirty="0" smtClean="0">
                  <a:solidFill>
                    <a:srgbClr val="1D1D1A"/>
                  </a:solidFill>
                  <a:latin typeface="微软雅黑" panose="020B0503020204020204" pitchFamily="34" charset="-122"/>
                  <a:ea typeface="微软雅黑" panose="020B0503020204020204" pitchFamily="34" charset="-122"/>
                </a:rPr>
                <a:t>地址）加载</a:t>
              </a:r>
              <a:r>
                <a:rPr lang="en-US" altLang="zh-CN" sz="1200" dirty="0" smtClean="0">
                  <a:solidFill>
                    <a:srgbClr val="1D1D1A"/>
                  </a:solidFill>
                  <a:latin typeface="微软雅黑" panose="020B0503020204020204" pitchFamily="34" charset="-122"/>
                  <a:ea typeface="微软雅黑" panose="020B0503020204020204" pitchFamily="34" charset="-122"/>
                </a:rPr>
                <a:t>4</a:t>
              </a:r>
              <a:r>
                <a:rPr lang="zh-CN" altLang="en-US" sz="1200" dirty="0" smtClean="0">
                  <a:solidFill>
                    <a:srgbClr val="1D1D1A"/>
                  </a:solidFill>
                  <a:latin typeface="微软雅黑" panose="020B0503020204020204" pitchFamily="34" charset="-122"/>
                  <a:ea typeface="微软雅黑" panose="020B0503020204020204" pitchFamily="34" charset="-122"/>
                </a:rPr>
                <a:t>个单精度浮点数据到寄存器</a:t>
              </a:r>
              <a:endParaRPr lang="en-US" altLang="zh-CN" sz="1200" dirty="0">
                <a:solidFill>
                  <a:srgbClr val="1D1D1A"/>
                </a:solidFill>
                <a:latin typeface="微软雅黑" panose="020B0503020204020204" pitchFamily="34" charset="-122"/>
                <a:ea typeface="微软雅黑" panose="020B0503020204020204" pitchFamily="34" charset="-122"/>
              </a:endParaRPr>
            </a:p>
          </p:txBody>
        </p:sp>
        <p:pic>
          <p:nvPicPr>
            <p:cNvPr id="67" name="图片 66"/>
            <p:cNvPicPr>
              <a:picLocks noChangeAspect="1"/>
            </p:cNvPicPr>
            <p:nvPr/>
          </p:nvPicPr>
          <p:blipFill>
            <a:blip r:embed="rId3">
              <a:clrChange>
                <a:clrFrom>
                  <a:srgbClr val="FFFFFF"/>
                </a:clrFrom>
                <a:clrTo>
                  <a:srgbClr val="FFFFFF">
                    <a:alpha val="0"/>
                  </a:srgbClr>
                </a:clrTo>
              </a:clrChange>
            </a:blip>
            <a:stretch>
              <a:fillRect/>
            </a:stretch>
          </p:blipFill>
          <p:spPr>
            <a:xfrm>
              <a:off x="3161434" y="5286007"/>
              <a:ext cx="2163264" cy="335266"/>
            </a:xfrm>
            <a:prstGeom prst="rect">
              <a:avLst/>
            </a:prstGeom>
          </p:spPr>
        </p:pic>
      </p:grpSp>
      <p:sp>
        <p:nvSpPr>
          <p:cNvPr id="69" name="矩形 68"/>
          <p:cNvSpPr/>
          <p:nvPr/>
        </p:nvSpPr>
        <p:spPr>
          <a:xfrm>
            <a:off x="8514344" y="2927303"/>
            <a:ext cx="2317914" cy="461665"/>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auto">
              <a:spcBef>
                <a:spcPts val="0"/>
              </a:spcBef>
              <a:spcAft>
                <a:spcPts val="0"/>
              </a:spcAft>
            </a:pPr>
            <a:r>
              <a:rPr lang="fr-FR" altLang="zh-CN" sz="1200" dirty="0">
                <a:solidFill>
                  <a:srgbClr val="15B0E8"/>
                </a:solidFill>
                <a:latin typeface="微软雅黑" panose="020B0503020204020204" pitchFamily="34" charset="-122"/>
                <a:ea typeface="微软雅黑" panose="020B0503020204020204" pitchFamily="34" charset="-122"/>
              </a:rPr>
              <a:t>int32x2_t</a:t>
            </a:r>
            <a:r>
              <a:rPr lang="fr-FR" altLang="zh-CN" sz="1200" dirty="0">
                <a:solidFill>
                  <a:srgbClr val="1D1D1A"/>
                </a:solidFill>
                <a:latin typeface="微软雅黑" panose="020B0503020204020204" pitchFamily="34" charset="-122"/>
                <a:ea typeface="微软雅黑" panose="020B0503020204020204" pitchFamily="34" charset="-122"/>
              </a:rPr>
              <a:t> </a:t>
            </a:r>
            <a:r>
              <a:rPr lang="fr-FR" altLang="zh-CN" sz="1200" dirty="0">
                <a:solidFill>
                  <a:srgbClr val="F7A655"/>
                </a:solidFill>
                <a:latin typeface="微软雅黑" panose="020B0503020204020204" pitchFamily="34" charset="-122"/>
                <a:ea typeface="微软雅黑" panose="020B0503020204020204" pitchFamily="34" charset="-122"/>
              </a:rPr>
              <a:t>v</a:t>
            </a:r>
            <a:r>
              <a:rPr lang="fr-FR" altLang="zh-CN" sz="1200" dirty="0">
                <a:solidFill>
                  <a:srgbClr val="C7000B"/>
                </a:solidFill>
                <a:latin typeface="微软雅黑" panose="020B0503020204020204" pitchFamily="34" charset="-122"/>
                <a:ea typeface="微软雅黑" panose="020B0503020204020204" pitchFamily="34" charset="-122"/>
              </a:rPr>
              <a:t>add</a:t>
            </a:r>
            <a:r>
              <a:rPr lang="fr-FR" altLang="zh-CN" sz="1200" dirty="0">
                <a:solidFill>
                  <a:srgbClr val="1D1D1A"/>
                </a:solidFill>
                <a:latin typeface="微软雅黑" panose="020B0503020204020204" pitchFamily="34" charset="-122"/>
                <a:ea typeface="微软雅黑" panose="020B0503020204020204" pitchFamily="34" charset="-122"/>
              </a:rPr>
              <a:t>_</a:t>
            </a:r>
            <a:r>
              <a:rPr lang="fr-FR" altLang="zh-CN" sz="1200" dirty="0">
                <a:solidFill>
                  <a:schemeClr val="bg1">
                    <a:lumMod val="50000"/>
                  </a:schemeClr>
                </a:solidFill>
                <a:latin typeface="微软雅黑" panose="020B0503020204020204" pitchFamily="34" charset="-122"/>
                <a:ea typeface="微软雅黑" panose="020B0503020204020204" pitchFamily="34" charset="-122"/>
              </a:rPr>
              <a:t>s32</a:t>
            </a:r>
            <a:r>
              <a:rPr lang="fr-FR" altLang="zh-CN" sz="1200" dirty="0">
                <a:solidFill>
                  <a:srgbClr val="1D1D1A"/>
                </a:solidFill>
                <a:latin typeface="微软雅黑" panose="020B0503020204020204" pitchFamily="34" charset="-122"/>
                <a:ea typeface="微软雅黑" panose="020B0503020204020204" pitchFamily="34" charset="-122"/>
              </a:rPr>
              <a:t> (int32x2_t __a, int32x2_t __b)</a:t>
            </a:r>
            <a:endParaRPr lang="zh-CN"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5828557" y="2927303"/>
            <a:ext cx="2286377" cy="461665"/>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auto">
              <a:spcBef>
                <a:spcPts val="0"/>
              </a:spcBef>
              <a:spcAft>
                <a:spcPts val="0"/>
              </a:spcAft>
            </a:pPr>
            <a:r>
              <a:rPr lang="it-IT" altLang="zh-CN" sz="1200" dirty="0">
                <a:solidFill>
                  <a:srgbClr val="15B0E8"/>
                </a:solidFill>
                <a:latin typeface="微软雅黑" panose="020B0503020204020204" pitchFamily="34" charset="-122"/>
                <a:ea typeface="微软雅黑" panose="020B0503020204020204" pitchFamily="34" charset="-122"/>
              </a:rPr>
              <a:t>__</a:t>
            </a:r>
            <a:r>
              <a:rPr lang="it-IT" altLang="zh-CN" sz="1200" dirty="0" smtClean="0">
                <a:solidFill>
                  <a:srgbClr val="15B0E8"/>
                </a:solidFill>
                <a:latin typeface="微软雅黑" panose="020B0503020204020204" pitchFamily="34" charset="-122"/>
                <a:ea typeface="微软雅黑" panose="020B0503020204020204" pitchFamily="34" charset="-122"/>
              </a:rPr>
              <a:t>m64  </a:t>
            </a:r>
            <a:r>
              <a:rPr lang="it-IT" altLang="zh-CN" sz="1200" dirty="0">
                <a:solidFill>
                  <a:srgbClr val="1D1D1A"/>
                </a:solidFill>
                <a:latin typeface="微软雅黑" panose="020B0503020204020204" pitchFamily="34" charset="-122"/>
                <a:ea typeface="微软雅黑" panose="020B0503020204020204" pitchFamily="34" charset="-122"/>
              </a:rPr>
              <a:t>_mm_</a:t>
            </a:r>
            <a:r>
              <a:rPr lang="it-IT" altLang="zh-CN" sz="1200" dirty="0">
                <a:solidFill>
                  <a:srgbClr val="C7000B"/>
                </a:solidFill>
                <a:latin typeface="微软雅黑" panose="020B0503020204020204" pitchFamily="34" charset="-122"/>
                <a:ea typeface="微软雅黑" panose="020B0503020204020204" pitchFamily="34" charset="-122"/>
              </a:rPr>
              <a:t>add</a:t>
            </a:r>
            <a:r>
              <a:rPr lang="it-IT" altLang="zh-CN" sz="1200" dirty="0">
                <a:solidFill>
                  <a:srgbClr val="1D1D1A"/>
                </a:solidFill>
                <a:latin typeface="微软雅黑" panose="020B0503020204020204" pitchFamily="34" charset="-122"/>
                <a:ea typeface="微软雅黑" panose="020B0503020204020204" pitchFamily="34" charset="-122"/>
              </a:rPr>
              <a:t>_</a:t>
            </a:r>
            <a:r>
              <a:rPr lang="it-IT" altLang="zh-CN" sz="1200" dirty="0">
                <a:solidFill>
                  <a:schemeClr val="bg1">
                    <a:lumMod val="50000"/>
                  </a:schemeClr>
                </a:solidFill>
                <a:latin typeface="微软雅黑" panose="020B0503020204020204" pitchFamily="34" charset="-122"/>
                <a:ea typeface="微软雅黑" panose="020B0503020204020204" pitchFamily="34" charset="-122"/>
              </a:rPr>
              <a:t>pi32</a:t>
            </a:r>
            <a:r>
              <a:rPr lang="it-IT" altLang="zh-CN" sz="1200" dirty="0">
                <a:solidFill>
                  <a:srgbClr val="1D1D1A"/>
                </a:solidFill>
                <a:latin typeface="微软雅黑" panose="020B0503020204020204" pitchFamily="34" charset="-122"/>
                <a:ea typeface="微软雅黑" panose="020B0503020204020204" pitchFamily="34" charset="-122"/>
              </a:rPr>
              <a:t> (__m64 a, __m64 b)</a:t>
            </a:r>
            <a:endParaRPr lang="en-US" altLang="zh-CN" sz="1200" dirty="0">
              <a:solidFill>
                <a:srgbClr val="1D1D1A"/>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161434" y="2362611"/>
            <a:ext cx="2163264" cy="1732784"/>
            <a:chOff x="3161434" y="2296343"/>
            <a:chExt cx="2163264" cy="1732784"/>
          </a:xfrm>
        </p:grpSpPr>
        <p:sp>
          <p:nvSpPr>
            <p:cNvPr id="68" name="矩形 67"/>
            <p:cNvSpPr/>
            <p:nvPr/>
          </p:nvSpPr>
          <p:spPr>
            <a:xfrm>
              <a:off x="3161434" y="2296343"/>
              <a:ext cx="2163264" cy="646331"/>
            </a:xfrm>
            <a:prstGeom prst="rect">
              <a:avLst/>
            </a:prstGeom>
          </p:spPr>
          <p:txBody>
            <a:bodyPr wrap="square">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defTabSz="914112" fontAlgn="auto">
                <a:lnSpc>
                  <a:spcPct val="150000"/>
                </a:lnSpc>
                <a:spcBef>
                  <a:spcPts val="600"/>
                </a:spcBef>
                <a:spcAft>
                  <a:spcPts val="0"/>
                </a:spcAft>
                <a:defRPr/>
              </a:pPr>
              <a:r>
                <a:rPr lang="zh-CN" altLang="en-US" sz="1200" dirty="0">
                  <a:solidFill>
                    <a:srgbClr val="1D1D1A"/>
                  </a:solidFill>
                  <a:latin typeface="微软雅黑" panose="020B0503020204020204" pitchFamily="34" charset="-122"/>
                  <a:ea typeface="微软雅黑" panose="020B0503020204020204" pitchFamily="34" charset="-122"/>
                </a:rPr>
                <a:t>将向量</a:t>
              </a:r>
              <a:r>
                <a:rPr lang="en-US" altLang="zh-CN" sz="1200" dirty="0">
                  <a:solidFill>
                    <a:srgbClr val="1D1D1A"/>
                  </a:solidFill>
                  <a:latin typeface="微软雅黑" panose="020B0503020204020204" pitchFamily="34" charset="-122"/>
                  <a:ea typeface="微软雅黑" panose="020B0503020204020204" pitchFamily="34" charset="-122"/>
                </a:rPr>
                <a:t>a</a:t>
              </a:r>
              <a:r>
                <a:rPr lang="zh-CN" altLang="en-US" sz="1200" dirty="0">
                  <a:solidFill>
                    <a:srgbClr val="1D1D1A"/>
                  </a:solidFill>
                  <a:latin typeface="微软雅黑" panose="020B0503020204020204" pitchFamily="34" charset="-122"/>
                  <a:ea typeface="微软雅黑" panose="020B0503020204020204" pitchFamily="34" charset="-122"/>
                </a:rPr>
                <a:t>和向量</a:t>
              </a:r>
              <a:r>
                <a:rPr lang="en-US" altLang="zh-CN" sz="1200" dirty="0">
                  <a:solidFill>
                    <a:srgbClr val="1D1D1A"/>
                  </a:solidFill>
                  <a:latin typeface="微软雅黑" panose="020B0503020204020204" pitchFamily="34" charset="-122"/>
                  <a:ea typeface="微软雅黑" panose="020B0503020204020204" pitchFamily="34" charset="-122"/>
                </a:rPr>
                <a:t>b</a:t>
              </a:r>
              <a:r>
                <a:rPr lang="zh-CN" altLang="en-US" sz="1200" dirty="0">
                  <a:solidFill>
                    <a:srgbClr val="1D1D1A"/>
                  </a:solidFill>
                  <a:latin typeface="微软雅黑" panose="020B0503020204020204" pitchFamily="34" charset="-122"/>
                  <a:ea typeface="微软雅黑" panose="020B0503020204020204" pitchFamily="34" charset="-122"/>
                </a:rPr>
                <a:t>中的（</a:t>
              </a:r>
              <a:r>
                <a:rPr lang="en-US" altLang="zh-CN" sz="1200" dirty="0">
                  <a:solidFill>
                    <a:srgbClr val="1D1D1A"/>
                  </a:solidFill>
                  <a:latin typeface="微软雅黑" panose="020B0503020204020204" pitchFamily="34" charset="-122"/>
                  <a:ea typeface="微软雅黑" panose="020B0503020204020204" pitchFamily="34" charset="-122"/>
                </a:rPr>
                <a:t>int32</a:t>
              </a:r>
              <a:r>
                <a:rPr lang="zh-CN" altLang="en-US" sz="1200" dirty="0">
                  <a:solidFill>
                    <a:srgbClr val="1D1D1A"/>
                  </a:solidFill>
                  <a:latin typeface="微软雅黑" panose="020B0503020204020204" pitchFamily="34" charset="-122"/>
                  <a:ea typeface="微软雅黑" panose="020B0503020204020204" pitchFamily="34" charset="-122"/>
                </a:rPr>
                <a:t>）元素进行向量加法运算</a:t>
              </a:r>
              <a:endParaRPr lang="en-US" altLang="zh-CN" sz="1200" dirty="0">
                <a:solidFill>
                  <a:srgbClr val="1D1D1A"/>
                </a:solidFill>
                <a:latin typeface="微软雅黑" panose="020B0503020204020204" pitchFamily="34" charset="-122"/>
                <a:ea typeface="微软雅黑" panose="020B0503020204020204" pitchFamily="34" charset="-122"/>
              </a:endParaRPr>
            </a:p>
          </p:txBody>
        </p:sp>
        <p:pic>
          <p:nvPicPr>
            <p:cNvPr id="71" name="图片 70"/>
            <p:cNvPicPr>
              <a:picLocks noChangeAspect="1"/>
            </p:cNvPicPr>
            <p:nvPr/>
          </p:nvPicPr>
          <p:blipFill>
            <a:blip r:embed="rId4">
              <a:clrChange>
                <a:clrFrom>
                  <a:srgbClr val="FFFFFF"/>
                </a:clrFrom>
                <a:clrTo>
                  <a:srgbClr val="FFFFFF">
                    <a:alpha val="0"/>
                  </a:srgbClr>
                </a:clrTo>
              </a:clrChange>
            </a:blip>
            <a:stretch>
              <a:fillRect/>
            </a:stretch>
          </p:blipFill>
          <p:spPr>
            <a:xfrm>
              <a:off x="3161434" y="2977997"/>
              <a:ext cx="2163264" cy="1051130"/>
            </a:xfrm>
            <a:prstGeom prst="rect">
              <a:avLst/>
            </a:prstGeom>
          </p:spPr>
        </p:pic>
      </p:grpSp>
    </p:spTree>
    <p:extLst>
      <p:ext uri="{BB962C8B-B14F-4D97-AF65-F5344CB8AC3E}">
        <p14:creationId xmlns:p14="http://schemas.microsoft.com/office/powerpoint/2010/main" val="3082988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itchFamily="34" charset="0"/>
              <a:ea typeface="+mn-ea"/>
              <a:cs typeface="Arial" pitchFamily="34" charset="0"/>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代码迁移</a:t>
            </a:r>
            <a:r>
              <a:rPr lang="en-US" altLang="zh-CN" sz="2800" dirty="0">
                <a:latin typeface="Arial" pitchFamily="34" charset="0"/>
                <a:ea typeface="+mn-ea"/>
                <a:cs typeface="Arial" pitchFamily="34" charset="0"/>
              </a:rPr>
              <a:t>—SSE intrinsic</a:t>
            </a:r>
            <a:r>
              <a:rPr lang="zh-CN" altLang="en-US" sz="2800" dirty="0">
                <a:latin typeface="Arial" pitchFamily="34" charset="0"/>
                <a:ea typeface="+mn-ea"/>
                <a:cs typeface="Arial" pitchFamily="34" charset="0"/>
              </a:rPr>
              <a:t>函数移植（</a:t>
            </a:r>
            <a:r>
              <a:rPr lang="en-US" altLang="zh-CN" sz="2800" dirty="0">
                <a:latin typeface="Arial" pitchFamily="34" charset="0"/>
                <a:ea typeface="+mn-ea"/>
                <a:cs typeface="Arial" pitchFamily="34" charset="0"/>
              </a:rPr>
              <a:t>AVX</a:t>
            </a:r>
            <a:r>
              <a:rPr lang="zh-CN" altLang="en-US" sz="2800" dirty="0">
                <a:latin typeface="Arial" pitchFamily="34" charset="0"/>
                <a:ea typeface="+mn-ea"/>
                <a:cs typeface="Arial" pitchFamily="34" charset="0"/>
              </a:rPr>
              <a:t>）</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sp>
        <p:nvSpPr>
          <p:cNvPr id="267" name="矩形 266"/>
          <p:cNvSpPr/>
          <p:nvPr/>
        </p:nvSpPr>
        <p:spPr bwMode="auto">
          <a:xfrm>
            <a:off x="812332" y="1456693"/>
            <a:ext cx="4940699" cy="4659725"/>
          </a:xfrm>
          <a:prstGeom prst="rect">
            <a:avLst/>
          </a:prstGeom>
          <a:solidFill>
            <a:srgbClr val="D9D9D9">
              <a:alpha val="50196"/>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270" name="矩形 269"/>
          <p:cNvSpPr/>
          <p:nvPr/>
        </p:nvSpPr>
        <p:spPr bwMode="auto">
          <a:xfrm>
            <a:off x="6260053" y="1456693"/>
            <a:ext cx="4940699" cy="4659725"/>
          </a:xfrm>
          <a:prstGeom prst="rect">
            <a:avLst/>
          </a:prstGeom>
          <a:solidFill>
            <a:srgbClr val="D9D9D9">
              <a:alpha val="50196"/>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59" name="文本框 34"/>
          <p:cNvSpPr txBox="1"/>
          <p:nvPr/>
        </p:nvSpPr>
        <p:spPr>
          <a:xfrm>
            <a:off x="1291124" y="1659733"/>
            <a:ext cx="3983115" cy="295466"/>
          </a:xfrm>
          <a:prstGeom prst="rect">
            <a:avLst/>
          </a:prstGeom>
          <a:noFill/>
        </p:spPr>
        <p:txBody>
          <a:bodyPr wrap="square" lIns="0" tIns="0" rIns="0" bIns="0"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1600" kern="0" dirty="0" smtClean="0">
                <a:solidFill>
                  <a:srgbClr val="1D1D1A"/>
                </a:solidFill>
              </a:rPr>
              <a:t>AVX</a:t>
            </a:r>
            <a:r>
              <a:rPr lang="zh-CN" altLang="en-US" sz="1600" kern="0" dirty="0" smtClean="0">
                <a:solidFill>
                  <a:srgbClr val="1D1D1A"/>
                </a:solidFill>
              </a:rPr>
              <a:t>指令计算</a:t>
            </a:r>
            <a:r>
              <a:rPr lang="en-US" altLang="zh-CN" sz="1600" kern="0" dirty="0" smtClean="0">
                <a:solidFill>
                  <a:srgbClr val="1D1D1A"/>
                </a:solidFill>
              </a:rPr>
              <a:t>16</a:t>
            </a:r>
            <a:r>
              <a:rPr lang="zh-CN" altLang="en-US" sz="1600" kern="0" dirty="0" smtClean="0">
                <a:solidFill>
                  <a:srgbClr val="1D1D1A"/>
                </a:solidFill>
              </a:rPr>
              <a:t>个单精度浮点数之和</a:t>
            </a:r>
            <a:endParaRPr kumimoji="0" lang="zh-CN" altLang="en-US" sz="1600" i="0" u="none" strike="noStrike" kern="0" cap="none" spc="0" normalizeH="0" baseline="0" noProof="0" dirty="0">
              <a:ln>
                <a:noFill/>
              </a:ln>
              <a:solidFill>
                <a:srgbClr val="1D1D1A"/>
              </a:solidFill>
              <a:effectLst/>
              <a:uLnTx/>
              <a:uFillTx/>
            </a:endParaRPr>
          </a:p>
        </p:txBody>
      </p:sp>
      <p:sp>
        <p:nvSpPr>
          <p:cNvPr id="160" name="矩形 159"/>
          <p:cNvSpPr/>
          <p:nvPr/>
        </p:nvSpPr>
        <p:spPr>
          <a:xfrm>
            <a:off x="1027284" y="4724125"/>
            <a:ext cx="4510794" cy="1206228"/>
          </a:xfrm>
          <a:prstGeom prst="rect">
            <a:avLst/>
          </a:prstGeom>
        </p:spPr>
        <p:txBody>
          <a:bodyPr wrap="square" lIns="0" tIns="0" rIns="0" bIns="0">
            <a:spAutoFit/>
          </a:bodyPr>
          <a:lstStyle/>
          <a:p>
            <a:pPr marR="0" lvl="0" defTabSz="914400" eaLnBrk="1" fontAlgn="auto" latinLnBrk="0" hangingPunct="1">
              <a:lnSpc>
                <a:spcPct val="120000"/>
              </a:lnSpc>
              <a:spcBef>
                <a:spcPts val="200"/>
              </a:spcBef>
              <a:spcAft>
                <a:spcPts val="0"/>
              </a:spcAft>
              <a:buClrTx/>
              <a:buSzTx/>
              <a:tabLst/>
              <a:defRPr/>
            </a:pPr>
            <a:r>
              <a:rPr lang="en-US" altLang="zh-CN" sz="1200" b="1" kern="0" dirty="0" smtClean="0">
                <a:solidFill>
                  <a:srgbClr val="1D1D1A"/>
                </a:solidFill>
                <a:latin typeface="微软雅黑" panose="020B0503020204020204" pitchFamily="34" charset="-122"/>
                <a:ea typeface="微软雅黑" panose="020B0503020204020204" pitchFamily="34" charset="-122"/>
              </a:rPr>
              <a:t>AVX</a:t>
            </a:r>
            <a:r>
              <a:rPr lang="zh-CN" altLang="en-US" sz="1200" b="1" kern="0" dirty="0" smtClean="0">
                <a:solidFill>
                  <a:srgbClr val="1D1D1A"/>
                </a:solidFill>
                <a:latin typeface="微软雅黑" panose="020B0503020204020204" pitchFamily="34" charset="-122"/>
                <a:ea typeface="微软雅黑" panose="020B0503020204020204" pitchFamily="34" charset="-122"/>
              </a:rPr>
              <a:t>指令说明：</a:t>
            </a:r>
            <a:endParaRPr lang="en-US" altLang="zh-CN" sz="1200" b="1" kern="0" dirty="0" smtClean="0">
              <a:solidFill>
                <a:srgbClr val="1D1D1A"/>
              </a:solidFill>
              <a:latin typeface="微软雅黑" panose="020B0503020204020204" pitchFamily="34" charset="-122"/>
              <a:ea typeface="微软雅黑" panose="020B0503020204020204" pitchFamily="34" charset="-122"/>
            </a:endParaRPr>
          </a:p>
          <a:p>
            <a:pPr marL="108000" marR="0" lvl="0" indent="-108000" defTabSz="914400" eaLnBrk="1" fontAlgn="auto" latinLnBrk="0" hangingPunct="1">
              <a:lnSpc>
                <a:spcPct val="120000"/>
              </a:lnSpc>
              <a:spcBef>
                <a:spcPts val="200"/>
              </a:spcBef>
              <a:spcAft>
                <a:spcPts val="0"/>
              </a:spcAft>
              <a:buClr>
                <a:schemeClr val="bg1">
                  <a:lumMod val="50000"/>
                </a:schemeClr>
              </a:buClr>
              <a:buSzTx/>
              <a:buFont typeface="Arial" pitchFamily="34" charset="0"/>
              <a:buChar char="•"/>
              <a:tabLst/>
              <a:defRPr/>
            </a:pPr>
            <a:r>
              <a:rPr lang="zh-CN" altLang="en-US" kern="0" dirty="0" smtClean="0">
                <a:solidFill>
                  <a:srgbClr val="1D1D1A"/>
                </a:solidFill>
                <a:latin typeface="微软雅黑" panose="020B0503020204020204" pitchFamily="34" charset="-122"/>
                <a:ea typeface="微软雅黑" panose="020B0503020204020204" pitchFamily="34" charset="-122"/>
              </a:rPr>
              <a:t>本例中</a:t>
            </a:r>
            <a:r>
              <a:rPr lang="en-US" altLang="zh-CN" kern="0" dirty="0" smtClean="0">
                <a:solidFill>
                  <a:srgbClr val="1D1D1A"/>
                </a:solidFill>
                <a:latin typeface="微软雅黑" panose="020B0503020204020204" pitchFamily="34" charset="-122"/>
                <a:ea typeface="微软雅黑" panose="020B0503020204020204" pitchFamily="34" charset="-122"/>
              </a:rPr>
              <a:t>AVX</a:t>
            </a:r>
            <a:r>
              <a:rPr lang="zh-CN" altLang="en-US" kern="0" dirty="0" smtClean="0">
                <a:solidFill>
                  <a:srgbClr val="1D1D1A"/>
                </a:solidFill>
                <a:latin typeface="微软雅黑" panose="020B0503020204020204" pitchFamily="34" charset="-122"/>
                <a:ea typeface="微软雅黑" panose="020B0503020204020204" pitchFamily="34" charset="-122"/>
              </a:rPr>
              <a:t>指令使用了</a:t>
            </a:r>
            <a:r>
              <a:rPr lang="en-US" altLang="zh-CN" kern="0" dirty="0" smtClean="0">
                <a:solidFill>
                  <a:srgbClr val="1D1D1A"/>
                </a:solidFill>
                <a:latin typeface="微软雅黑" panose="020B0503020204020204" pitchFamily="34" charset="-122"/>
                <a:ea typeface="微软雅黑" panose="020B0503020204020204" pitchFamily="34" charset="-122"/>
              </a:rPr>
              <a:t>256</a:t>
            </a:r>
            <a:r>
              <a:rPr lang="zh-CN" altLang="en-US" kern="0" dirty="0" smtClean="0">
                <a:solidFill>
                  <a:srgbClr val="1D1D1A"/>
                </a:solidFill>
                <a:latin typeface="微软雅黑" panose="020B0503020204020204" pitchFamily="34" charset="-122"/>
                <a:ea typeface="微软雅黑" panose="020B0503020204020204" pitchFamily="34" charset="-122"/>
              </a:rPr>
              <a:t>位寄存器运算，向量</a:t>
            </a:r>
            <a:r>
              <a:rPr lang="en-US" altLang="zh-CN" kern="0" dirty="0" smtClean="0">
                <a:solidFill>
                  <a:srgbClr val="1D1D1A"/>
                </a:solidFill>
                <a:latin typeface="微软雅黑" panose="020B0503020204020204" pitchFamily="34" charset="-122"/>
                <a:ea typeface="微软雅黑" panose="020B0503020204020204" pitchFamily="34" charset="-122"/>
              </a:rPr>
              <a:t>A</a:t>
            </a:r>
            <a:r>
              <a:rPr lang="zh-CN" altLang="en-US" kern="0" dirty="0" smtClean="0">
                <a:solidFill>
                  <a:srgbClr val="1D1D1A"/>
                </a:solidFill>
                <a:latin typeface="微软雅黑" panose="020B0503020204020204" pitchFamily="34" charset="-122"/>
                <a:ea typeface="微软雅黑" panose="020B0503020204020204" pitchFamily="34" charset="-122"/>
              </a:rPr>
              <a:t>和向量</a:t>
            </a:r>
            <a:r>
              <a:rPr lang="en-US" altLang="zh-CN" kern="0" dirty="0" smtClean="0">
                <a:solidFill>
                  <a:srgbClr val="1D1D1A"/>
                </a:solidFill>
                <a:latin typeface="微软雅黑" panose="020B0503020204020204" pitchFamily="34" charset="-122"/>
                <a:ea typeface="微软雅黑" panose="020B0503020204020204" pitchFamily="34" charset="-122"/>
              </a:rPr>
              <a:t>B</a:t>
            </a:r>
            <a:r>
              <a:rPr lang="zh-CN" altLang="en-US" kern="0" dirty="0" smtClean="0">
                <a:solidFill>
                  <a:srgbClr val="1D1D1A"/>
                </a:solidFill>
                <a:latin typeface="微软雅黑" panose="020B0503020204020204" pitchFamily="34" charset="-122"/>
                <a:ea typeface="微软雅黑" panose="020B0503020204020204" pitchFamily="34" charset="-122"/>
              </a:rPr>
              <a:t>中分别存储了</a:t>
            </a:r>
            <a:r>
              <a:rPr lang="en-US" altLang="zh-CN" kern="0" dirty="0" smtClean="0">
                <a:solidFill>
                  <a:srgbClr val="1D1D1A"/>
                </a:solidFill>
                <a:latin typeface="微软雅黑" panose="020B0503020204020204" pitchFamily="34" charset="-122"/>
                <a:ea typeface="微软雅黑" panose="020B0503020204020204" pitchFamily="34" charset="-122"/>
              </a:rPr>
              <a:t>8</a:t>
            </a:r>
            <a:r>
              <a:rPr lang="zh-CN" altLang="en-US" kern="0" dirty="0" smtClean="0">
                <a:solidFill>
                  <a:srgbClr val="1D1D1A"/>
                </a:solidFill>
                <a:latin typeface="微软雅黑" panose="020B0503020204020204" pitchFamily="34" charset="-122"/>
                <a:ea typeface="微软雅黑" panose="020B0503020204020204" pitchFamily="34" charset="-122"/>
              </a:rPr>
              <a:t>个单精度浮点型（</a:t>
            </a:r>
            <a:r>
              <a:rPr lang="en-US" altLang="zh-CN" kern="0" dirty="0" smtClean="0">
                <a:solidFill>
                  <a:srgbClr val="1D1D1A"/>
                </a:solidFill>
                <a:latin typeface="微软雅黑" panose="020B0503020204020204" pitchFamily="34" charset="-122"/>
                <a:ea typeface="微软雅黑" panose="020B0503020204020204" pitchFamily="34" charset="-122"/>
              </a:rPr>
              <a:t>32</a:t>
            </a:r>
            <a:r>
              <a:rPr lang="zh-CN" altLang="en-US" kern="0" dirty="0" smtClean="0">
                <a:solidFill>
                  <a:srgbClr val="1D1D1A"/>
                </a:solidFill>
                <a:latin typeface="微软雅黑" panose="020B0503020204020204" pitchFamily="34" charset="-122"/>
                <a:ea typeface="微软雅黑" panose="020B0503020204020204" pitchFamily="34" charset="-122"/>
              </a:rPr>
              <a:t>位）。</a:t>
            </a:r>
            <a:endParaRPr lang="en-US" altLang="zh-CN" kern="0" dirty="0" smtClean="0">
              <a:solidFill>
                <a:srgbClr val="1D1D1A"/>
              </a:solidFill>
              <a:latin typeface="微软雅黑" panose="020B0503020204020204" pitchFamily="34" charset="-122"/>
              <a:ea typeface="微软雅黑" panose="020B0503020204020204" pitchFamily="34" charset="-122"/>
            </a:endParaRPr>
          </a:p>
          <a:p>
            <a:pPr marL="108000" marR="0" lvl="0" indent="-108000" defTabSz="914400" eaLnBrk="1" fontAlgn="auto" latinLnBrk="0" hangingPunct="1">
              <a:lnSpc>
                <a:spcPct val="120000"/>
              </a:lnSpc>
              <a:spcBef>
                <a:spcPts val="200"/>
              </a:spcBef>
              <a:spcAft>
                <a:spcPts val="0"/>
              </a:spcAft>
              <a:buClr>
                <a:schemeClr val="bg1">
                  <a:lumMod val="50000"/>
                </a:schemeClr>
              </a:buClr>
              <a:buSzTx/>
              <a:buFont typeface="Arial" pitchFamily="34" charset="0"/>
              <a:buChar char="•"/>
              <a:tabLst/>
              <a:defRPr/>
            </a:pPr>
            <a:r>
              <a:rPr lang="zh-CN" altLang="en-US" kern="0" dirty="0" smtClean="0">
                <a:solidFill>
                  <a:srgbClr val="1D1D1A"/>
                </a:solidFill>
                <a:latin typeface="微软雅黑" panose="020B0503020204020204" pitchFamily="34" charset="-122"/>
                <a:ea typeface="微软雅黑" panose="020B0503020204020204" pitchFamily="34" charset="-122"/>
              </a:rPr>
              <a:t>该指令将向量</a:t>
            </a:r>
            <a:r>
              <a:rPr lang="en-US" altLang="zh-CN" kern="0" dirty="0" smtClean="0">
                <a:solidFill>
                  <a:srgbClr val="1D1D1A"/>
                </a:solidFill>
                <a:latin typeface="微软雅黑" panose="020B0503020204020204" pitchFamily="34" charset="-122"/>
                <a:ea typeface="微软雅黑" panose="020B0503020204020204" pitchFamily="34" charset="-122"/>
              </a:rPr>
              <a:t>A</a:t>
            </a:r>
            <a:r>
              <a:rPr lang="zh-CN" altLang="en-US" kern="0" dirty="0" smtClean="0">
                <a:solidFill>
                  <a:srgbClr val="1D1D1A"/>
                </a:solidFill>
                <a:latin typeface="微软雅黑" panose="020B0503020204020204" pitchFamily="34" charset="-122"/>
                <a:ea typeface="微软雅黑" panose="020B0503020204020204" pitchFamily="34" charset="-122"/>
              </a:rPr>
              <a:t>和向量</a:t>
            </a:r>
            <a:r>
              <a:rPr lang="en-US" altLang="zh-CN" kern="0" dirty="0" smtClean="0">
                <a:solidFill>
                  <a:srgbClr val="1D1D1A"/>
                </a:solidFill>
                <a:latin typeface="微软雅黑" panose="020B0503020204020204" pitchFamily="34" charset="-122"/>
                <a:ea typeface="微软雅黑" panose="020B0503020204020204" pitchFamily="34" charset="-122"/>
              </a:rPr>
              <a:t>B</a:t>
            </a:r>
            <a:r>
              <a:rPr lang="zh-CN" altLang="en-US" kern="0" dirty="0" smtClean="0">
                <a:solidFill>
                  <a:srgbClr val="1D1D1A"/>
                </a:solidFill>
                <a:latin typeface="微软雅黑" panose="020B0503020204020204" pitchFamily="34" charset="-122"/>
                <a:ea typeface="微软雅黑" panose="020B0503020204020204" pitchFamily="34" charset="-122"/>
              </a:rPr>
              <a:t>中的</a:t>
            </a:r>
            <a:r>
              <a:rPr lang="en-US" altLang="zh-CN" kern="0" dirty="0" smtClean="0">
                <a:solidFill>
                  <a:srgbClr val="1D1D1A"/>
                </a:solidFill>
                <a:latin typeface="微软雅黑" panose="020B0503020204020204" pitchFamily="34" charset="-122"/>
                <a:ea typeface="微软雅黑" panose="020B0503020204020204" pitchFamily="34" charset="-122"/>
              </a:rPr>
              <a:t>8</a:t>
            </a:r>
            <a:r>
              <a:rPr lang="zh-CN" altLang="en-US" kern="0" dirty="0" smtClean="0">
                <a:solidFill>
                  <a:srgbClr val="1D1D1A"/>
                </a:solidFill>
                <a:latin typeface="微软雅黑" panose="020B0503020204020204" pitchFamily="34" charset="-122"/>
                <a:ea typeface="微软雅黑" panose="020B0503020204020204" pitchFamily="34" charset="-122"/>
              </a:rPr>
              <a:t>个数值分别相加，并将结果以返回值的形式返回（结果中依然是</a:t>
            </a:r>
            <a:r>
              <a:rPr lang="en-US" altLang="zh-CN" kern="0" dirty="0" smtClean="0">
                <a:solidFill>
                  <a:srgbClr val="1D1D1A"/>
                </a:solidFill>
                <a:latin typeface="微软雅黑" panose="020B0503020204020204" pitchFamily="34" charset="-122"/>
                <a:ea typeface="微软雅黑" panose="020B0503020204020204" pitchFamily="34" charset="-122"/>
              </a:rPr>
              <a:t>8</a:t>
            </a:r>
            <a:r>
              <a:rPr lang="zh-CN" altLang="en-US" kern="0" dirty="0" smtClean="0">
                <a:solidFill>
                  <a:srgbClr val="1D1D1A"/>
                </a:solidFill>
                <a:latin typeface="微软雅黑" panose="020B0503020204020204" pitchFamily="34" charset="-122"/>
                <a:ea typeface="微软雅黑" panose="020B0503020204020204" pitchFamily="34" charset="-122"/>
              </a:rPr>
              <a:t>个单精度浮点型数据）</a:t>
            </a:r>
            <a:endParaRPr lang="en-US" altLang="zh-CN" kern="0" dirty="0" smtClean="0">
              <a:solidFill>
                <a:srgbClr val="1D1D1A"/>
              </a:solidFill>
              <a:latin typeface="微软雅黑" panose="020B0503020204020204" pitchFamily="34" charset="-122"/>
              <a:ea typeface="微软雅黑" panose="020B0503020204020204" pitchFamily="34" charset="-122"/>
            </a:endParaRPr>
          </a:p>
          <a:p>
            <a:pPr marL="108000" marR="0" lvl="0" indent="-108000" defTabSz="914400" eaLnBrk="1" fontAlgn="auto" latinLnBrk="0" hangingPunct="1">
              <a:lnSpc>
                <a:spcPct val="120000"/>
              </a:lnSpc>
              <a:spcBef>
                <a:spcPts val="200"/>
              </a:spcBef>
              <a:spcAft>
                <a:spcPts val="0"/>
              </a:spcAft>
              <a:buClr>
                <a:schemeClr val="bg1">
                  <a:lumMod val="50000"/>
                </a:schemeClr>
              </a:buClr>
              <a:buSzTx/>
              <a:buFont typeface="Arial" pitchFamily="34" charset="0"/>
              <a:buChar char="•"/>
              <a:tabLst/>
              <a:defRPr/>
            </a:pPr>
            <a:r>
              <a:rPr lang="zh-CN" altLang="en-US" kern="0" dirty="0" smtClean="0">
                <a:solidFill>
                  <a:srgbClr val="1D1D1A"/>
                </a:solidFill>
                <a:latin typeface="微软雅黑" panose="020B0503020204020204" pitchFamily="34" charset="-122"/>
                <a:ea typeface="微软雅黑" panose="020B0503020204020204" pitchFamily="34" charset="-122"/>
              </a:rPr>
              <a:t>最后从向量寄存器中分别取出</a:t>
            </a:r>
            <a:r>
              <a:rPr lang="en-US" altLang="zh-CN" kern="0" dirty="0" smtClean="0">
                <a:solidFill>
                  <a:srgbClr val="1D1D1A"/>
                </a:solidFill>
                <a:latin typeface="微软雅黑" panose="020B0503020204020204" pitchFamily="34" charset="-122"/>
                <a:ea typeface="微软雅黑" panose="020B0503020204020204" pitchFamily="34" charset="-122"/>
              </a:rPr>
              <a:t>8</a:t>
            </a:r>
            <a:r>
              <a:rPr lang="zh-CN" altLang="en-US" kern="0" dirty="0" smtClean="0">
                <a:solidFill>
                  <a:srgbClr val="1D1D1A"/>
                </a:solidFill>
                <a:latin typeface="微软雅黑" panose="020B0503020204020204" pitchFamily="34" charset="-122"/>
                <a:ea typeface="微软雅黑" panose="020B0503020204020204" pitchFamily="34" charset="-122"/>
              </a:rPr>
              <a:t>个单精度浮点数累加得到结果</a:t>
            </a:r>
            <a:endParaRPr lang="en-US" altLang="zh-CN" kern="0" dirty="0" smtClean="0">
              <a:solidFill>
                <a:srgbClr val="1D1D1A"/>
              </a:solidFill>
              <a:latin typeface="微软雅黑" panose="020B0503020204020204" pitchFamily="34" charset="-122"/>
              <a:ea typeface="微软雅黑" panose="020B0503020204020204" pitchFamily="34" charset="-122"/>
            </a:endParaRPr>
          </a:p>
        </p:txBody>
      </p:sp>
      <p:sp>
        <p:nvSpPr>
          <p:cNvPr id="161" name="文本框 141"/>
          <p:cNvSpPr txBox="1"/>
          <p:nvPr/>
        </p:nvSpPr>
        <p:spPr>
          <a:xfrm>
            <a:off x="6982182" y="2041766"/>
            <a:ext cx="3496440" cy="516745"/>
          </a:xfrm>
          <a:prstGeom prst="rect">
            <a:avLst/>
          </a:prstGeom>
          <a:noFill/>
        </p:spPr>
        <p:txBody>
          <a:bodyPr wrap="square"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1200" b="0" kern="0" dirty="0" smtClean="0">
                <a:solidFill>
                  <a:srgbClr val="1D1D1A"/>
                </a:solidFill>
              </a:rPr>
              <a:t>float32x4_t  C1=vaddq_f32(A1, B1)</a:t>
            </a:r>
          </a:p>
          <a:p>
            <a:pPr algn="ctr" fontAlgn="auto">
              <a:lnSpc>
                <a:spcPct val="120000"/>
              </a:lnSpc>
              <a:spcBef>
                <a:spcPts val="0"/>
              </a:spcBef>
              <a:spcAft>
                <a:spcPts val="0"/>
              </a:spcAft>
              <a:defRPr/>
            </a:pPr>
            <a:r>
              <a:rPr lang="en-US" altLang="zh-CN" sz="1200" b="0" kern="0" dirty="0">
                <a:solidFill>
                  <a:srgbClr val="1D1D1A"/>
                </a:solidFill>
              </a:rPr>
              <a:t>float32x4_t  </a:t>
            </a:r>
            <a:r>
              <a:rPr lang="en-US" altLang="zh-CN" sz="1200" b="0" kern="0" dirty="0" smtClean="0">
                <a:solidFill>
                  <a:srgbClr val="1D1D1A"/>
                </a:solidFill>
              </a:rPr>
              <a:t>C2=vaddq_f32(A2, B2)</a:t>
            </a:r>
            <a:endParaRPr lang="zh-CN" altLang="en-US" sz="1200" b="0" kern="0" dirty="0">
              <a:solidFill>
                <a:srgbClr val="1D1D1A"/>
              </a:solidFill>
            </a:endParaRPr>
          </a:p>
        </p:txBody>
      </p:sp>
      <p:grpSp>
        <p:nvGrpSpPr>
          <p:cNvPr id="163" name="组合 162"/>
          <p:cNvGrpSpPr/>
          <p:nvPr/>
        </p:nvGrpSpPr>
        <p:grpSpPr>
          <a:xfrm>
            <a:off x="1332910" y="2768775"/>
            <a:ext cx="3899542" cy="1788953"/>
            <a:chOff x="415804" y="1802005"/>
            <a:chExt cx="5029183" cy="2307189"/>
          </a:xfrm>
        </p:grpSpPr>
        <p:grpSp>
          <p:nvGrpSpPr>
            <p:cNvPr id="164" name="组合 163"/>
            <p:cNvGrpSpPr/>
            <p:nvPr/>
          </p:nvGrpSpPr>
          <p:grpSpPr>
            <a:xfrm>
              <a:off x="415804" y="1802005"/>
              <a:ext cx="4984057" cy="1801942"/>
              <a:chOff x="777685" y="1916832"/>
              <a:chExt cx="4984057" cy="1801942"/>
            </a:xfrm>
          </p:grpSpPr>
          <p:grpSp>
            <p:nvGrpSpPr>
              <p:cNvPr id="166" name="组合 165"/>
              <p:cNvGrpSpPr/>
              <p:nvPr/>
            </p:nvGrpSpPr>
            <p:grpSpPr>
              <a:xfrm>
                <a:off x="1594800" y="1916832"/>
                <a:ext cx="4166942" cy="1801942"/>
                <a:chOff x="612598" y="1950120"/>
                <a:chExt cx="4166942" cy="1801942"/>
              </a:xfrm>
            </p:grpSpPr>
            <p:grpSp>
              <p:nvGrpSpPr>
                <p:cNvPr id="170" name="组合 169"/>
                <p:cNvGrpSpPr/>
                <p:nvPr/>
              </p:nvGrpSpPr>
              <p:grpSpPr>
                <a:xfrm>
                  <a:off x="619671" y="1950120"/>
                  <a:ext cx="4159869" cy="324036"/>
                  <a:chOff x="623392" y="1950120"/>
                  <a:chExt cx="4159869" cy="324036"/>
                </a:xfrm>
              </p:grpSpPr>
              <p:sp>
                <p:nvSpPr>
                  <p:cNvPr id="207" name="矩形 206"/>
                  <p:cNvSpPr/>
                  <p:nvPr/>
                </p:nvSpPr>
                <p:spPr bwMode="auto">
                  <a:xfrm>
                    <a:off x="623392"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A7</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8" name="矩形 207"/>
                  <p:cNvSpPr/>
                  <p:nvPr/>
                </p:nvSpPr>
                <p:spPr bwMode="auto">
                  <a:xfrm>
                    <a:off x="114307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A6</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9" name="矩形 208"/>
                  <p:cNvSpPr/>
                  <p:nvPr/>
                </p:nvSpPr>
                <p:spPr bwMode="auto">
                  <a:xfrm>
                    <a:off x="166508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A5</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10" name="矩形 209"/>
                  <p:cNvSpPr/>
                  <p:nvPr/>
                </p:nvSpPr>
                <p:spPr bwMode="auto">
                  <a:xfrm>
                    <a:off x="218613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A4</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11" name="矩形 210"/>
                  <p:cNvSpPr/>
                  <p:nvPr/>
                </p:nvSpPr>
                <p:spPr bwMode="auto">
                  <a:xfrm>
                    <a:off x="2703186"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12" name="矩形 211"/>
                  <p:cNvSpPr/>
                  <p:nvPr/>
                </p:nvSpPr>
                <p:spPr bwMode="auto">
                  <a:xfrm>
                    <a:off x="3222937"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13" name="矩形 212"/>
                  <p:cNvSpPr/>
                  <p:nvPr/>
                </p:nvSpPr>
                <p:spPr bwMode="auto">
                  <a:xfrm>
                    <a:off x="3744268"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14" name="矩形 213"/>
                  <p:cNvSpPr/>
                  <p:nvPr/>
                </p:nvSpPr>
                <p:spPr bwMode="auto">
                  <a:xfrm>
                    <a:off x="4261321"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grpSp>
            <p:grpSp>
              <p:nvGrpSpPr>
                <p:cNvPr id="171" name="组合 170"/>
                <p:cNvGrpSpPr/>
                <p:nvPr/>
              </p:nvGrpSpPr>
              <p:grpSpPr>
                <a:xfrm>
                  <a:off x="619671" y="2672916"/>
                  <a:ext cx="4159869" cy="324036"/>
                  <a:chOff x="623392" y="1950120"/>
                  <a:chExt cx="4159869" cy="324036"/>
                </a:xfrm>
                <a:solidFill>
                  <a:srgbClr val="92D050"/>
                </a:solidFill>
              </p:grpSpPr>
              <p:sp>
                <p:nvSpPr>
                  <p:cNvPr id="199" name="矩形 198"/>
                  <p:cNvSpPr/>
                  <p:nvPr/>
                </p:nvSpPr>
                <p:spPr bwMode="auto">
                  <a:xfrm>
                    <a:off x="623392"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7</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0" name="矩形 199"/>
                  <p:cNvSpPr/>
                  <p:nvPr/>
                </p:nvSpPr>
                <p:spPr bwMode="auto">
                  <a:xfrm>
                    <a:off x="114307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6</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1" name="矩形 200"/>
                  <p:cNvSpPr/>
                  <p:nvPr/>
                </p:nvSpPr>
                <p:spPr bwMode="auto">
                  <a:xfrm>
                    <a:off x="166508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5</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2" name="矩形 201"/>
                  <p:cNvSpPr/>
                  <p:nvPr/>
                </p:nvSpPr>
                <p:spPr bwMode="auto">
                  <a:xfrm>
                    <a:off x="218613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4</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3" name="矩形 202"/>
                  <p:cNvSpPr/>
                  <p:nvPr/>
                </p:nvSpPr>
                <p:spPr bwMode="auto">
                  <a:xfrm>
                    <a:off x="2703186"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4" name="矩形 203"/>
                  <p:cNvSpPr/>
                  <p:nvPr/>
                </p:nvSpPr>
                <p:spPr bwMode="auto">
                  <a:xfrm>
                    <a:off x="3222937"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5" name="矩形 204"/>
                  <p:cNvSpPr/>
                  <p:nvPr/>
                </p:nvSpPr>
                <p:spPr bwMode="auto">
                  <a:xfrm>
                    <a:off x="3744268"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06" name="矩形 205"/>
                  <p:cNvSpPr/>
                  <p:nvPr/>
                </p:nvSpPr>
                <p:spPr bwMode="auto">
                  <a:xfrm>
                    <a:off x="4261321"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a:solidFill>
                          <a:schemeClr val="bg1"/>
                        </a:solidFill>
                        <a:latin typeface="微软雅黑" panose="020B0503020204020204" pitchFamily="34" charset="-122"/>
                        <a:ea typeface="微软雅黑" panose="020B0503020204020204" pitchFamily="34" charset="-122"/>
                      </a:rPr>
                      <a:t>B</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grpSp>
            <p:grpSp>
              <p:nvGrpSpPr>
                <p:cNvPr id="172" name="组合 171"/>
                <p:cNvGrpSpPr/>
                <p:nvPr/>
              </p:nvGrpSpPr>
              <p:grpSpPr>
                <a:xfrm>
                  <a:off x="619671" y="2285049"/>
                  <a:ext cx="4159869" cy="324036"/>
                  <a:chOff x="623392" y="1950120"/>
                  <a:chExt cx="4159869" cy="324036"/>
                </a:xfrm>
                <a:noFill/>
              </p:grpSpPr>
              <p:sp>
                <p:nvSpPr>
                  <p:cNvPr id="191" name="矩形 190"/>
                  <p:cNvSpPr/>
                  <p:nvPr/>
                </p:nvSpPr>
                <p:spPr bwMode="auto">
                  <a:xfrm>
                    <a:off x="623392"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2" name="矩形 191"/>
                  <p:cNvSpPr/>
                  <p:nvPr/>
                </p:nvSpPr>
                <p:spPr bwMode="auto">
                  <a:xfrm>
                    <a:off x="1143073"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3" name="矩形 192"/>
                  <p:cNvSpPr/>
                  <p:nvPr/>
                </p:nvSpPr>
                <p:spPr bwMode="auto">
                  <a:xfrm>
                    <a:off x="1665083"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4" name="矩形 193"/>
                  <p:cNvSpPr/>
                  <p:nvPr/>
                </p:nvSpPr>
                <p:spPr bwMode="auto">
                  <a:xfrm>
                    <a:off x="2186133"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5" name="矩形 194"/>
                  <p:cNvSpPr/>
                  <p:nvPr/>
                </p:nvSpPr>
                <p:spPr bwMode="auto">
                  <a:xfrm>
                    <a:off x="2703186"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6" name="矩形 195"/>
                  <p:cNvSpPr/>
                  <p:nvPr/>
                </p:nvSpPr>
                <p:spPr bwMode="auto">
                  <a:xfrm>
                    <a:off x="3222937"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7" name="矩形 196"/>
                  <p:cNvSpPr/>
                  <p:nvPr/>
                </p:nvSpPr>
                <p:spPr bwMode="auto">
                  <a:xfrm>
                    <a:off x="3744268"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8" name="矩形 197"/>
                  <p:cNvSpPr/>
                  <p:nvPr/>
                </p:nvSpPr>
                <p:spPr bwMode="auto">
                  <a:xfrm>
                    <a:off x="4261321" y="1950120"/>
                    <a:ext cx="521940" cy="324036"/>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grpSp>
            <p:grpSp>
              <p:nvGrpSpPr>
                <p:cNvPr id="173" name="组合 172"/>
                <p:cNvGrpSpPr/>
                <p:nvPr/>
              </p:nvGrpSpPr>
              <p:grpSpPr>
                <a:xfrm>
                  <a:off x="612598" y="3428026"/>
                  <a:ext cx="4159869" cy="324036"/>
                  <a:chOff x="623392" y="1950120"/>
                  <a:chExt cx="4159869" cy="324036"/>
                </a:xfrm>
                <a:solidFill>
                  <a:srgbClr val="FF5F00"/>
                </a:solidFill>
              </p:grpSpPr>
              <p:sp>
                <p:nvSpPr>
                  <p:cNvPr id="183" name="矩形 182"/>
                  <p:cNvSpPr/>
                  <p:nvPr/>
                </p:nvSpPr>
                <p:spPr bwMode="auto">
                  <a:xfrm>
                    <a:off x="623392"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7</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84" name="矩形 183"/>
                  <p:cNvSpPr/>
                  <p:nvPr/>
                </p:nvSpPr>
                <p:spPr bwMode="auto">
                  <a:xfrm>
                    <a:off x="114307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6</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85" name="矩形 184"/>
                  <p:cNvSpPr/>
                  <p:nvPr/>
                </p:nvSpPr>
                <p:spPr bwMode="auto">
                  <a:xfrm>
                    <a:off x="166508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5</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86" name="矩形 185"/>
                  <p:cNvSpPr/>
                  <p:nvPr/>
                </p:nvSpPr>
                <p:spPr bwMode="auto">
                  <a:xfrm>
                    <a:off x="2186133"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4</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87" name="矩形 186"/>
                  <p:cNvSpPr/>
                  <p:nvPr/>
                </p:nvSpPr>
                <p:spPr bwMode="auto">
                  <a:xfrm>
                    <a:off x="2703186"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88" name="矩形 187"/>
                  <p:cNvSpPr/>
                  <p:nvPr/>
                </p:nvSpPr>
                <p:spPr bwMode="auto">
                  <a:xfrm>
                    <a:off x="3222937"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89" name="矩形 188"/>
                  <p:cNvSpPr/>
                  <p:nvPr/>
                </p:nvSpPr>
                <p:spPr bwMode="auto">
                  <a:xfrm>
                    <a:off x="3744268"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90" name="矩形 189"/>
                  <p:cNvSpPr/>
                  <p:nvPr/>
                </p:nvSpPr>
                <p:spPr bwMode="auto">
                  <a:xfrm>
                    <a:off x="4261321" y="1950120"/>
                    <a:ext cx="521940" cy="324036"/>
                  </a:xfrm>
                  <a:prstGeom prst="rect">
                    <a:avLst/>
                  </a:prstGeom>
                  <a:solidFill>
                    <a:srgbClr val="15B0E8"/>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grpSp>
            <p:grpSp>
              <p:nvGrpSpPr>
                <p:cNvPr id="174" name="组合 173"/>
                <p:cNvGrpSpPr/>
                <p:nvPr/>
              </p:nvGrpSpPr>
              <p:grpSpPr>
                <a:xfrm>
                  <a:off x="612598" y="3068734"/>
                  <a:ext cx="4159869" cy="324036"/>
                  <a:chOff x="623392" y="1950120"/>
                  <a:chExt cx="4159869" cy="324036"/>
                </a:xfrm>
                <a:noFill/>
              </p:grpSpPr>
              <p:sp>
                <p:nvSpPr>
                  <p:cNvPr id="175" name="矩形 174"/>
                  <p:cNvSpPr/>
                  <p:nvPr/>
                </p:nvSpPr>
                <p:spPr bwMode="auto">
                  <a:xfrm>
                    <a:off x="623392"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76" name="矩形 175"/>
                  <p:cNvSpPr/>
                  <p:nvPr/>
                </p:nvSpPr>
                <p:spPr bwMode="auto">
                  <a:xfrm>
                    <a:off x="1143073"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77" name="矩形 176"/>
                  <p:cNvSpPr/>
                  <p:nvPr/>
                </p:nvSpPr>
                <p:spPr bwMode="auto">
                  <a:xfrm>
                    <a:off x="1665083"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78" name="矩形 177"/>
                  <p:cNvSpPr/>
                  <p:nvPr/>
                </p:nvSpPr>
                <p:spPr bwMode="auto">
                  <a:xfrm>
                    <a:off x="2186133"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79" name="矩形 178"/>
                  <p:cNvSpPr/>
                  <p:nvPr/>
                </p:nvSpPr>
                <p:spPr bwMode="auto">
                  <a:xfrm>
                    <a:off x="2703186"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80" name="矩形 179"/>
                  <p:cNvSpPr/>
                  <p:nvPr/>
                </p:nvSpPr>
                <p:spPr bwMode="auto">
                  <a:xfrm>
                    <a:off x="3222937"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81" name="矩形 180"/>
                  <p:cNvSpPr/>
                  <p:nvPr/>
                </p:nvSpPr>
                <p:spPr bwMode="auto">
                  <a:xfrm>
                    <a:off x="3744268"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82" name="矩形 181"/>
                  <p:cNvSpPr/>
                  <p:nvPr/>
                </p:nvSpPr>
                <p:spPr bwMode="auto">
                  <a:xfrm>
                    <a:off x="4261321" y="1950120"/>
                    <a:ext cx="521940" cy="324036"/>
                  </a:xfrm>
                  <a:prstGeom prst="rect">
                    <a:avLst/>
                  </a:prstGeom>
                  <a:grp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grpSp>
          </p:grpSp>
          <p:sp>
            <p:nvSpPr>
              <p:cNvPr id="167" name="文本框 90"/>
              <p:cNvSpPr txBox="1"/>
              <p:nvPr/>
            </p:nvSpPr>
            <p:spPr bwMode="auto">
              <a:xfrm>
                <a:off x="777755" y="1932368"/>
                <a:ext cx="747579"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A</a:t>
                </a:r>
                <a:endParaRPr lang="zh-CN" altLang="en-US" sz="900" dirty="0" smtClean="0">
                  <a:latin typeface="+mn-ea"/>
                  <a:ea typeface="+mn-ea"/>
                </a:endParaRPr>
              </a:p>
            </p:txBody>
          </p:sp>
          <p:sp>
            <p:nvSpPr>
              <p:cNvPr id="168" name="文本框 91"/>
              <p:cNvSpPr txBox="1"/>
              <p:nvPr/>
            </p:nvSpPr>
            <p:spPr bwMode="auto">
              <a:xfrm>
                <a:off x="777753" y="2658581"/>
                <a:ext cx="747579"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B</a:t>
                </a:r>
                <a:endParaRPr lang="zh-CN" altLang="en-US" sz="900" dirty="0" smtClean="0">
                  <a:latin typeface="+mn-ea"/>
                  <a:ea typeface="+mn-ea"/>
                </a:endParaRPr>
              </a:p>
            </p:txBody>
          </p:sp>
          <p:sp>
            <p:nvSpPr>
              <p:cNvPr id="169" name="文本框 92"/>
              <p:cNvSpPr txBox="1"/>
              <p:nvPr/>
            </p:nvSpPr>
            <p:spPr bwMode="auto">
              <a:xfrm>
                <a:off x="777685" y="3410273"/>
                <a:ext cx="747579"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C</a:t>
                </a:r>
                <a:endParaRPr lang="zh-CN" altLang="en-US" sz="900" dirty="0" smtClean="0">
                  <a:latin typeface="+mn-ea"/>
                  <a:ea typeface="+mn-ea"/>
                </a:endParaRPr>
              </a:p>
            </p:txBody>
          </p:sp>
        </p:grpSp>
        <p:sp>
          <p:nvSpPr>
            <p:cNvPr id="165" name="文本框 144"/>
            <p:cNvSpPr txBox="1"/>
            <p:nvPr/>
          </p:nvSpPr>
          <p:spPr>
            <a:xfrm>
              <a:off x="583631" y="3751952"/>
              <a:ext cx="4861356" cy="357242"/>
            </a:xfrm>
            <a:prstGeom prst="rect">
              <a:avLst/>
            </a:prstGeom>
            <a:noFill/>
          </p:spPr>
          <p:txBody>
            <a:bodyPr wrap="square"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000" i="0" u="none" strike="noStrike" kern="0" cap="none" spc="0" normalizeH="0" baseline="0" noProof="0" dirty="0" smtClean="0">
                  <a:ln>
                    <a:noFill/>
                  </a:ln>
                  <a:solidFill>
                    <a:srgbClr val="1D1D1A"/>
                  </a:solidFill>
                  <a:effectLst/>
                  <a:uLnTx/>
                  <a:uFillTx/>
                </a:rPr>
                <a:t>D = C7</a:t>
              </a:r>
              <a:r>
                <a:rPr kumimoji="0" lang="en-US" altLang="zh-CN" sz="1000" i="0" u="none" strike="noStrike" kern="0" cap="none" spc="0" normalizeH="0" noProof="0" dirty="0" smtClean="0">
                  <a:ln>
                    <a:noFill/>
                  </a:ln>
                  <a:solidFill>
                    <a:srgbClr val="1D1D1A"/>
                  </a:solidFill>
                  <a:effectLst/>
                  <a:uLnTx/>
                  <a:uFillTx/>
                </a:rPr>
                <a:t> + C6 + C5 + C4 + C3 + C2 + C1 + C0</a:t>
              </a:r>
              <a:endParaRPr kumimoji="0" lang="zh-CN" altLang="en-US" sz="1000" i="0" u="none" strike="noStrike" kern="0" cap="none" spc="0" normalizeH="0" baseline="0" noProof="0" dirty="0">
                <a:ln>
                  <a:noFill/>
                </a:ln>
                <a:solidFill>
                  <a:srgbClr val="1D1D1A"/>
                </a:solidFill>
                <a:effectLst/>
                <a:uLnTx/>
                <a:uFillTx/>
              </a:endParaRPr>
            </a:p>
          </p:txBody>
        </p:sp>
      </p:grpSp>
      <p:grpSp>
        <p:nvGrpSpPr>
          <p:cNvPr id="6" name="组合 5"/>
          <p:cNvGrpSpPr/>
          <p:nvPr/>
        </p:nvGrpSpPr>
        <p:grpSpPr>
          <a:xfrm>
            <a:off x="6483094" y="2769250"/>
            <a:ext cx="4494616" cy="1397194"/>
            <a:chOff x="6417771" y="2609230"/>
            <a:chExt cx="4494616" cy="1397194"/>
          </a:xfrm>
        </p:grpSpPr>
        <p:grpSp>
          <p:nvGrpSpPr>
            <p:cNvPr id="216" name="组合 215"/>
            <p:cNvGrpSpPr/>
            <p:nvPr/>
          </p:nvGrpSpPr>
          <p:grpSpPr>
            <a:xfrm>
              <a:off x="6417771" y="2609230"/>
              <a:ext cx="2180247" cy="1397194"/>
              <a:chOff x="6132004" y="1811972"/>
              <a:chExt cx="2811834" cy="1801942"/>
            </a:xfrm>
          </p:grpSpPr>
          <p:sp>
            <p:nvSpPr>
              <p:cNvPr id="242" name="矩形 241"/>
              <p:cNvSpPr/>
              <p:nvPr/>
            </p:nvSpPr>
            <p:spPr bwMode="auto">
              <a:xfrm>
                <a:off x="6859157"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A13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3" name="矩形 242"/>
              <p:cNvSpPr/>
              <p:nvPr/>
            </p:nvSpPr>
            <p:spPr bwMode="auto">
              <a:xfrm>
                <a:off x="7378838"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A12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4" name="矩形 243"/>
              <p:cNvSpPr/>
              <p:nvPr/>
            </p:nvSpPr>
            <p:spPr bwMode="auto">
              <a:xfrm>
                <a:off x="7900848"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A11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5" name="矩形 244"/>
              <p:cNvSpPr/>
              <p:nvPr/>
            </p:nvSpPr>
            <p:spPr bwMode="auto">
              <a:xfrm>
                <a:off x="8421898"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A10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6" name="矩形 245"/>
              <p:cNvSpPr/>
              <p:nvPr/>
            </p:nvSpPr>
            <p:spPr bwMode="auto">
              <a:xfrm>
                <a:off x="6859157"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B13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7" name="矩形 246"/>
              <p:cNvSpPr/>
              <p:nvPr/>
            </p:nvSpPr>
            <p:spPr bwMode="auto">
              <a:xfrm>
                <a:off x="7378838"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B12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8" name="矩形 247"/>
              <p:cNvSpPr/>
              <p:nvPr/>
            </p:nvSpPr>
            <p:spPr bwMode="auto">
              <a:xfrm>
                <a:off x="7900848"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B11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49" name="矩形 248"/>
              <p:cNvSpPr/>
              <p:nvPr/>
            </p:nvSpPr>
            <p:spPr bwMode="auto">
              <a:xfrm>
                <a:off x="8421898"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B10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50" name="矩形 249"/>
              <p:cNvSpPr/>
              <p:nvPr/>
            </p:nvSpPr>
            <p:spPr bwMode="auto">
              <a:xfrm>
                <a:off x="6859157"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51" name="矩形 250"/>
              <p:cNvSpPr/>
              <p:nvPr/>
            </p:nvSpPr>
            <p:spPr bwMode="auto">
              <a:xfrm>
                <a:off x="7378838"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52" name="矩形 251"/>
              <p:cNvSpPr/>
              <p:nvPr/>
            </p:nvSpPr>
            <p:spPr bwMode="auto">
              <a:xfrm>
                <a:off x="7900848"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53" name="矩形 252"/>
              <p:cNvSpPr/>
              <p:nvPr/>
            </p:nvSpPr>
            <p:spPr bwMode="auto">
              <a:xfrm>
                <a:off x="8421898"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54" name="矩形 253"/>
              <p:cNvSpPr/>
              <p:nvPr/>
            </p:nvSpPr>
            <p:spPr bwMode="auto">
              <a:xfrm>
                <a:off x="6852084"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C13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55" name="矩形 254"/>
              <p:cNvSpPr/>
              <p:nvPr/>
            </p:nvSpPr>
            <p:spPr bwMode="auto">
              <a:xfrm>
                <a:off x="7371765"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C12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56" name="矩形 255"/>
              <p:cNvSpPr/>
              <p:nvPr/>
            </p:nvSpPr>
            <p:spPr bwMode="auto">
              <a:xfrm>
                <a:off x="7893775"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C11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57" name="矩形 256"/>
              <p:cNvSpPr/>
              <p:nvPr/>
            </p:nvSpPr>
            <p:spPr bwMode="auto">
              <a:xfrm>
                <a:off x="8414825"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C10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58" name="矩形 257"/>
              <p:cNvSpPr/>
              <p:nvPr/>
            </p:nvSpPr>
            <p:spPr bwMode="auto">
              <a:xfrm>
                <a:off x="6852084"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59" name="矩形 258"/>
              <p:cNvSpPr/>
              <p:nvPr/>
            </p:nvSpPr>
            <p:spPr bwMode="auto">
              <a:xfrm>
                <a:off x="7371765"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60" name="矩形 259"/>
              <p:cNvSpPr/>
              <p:nvPr/>
            </p:nvSpPr>
            <p:spPr bwMode="auto">
              <a:xfrm>
                <a:off x="7893775"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61" name="矩形 260"/>
              <p:cNvSpPr/>
              <p:nvPr/>
            </p:nvSpPr>
            <p:spPr bwMode="auto">
              <a:xfrm>
                <a:off x="8414825"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62" name="文本框 10"/>
              <p:cNvSpPr txBox="1"/>
              <p:nvPr/>
            </p:nvSpPr>
            <p:spPr bwMode="auto">
              <a:xfrm>
                <a:off x="6132004" y="1827506"/>
                <a:ext cx="783584"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A1</a:t>
                </a:r>
                <a:endParaRPr lang="zh-CN" altLang="en-US" sz="900" dirty="0" smtClean="0">
                  <a:latin typeface="+mn-ea"/>
                  <a:ea typeface="+mn-ea"/>
                </a:endParaRPr>
              </a:p>
            </p:txBody>
          </p:sp>
          <p:sp>
            <p:nvSpPr>
              <p:cNvPr id="263" name="文本框 86"/>
              <p:cNvSpPr txBox="1"/>
              <p:nvPr/>
            </p:nvSpPr>
            <p:spPr bwMode="auto">
              <a:xfrm>
                <a:off x="6132004" y="2553721"/>
                <a:ext cx="783584"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B1</a:t>
                </a:r>
                <a:endParaRPr lang="zh-CN" altLang="en-US" sz="900" dirty="0" smtClean="0">
                  <a:latin typeface="+mn-ea"/>
                  <a:ea typeface="+mn-ea"/>
                </a:endParaRPr>
              </a:p>
            </p:txBody>
          </p:sp>
          <p:sp>
            <p:nvSpPr>
              <p:cNvPr id="264" name="文本框 87"/>
              <p:cNvSpPr txBox="1"/>
              <p:nvPr/>
            </p:nvSpPr>
            <p:spPr bwMode="auto">
              <a:xfrm>
                <a:off x="6132004" y="3305412"/>
                <a:ext cx="783584"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C1</a:t>
                </a:r>
                <a:endParaRPr lang="zh-CN" altLang="en-US" sz="900" dirty="0" smtClean="0">
                  <a:latin typeface="+mn-ea"/>
                  <a:ea typeface="+mn-ea"/>
                </a:endParaRPr>
              </a:p>
            </p:txBody>
          </p:sp>
        </p:grpSp>
        <p:grpSp>
          <p:nvGrpSpPr>
            <p:cNvPr id="217" name="组合 216"/>
            <p:cNvGrpSpPr/>
            <p:nvPr/>
          </p:nvGrpSpPr>
          <p:grpSpPr>
            <a:xfrm>
              <a:off x="8741967" y="2609230"/>
              <a:ext cx="2170420" cy="1397194"/>
              <a:chOff x="9021475" y="1811972"/>
              <a:chExt cx="2799161" cy="1801942"/>
            </a:xfrm>
          </p:grpSpPr>
          <p:sp>
            <p:nvSpPr>
              <p:cNvPr id="219" name="矩形 218"/>
              <p:cNvSpPr/>
              <p:nvPr/>
            </p:nvSpPr>
            <p:spPr bwMode="auto">
              <a:xfrm>
                <a:off x="9740561"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A23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0" name="矩形 219"/>
              <p:cNvSpPr/>
              <p:nvPr/>
            </p:nvSpPr>
            <p:spPr bwMode="auto">
              <a:xfrm>
                <a:off x="10260312"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A22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1" name="矩形 220"/>
              <p:cNvSpPr/>
              <p:nvPr/>
            </p:nvSpPr>
            <p:spPr bwMode="auto">
              <a:xfrm>
                <a:off x="10781643"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A21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2" name="矩形 221"/>
              <p:cNvSpPr/>
              <p:nvPr/>
            </p:nvSpPr>
            <p:spPr bwMode="auto">
              <a:xfrm>
                <a:off x="11298696" y="1811972"/>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A20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3" name="矩形 222"/>
              <p:cNvSpPr/>
              <p:nvPr/>
            </p:nvSpPr>
            <p:spPr bwMode="auto">
              <a:xfrm>
                <a:off x="9740561"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4" name="矩形 223"/>
              <p:cNvSpPr/>
              <p:nvPr/>
            </p:nvSpPr>
            <p:spPr bwMode="auto">
              <a:xfrm>
                <a:off x="10260312"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5" name="矩形 224"/>
              <p:cNvSpPr/>
              <p:nvPr/>
            </p:nvSpPr>
            <p:spPr bwMode="auto">
              <a:xfrm>
                <a:off x="10781643"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6" name="矩形 225"/>
              <p:cNvSpPr/>
              <p:nvPr/>
            </p:nvSpPr>
            <p:spPr bwMode="auto">
              <a:xfrm>
                <a:off x="11298696" y="253476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B2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27" name="矩形 226"/>
              <p:cNvSpPr/>
              <p:nvPr/>
            </p:nvSpPr>
            <p:spPr bwMode="auto">
              <a:xfrm>
                <a:off x="9740561"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28" name="矩形 227"/>
              <p:cNvSpPr/>
              <p:nvPr/>
            </p:nvSpPr>
            <p:spPr bwMode="auto">
              <a:xfrm>
                <a:off x="10260312"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29" name="矩形 228"/>
              <p:cNvSpPr/>
              <p:nvPr/>
            </p:nvSpPr>
            <p:spPr bwMode="auto">
              <a:xfrm>
                <a:off x="10781643"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30" name="矩形 229"/>
              <p:cNvSpPr/>
              <p:nvPr/>
            </p:nvSpPr>
            <p:spPr bwMode="auto">
              <a:xfrm>
                <a:off x="11298696" y="2146901"/>
                <a:ext cx="521940" cy="324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050" b="1" i="0" u="none" strike="noStrike" cap="none" normalizeH="0" baseline="0" dirty="0" smtClean="0">
                    <a:ln>
                      <a:noFill/>
                    </a:ln>
                    <a:effectLst/>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31" name="矩形 230"/>
              <p:cNvSpPr/>
              <p:nvPr/>
            </p:nvSpPr>
            <p:spPr bwMode="auto">
              <a:xfrm>
                <a:off x="9733488"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3</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32" name="矩形 231"/>
              <p:cNvSpPr/>
              <p:nvPr/>
            </p:nvSpPr>
            <p:spPr bwMode="auto">
              <a:xfrm>
                <a:off x="10253239"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2</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33" name="矩形 232"/>
              <p:cNvSpPr/>
              <p:nvPr/>
            </p:nvSpPr>
            <p:spPr bwMode="auto">
              <a:xfrm>
                <a:off x="10774570"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1</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34" name="矩形 233"/>
              <p:cNvSpPr/>
              <p:nvPr/>
            </p:nvSpPr>
            <p:spPr bwMode="auto">
              <a:xfrm>
                <a:off x="11291623" y="3289878"/>
                <a:ext cx="521940" cy="324036"/>
              </a:xfrm>
              <a:prstGeom prst="rect">
                <a:avLst/>
              </a:prstGeom>
              <a:solidFill>
                <a:srgbClr val="F7A655"/>
              </a:solidFill>
              <a:ln w="9525" cap="flat" cmpd="sng" algn="ctr">
                <a:solidFill>
                  <a:srgbClr val="E779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900" dirty="0" smtClean="0">
                    <a:solidFill>
                      <a:schemeClr val="bg1"/>
                    </a:solidFill>
                    <a:latin typeface="微软雅黑" panose="020B0503020204020204" pitchFamily="34" charset="-122"/>
                    <a:ea typeface="微软雅黑" panose="020B0503020204020204" pitchFamily="34" charset="-122"/>
                  </a:rPr>
                  <a:t>C2</a:t>
                </a:r>
                <a:r>
                  <a:rPr kumimoji="0" lang="en-US" altLang="zh-CN"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0</a:t>
                </a:r>
                <a:endParaRPr kumimoji="0" lang="zh-CN" altLang="en-US" sz="9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35" name="矩形 234"/>
              <p:cNvSpPr/>
              <p:nvPr/>
            </p:nvSpPr>
            <p:spPr bwMode="auto">
              <a:xfrm>
                <a:off x="9733488"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36" name="矩形 235"/>
              <p:cNvSpPr/>
              <p:nvPr/>
            </p:nvSpPr>
            <p:spPr bwMode="auto">
              <a:xfrm>
                <a:off x="10253239"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37" name="矩形 236"/>
              <p:cNvSpPr/>
              <p:nvPr/>
            </p:nvSpPr>
            <p:spPr bwMode="auto">
              <a:xfrm>
                <a:off x="10774570"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38" name="矩形 237"/>
              <p:cNvSpPr/>
              <p:nvPr/>
            </p:nvSpPr>
            <p:spPr bwMode="auto">
              <a:xfrm>
                <a:off x="11291623" y="2930586"/>
                <a:ext cx="521940" cy="324036"/>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050" b="1" dirty="0">
                    <a:latin typeface="微软雅黑" panose="020B0503020204020204" pitchFamily="34" charset="-122"/>
                    <a:ea typeface="微软雅黑" panose="020B0503020204020204" pitchFamily="34" charset="-122"/>
                  </a:rPr>
                  <a:t>=</a:t>
                </a:r>
                <a:endParaRPr kumimoji="0" lang="zh-CN" altLang="en-US" sz="105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39" name="文本框 138"/>
              <p:cNvSpPr txBox="1"/>
              <p:nvPr/>
            </p:nvSpPr>
            <p:spPr bwMode="auto">
              <a:xfrm>
                <a:off x="9021475" y="1817541"/>
                <a:ext cx="783582"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A2</a:t>
                </a:r>
                <a:endParaRPr lang="zh-CN" altLang="en-US" sz="900" dirty="0" smtClean="0">
                  <a:latin typeface="+mn-ea"/>
                  <a:ea typeface="+mn-ea"/>
                </a:endParaRPr>
              </a:p>
            </p:txBody>
          </p:sp>
          <p:sp>
            <p:nvSpPr>
              <p:cNvPr id="240" name="文本框 139"/>
              <p:cNvSpPr txBox="1"/>
              <p:nvPr/>
            </p:nvSpPr>
            <p:spPr bwMode="auto">
              <a:xfrm>
                <a:off x="9021475" y="2543755"/>
                <a:ext cx="783582"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B2</a:t>
                </a:r>
                <a:endParaRPr lang="zh-CN" altLang="en-US" sz="900" dirty="0" smtClean="0">
                  <a:latin typeface="+mn-ea"/>
                  <a:ea typeface="+mn-ea"/>
                </a:endParaRPr>
              </a:p>
            </p:txBody>
          </p:sp>
          <p:sp>
            <p:nvSpPr>
              <p:cNvPr id="241" name="文本框 140"/>
              <p:cNvSpPr txBox="1"/>
              <p:nvPr/>
            </p:nvSpPr>
            <p:spPr bwMode="auto">
              <a:xfrm>
                <a:off x="9021475" y="3295446"/>
                <a:ext cx="783582" cy="292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zh-CN" altLang="en-US" sz="900" dirty="0" smtClean="0">
                    <a:latin typeface="+mn-ea"/>
                    <a:ea typeface="+mn-ea"/>
                  </a:rPr>
                  <a:t>向量</a:t>
                </a:r>
                <a:r>
                  <a:rPr lang="en-US" altLang="zh-CN" sz="900" dirty="0" smtClean="0">
                    <a:latin typeface="+mn-ea"/>
                    <a:ea typeface="+mn-ea"/>
                  </a:rPr>
                  <a:t>C2</a:t>
                </a:r>
                <a:endParaRPr lang="zh-CN" altLang="en-US" sz="900" dirty="0" smtClean="0">
                  <a:latin typeface="+mn-ea"/>
                  <a:ea typeface="+mn-ea"/>
                </a:endParaRPr>
              </a:p>
            </p:txBody>
          </p:sp>
        </p:grpSp>
      </p:grpSp>
      <p:sp>
        <p:nvSpPr>
          <p:cNvPr id="218" name="文本框 145"/>
          <p:cNvSpPr txBox="1"/>
          <p:nvPr/>
        </p:nvSpPr>
        <p:spPr>
          <a:xfrm>
            <a:off x="6606540" y="4273476"/>
            <a:ext cx="4365686" cy="276999"/>
          </a:xfrm>
          <a:prstGeom prst="rect">
            <a:avLst/>
          </a:prstGeom>
          <a:noFill/>
        </p:spPr>
        <p:txBody>
          <a:bodyPr wrap="square"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000" i="0" u="none" strike="noStrike" kern="0" cap="none" spc="0" normalizeH="0" baseline="0" noProof="0" dirty="0" smtClean="0">
                <a:ln>
                  <a:noFill/>
                </a:ln>
                <a:solidFill>
                  <a:srgbClr val="1D1D1A"/>
                </a:solidFill>
                <a:effectLst/>
                <a:uLnTx/>
                <a:uFillTx/>
              </a:rPr>
              <a:t>D = C13</a:t>
            </a:r>
            <a:r>
              <a:rPr kumimoji="0" lang="en-US" altLang="zh-CN" sz="1000" i="0" u="none" strike="noStrike" kern="0" cap="none" spc="0" normalizeH="0" noProof="0" dirty="0" smtClean="0">
                <a:ln>
                  <a:noFill/>
                </a:ln>
                <a:solidFill>
                  <a:srgbClr val="1D1D1A"/>
                </a:solidFill>
                <a:effectLst/>
                <a:uLnTx/>
                <a:uFillTx/>
              </a:rPr>
              <a:t> + C12 + C11 + C10 + C23 + C22 + C21 + C20</a:t>
            </a:r>
            <a:endParaRPr kumimoji="0" lang="zh-CN" altLang="en-US" sz="1000" i="0" u="none" strike="noStrike" kern="0" cap="none" spc="0" normalizeH="0" baseline="0" noProof="0" dirty="0">
              <a:ln>
                <a:noFill/>
              </a:ln>
              <a:solidFill>
                <a:srgbClr val="1D1D1A"/>
              </a:solidFill>
              <a:effectLst/>
              <a:uLnTx/>
              <a:uFillTx/>
            </a:endParaRPr>
          </a:p>
        </p:txBody>
      </p:sp>
      <p:sp>
        <p:nvSpPr>
          <p:cNvPr id="265" name="文本框 147"/>
          <p:cNvSpPr txBox="1"/>
          <p:nvPr/>
        </p:nvSpPr>
        <p:spPr>
          <a:xfrm>
            <a:off x="6903424" y="1672237"/>
            <a:ext cx="3653956" cy="270459"/>
          </a:xfrm>
          <a:prstGeom prst="rect">
            <a:avLst/>
          </a:prstGeom>
          <a:noFill/>
        </p:spPr>
        <p:txBody>
          <a:bodyPr wrap="square" lIns="0" tIns="0" rIns="0" bIns="0"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kern="0" dirty="0" smtClean="0">
                <a:solidFill>
                  <a:srgbClr val="1D1D1A"/>
                </a:solidFill>
              </a:rPr>
              <a:t>鲲鹏指令计算</a:t>
            </a:r>
            <a:r>
              <a:rPr lang="en-US" altLang="zh-CN" sz="1600" kern="0" dirty="0" smtClean="0">
                <a:solidFill>
                  <a:srgbClr val="1D1D1A"/>
                </a:solidFill>
              </a:rPr>
              <a:t>16</a:t>
            </a:r>
            <a:r>
              <a:rPr lang="zh-CN" altLang="en-US" sz="1600" kern="0" dirty="0" smtClean="0">
                <a:solidFill>
                  <a:srgbClr val="1D1D1A"/>
                </a:solidFill>
              </a:rPr>
              <a:t>个单精度浮点数之和</a:t>
            </a:r>
            <a:endParaRPr lang="zh-CN" altLang="en-US" sz="1600" kern="0" dirty="0">
              <a:solidFill>
                <a:srgbClr val="1D1D1A"/>
              </a:solidFill>
            </a:endParaRPr>
          </a:p>
        </p:txBody>
      </p:sp>
      <p:sp>
        <p:nvSpPr>
          <p:cNvPr id="266" name="文本框 148"/>
          <p:cNvSpPr txBox="1"/>
          <p:nvPr/>
        </p:nvSpPr>
        <p:spPr>
          <a:xfrm>
            <a:off x="1012694" y="2152566"/>
            <a:ext cx="4539974" cy="295145"/>
          </a:xfrm>
          <a:prstGeom prst="rect">
            <a:avLst/>
          </a:prstGeom>
          <a:noFill/>
        </p:spPr>
        <p:txBody>
          <a:bodyPr wrap="square" rtlCol="0">
            <a:spAutoFit/>
          </a:bodyPr>
          <a:lstStyle>
            <a:defPPr>
              <a:defRPr lang="zh-CN"/>
            </a:defPPr>
            <a:lvl1pPr>
              <a:defRPr sz="1400" b="1">
                <a:solidFill>
                  <a:srgbClr val="C00000"/>
                </a:solidFill>
                <a:latin typeface="+mn-ea"/>
                <a:ea typeface="+mn-ea"/>
              </a:defRPr>
            </a:lvl1pPr>
          </a:lstStyle>
          <a:p>
            <a:pPr marL="0" marR="0" lvl="0" indent="0" algn="ctr" defTabSz="914400" eaLnBrk="1" fontAlgn="auto" latinLnBrk="0" hangingPunct="1">
              <a:lnSpc>
                <a:spcPct val="120000"/>
              </a:lnSpc>
              <a:spcBef>
                <a:spcPts val="0"/>
              </a:spcBef>
              <a:spcAft>
                <a:spcPts val="0"/>
              </a:spcAft>
              <a:buClrTx/>
              <a:buSzTx/>
              <a:buFontTx/>
              <a:buNone/>
              <a:tabLst/>
              <a:defRPr/>
            </a:pPr>
            <a:r>
              <a:rPr lang="en-US" altLang="zh-CN" sz="1200" b="0" kern="0" dirty="0" smtClean="0">
                <a:solidFill>
                  <a:srgbClr val="1D1D1A"/>
                </a:solidFill>
              </a:rPr>
              <a:t>__</a:t>
            </a:r>
            <a:r>
              <a:rPr lang="en-US" altLang="zh-CN" sz="1200" b="0" kern="0" dirty="0">
                <a:solidFill>
                  <a:srgbClr val="1D1D1A"/>
                </a:solidFill>
              </a:rPr>
              <a:t>m256d _mm256_add_ps (__m256 </a:t>
            </a:r>
            <a:r>
              <a:rPr lang="en-US" altLang="zh-CN" sz="1200" b="0" kern="0" dirty="0" smtClean="0">
                <a:solidFill>
                  <a:srgbClr val="1D1D1A"/>
                </a:solidFill>
              </a:rPr>
              <a:t>A, </a:t>
            </a:r>
            <a:r>
              <a:rPr lang="en-US" altLang="zh-CN" sz="1200" b="0" kern="0" dirty="0">
                <a:solidFill>
                  <a:srgbClr val="1D1D1A"/>
                </a:solidFill>
              </a:rPr>
              <a:t>__m256 </a:t>
            </a:r>
            <a:r>
              <a:rPr lang="en-US" altLang="zh-CN" sz="1200" b="0" kern="0" dirty="0" smtClean="0">
                <a:solidFill>
                  <a:srgbClr val="1D1D1A"/>
                </a:solidFill>
              </a:rPr>
              <a:t>B)</a:t>
            </a:r>
            <a:endParaRPr kumimoji="0" lang="zh-CN" altLang="en-US" sz="1200" b="0" i="0" u="none" strike="noStrike" kern="0" cap="none" spc="0" normalizeH="0" baseline="0" noProof="0" dirty="0">
              <a:ln>
                <a:noFill/>
              </a:ln>
              <a:solidFill>
                <a:srgbClr val="1D1D1A"/>
              </a:solidFill>
              <a:effectLst/>
              <a:uLnTx/>
              <a:uFillTx/>
            </a:endParaRPr>
          </a:p>
        </p:txBody>
      </p:sp>
      <p:sp>
        <p:nvSpPr>
          <p:cNvPr id="268" name="等腰三角形 267"/>
          <p:cNvSpPr/>
          <p:nvPr/>
        </p:nvSpPr>
        <p:spPr bwMode="auto">
          <a:xfrm rot="5400000">
            <a:off x="4821258" y="3920729"/>
            <a:ext cx="2370568" cy="318862"/>
          </a:xfrm>
          <a:prstGeom prst="triangle">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i="0" u="none" strike="noStrike" cap="none" normalizeH="0" baseline="0" dirty="0" smtClean="0">
              <a:ln>
                <a:noFill/>
              </a:ln>
              <a:solidFill>
                <a:schemeClr val="tx1"/>
              </a:solidFill>
              <a:effectLst/>
              <a:latin typeface="FrutigerNext LT Regular" pitchFamily="34" charset="0"/>
              <a:ea typeface="宋体" pitchFamily="2" charset="-122"/>
            </a:endParaRPr>
          </a:p>
        </p:txBody>
      </p:sp>
      <p:sp>
        <p:nvSpPr>
          <p:cNvPr id="271" name="矩形 270"/>
          <p:cNvSpPr/>
          <p:nvPr/>
        </p:nvSpPr>
        <p:spPr>
          <a:xfrm>
            <a:off x="6475005" y="4724125"/>
            <a:ext cx="4510794" cy="1206228"/>
          </a:xfrm>
          <a:prstGeom prst="rect">
            <a:avLst/>
          </a:prstGeom>
        </p:spPr>
        <p:txBody>
          <a:bodyPr wrap="square" lIns="0" tIns="0" rIns="0" bIns="0">
            <a:spAutoFit/>
          </a:bodyPr>
          <a:lstStyle/>
          <a:p>
            <a:pPr fontAlgn="auto">
              <a:lnSpc>
                <a:spcPct val="120000"/>
              </a:lnSpc>
              <a:spcBef>
                <a:spcPts val="200"/>
              </a:spcBef>
              <a:spcAft>
                <a:spcPts val="0"/>
              </a:spcAft>
              <a:defRPr/>
            </a:pPr>
            <a:r>
              <a:rPr lang="zh-CN" altLang="en-US" sz="1200" b="1" kern="0" dirty="0">
                <a:solidFill>
                  <a:srgbClr val="1D1D1A"/>
                </a:solidFill>
                <a:latin typeface="微软雅黑" panose="020B0503020204020204" pitchFamily="34" charset="-122"/>
                <a:ea typeface="微软雅黑" panose="020B0503020204020204" pitchFamily="34" charset="-122"/>
              </a:rPr>
              <a:t>鲲鹏指令说明：</a:t>
            </a:r>
            <a:endParaRPr lang="en-US" altLang="zh-CN" sz="1200" b="1" kern="0" dirty="0">
              <a:solidFill>
                <a:srgbClr val="1D1D1A"/>
              </a:solidFill>
              <a:latin typeface="微软雅黑" panose="020B0503020204020204" pitchFamily="34" charset="-122"/>
              <a:ea typeface="微软雅黑" panose="020B0503020204020204" pitchFamily="34" charset="-122"/>
            </a:endParaRPr>
          </a:p>
          <a:p>
            <a:pPr marL="108000" indent="-108000" fontAlgn="auto">
              <a:lnSpc>
                <a:spcPct val="120000"/>
              </a:lnSpc>
              <a:spcBef>
                <a:spcPts val="200"/>
              </a:spcBef>
              <a:spcAft>
                <a:spcPts val="0"/>
              </a:spcAft>
              <a:buClr>
                <a:schemeClr val="bg1">
                  <a:lumMod val="50000"/>
                </a:schemeClr>
              </a:buClr>
              <a:buFont typeface="Arial" pitchFamily="34" charset="0"/>
              <a:buChar char="•"/>
              <a:defRPr/>
            </a:pPr>
            <a:r>
              <a:rPr lang="zh-CN" altLang="en-US" kern="0" dirty="0">
                <a:solidFill>
                  <a:srgbClr val="1D1D1A"/>
                </a:solidFill>
                <a:latin typeface="微软雅黑" panose="020B0503020204020204" pitchFamily="34" charset="-122"/>
                <a:ea typeface="微软雅黑" panose="020B0503020204020204" pitchFamily="34" charset="-122"/>
              </a:rPr>
              <a:t>鲲鹏处理器采用精简指令集，使用</a:t>
            </a:r>
            <a:r>
              <a:rPr lang="en-US" altLang="zh-CN" kern="0" dirty="0">
                <a:solidFill>
                  <a:srgbClr val="1D1D1A"/>
                </a:solidFill>
                <a:latin typeface="微软雅黑" panose="020B0503020204020204" pitchFamily="34" charset="-122"/>
                <a:ea typeface="微软雅黑" panose="020B0503020204020204" pitchFamily="34" charset="-122"/>
              </a:rPr>
              <a:t>128</a:t>
            </a:r>
            <a:r>
              <a:rPr lang="zh-CN" altLang="en-US" kern="0" dirty="0">
                <a:solidFill>
                  <a:srgbClr val="1D1D1A"/>
                </a:solidFill>
                <a:latin typeface="微软雅黑" panose="020B0503020204020204" pitchFamily="34" charset="-122"/>
                <a:ea typeface="微软雅黑" panose="020B0503020204020204" pitchFamily="34" charset="-122"/>
              </a:rPr>
              <a:t>位寄存器实现</a:t>
            </a:r>
            <a:r>
              <a:rPr lang="en-US" altLang="zh-CN" kern="0" dirty="0">
                <a:solidFill>
                  <a:srgbClr val="1D1D1A"/>
                </a:solidFill>
                <a:latin typeface="微软雅黑" panose="020B0503020204020204" pitchFamily="34" charset="-122"/>
                <a:ea typeface="微软雅黑" panose="020B0503020204020204" pitchFamily="34" charset="-122"/>
              </a:rPr>
              <a:t>SIMD</a:t>
            </a:r>
            <a:r>
              <a:rPr lang="zh-CN" altLang="en-US" kern="0" dirty="0">
                <a:solidFill>
                  <a:srgbClr val="1D1D1A"/>
                </a:solidFill>
                <a:latin typeface="微软雅黑" panose="020B0503020204020204" pitchFamily="34" charset="-122"/>
                <a:ea typeface="微软雅黑" panose="020B0503020204020204" pitchFamily="34" charset="-122"/>
              </a:rPr>
              <a:t>（</a:t>
            </a:r>
            <a:r>
              <a:rPr lang="en-US" altLang="zh-CN" kern="0" dirty="0">
                <a:solidFill>
                  <a:srgbClr val="1D1D1A"/>
                </a:solidFill>
                <a:latin typeface="微软雅黑" panose="020B0503020204020204" pitchFamily="34" charset="-122"/>
                <a:ea typeface="微软雅黑" panose="020B0503020204020204" pitchFamily="34" charset="-122"/>
              </a:rPr>
              <a:t>Single Instruction Multi Data</a:t>
            </a:r>
            <a:r>
              <a:rPr lang="zh-CN" altLang="en-US" kern="0" dirty="0">
                <a:solidFill>
                  <a:srgbClr val="1D1D1A"/>
                </a:solidFill>
                <a:latin typeface="微软雅黑" panose="020B0503020204020204" pitchFamily="34" charset="-122"/>
                <a:ea typeface="微软雅黑" panose="020B0503020204020204" pitchFamily="34" charset="-122"/>
              </a:rPr>
              <a:t>）计算。</a:t>
            </a:r>
            <a:endParaRPr lang="en-US" altLang="zh-CN" kern="0" dirty="0">
              <a:solidFill>
                <a:srgbClr val="1D1D1A"/>
              </a:solidFill>
              <a:latin typeface="微软雅黑" panose="020B0503020204020204" pitchFamily="34" charset="-122"/>
              <a:ea typeface="微软雅黑" panose="020B0503020204020204" pitchFamily="34" charset="-122"/>
            </a:endParaRPr>
          </a:p>
          <a:p>
            <a:pPr marL="108000" indent="-108000" fontAlgn="auto">
              <a:lnSpc>
                <a:spcPct val="120000"/>
              </a:lnSpc>
              <a:spcBef>
                <a:spcPts val="200"/>
              </a:spcBef>
              <a:spcAft>
                <a:spcPts val="0"/>
              </a:spcAft>
              <a:buClr>
                <a:schemeClr val="bg1">
                  <a:lumMod val="50000"/>
                </a:schemeClr>
              </a:buClr>
              <a:buFont typeface="Arial" pitchFamily="34" charset="0"/>
              <a:buChar char="•"/>
              <a:defRPr/>
            </a:pPr>
            <a:r>
              <a:rPr lang="zh-CN" altLang="en-US" kern="0" dirty="0">
                <a:solidFill>
                  <a:srgbClr val="1D1D1A"/>
                </a:solidFill>
                <a:latin typeface="微软雅黑" panose="020B0503020204020204" pitchFamily="34" charset="-122"/>
                <a:ea typeface="微软雅黑" panose="020B0503020204020204" pitchFamily="34" charset="-122"/>
              </a:rPr>
              <a:t>在实现本例</a:t>
            </a:r>
            <a:r>
              <a:rPr lang="en-US" altLang="zh-CN" kern="0" dirty="0">
                <a:solidFill>
                  <a:srgbClr val="1D1D1A"/>
                </a:solidFill>
                <a:latin typeface="微软雅黑" panose="020B0503020204020204" pitchFamily="34" charset="-122"/>
                <a:ea typeface="微软雅黑" panose="020B0503020204020204" pitchFamily="34" charset="-122"/>
              </a:rPr>
              <a:t>16</a:t>
            </a:r>
            <a:r>
              <a:rPr lang="zh-CN" altLang="en-US" kern="0" dirty="0">
                <a:solidFill>
                  <a:srgbClr val="1D1D1A"/>
                </a:solidFill>
                <a:latin typeface="微软雅黑" panose="020B0503020204020204" pitchFamily="34" charset="-122"/>
                <a:ea typeface="微软雅黑" panose="020B0503020204020204" pitchFamily="34" charset="-122"/>
              </a:rPr>
              <a:t>个浮点数的相加时，使用两条</a:t>
            </a:r>
            <a:r>
              <a:rPr lang="en-US" altLang="zh-CN" kern="0" dirty="0">
                <a:solidFill>
                  <a:srgbClr val="1D1D1A"/>
                </a:solidFill>
                <a:latin typeface="微软雅黑" panose="020B0503020204020204" pitchFamily="34" charset="-122"/>
                <a:ea typeface="微软雅黑" panose="020B0503020204020204" pitchFamily="34" charset="-122"/>
              </a:rPr>
              <a:t>vaddq_f32</a:t>
            </a:r>
            <a:r>
              <a:rPr lang="zh-CN" altLang="en-US" kern="0" dirty="0">
                <a:solidFill>
                  <a:srgbClr val="1D1D1A"/>
                </a:solidFill>
                <a:latin typeface="微软雅黑" panose="020B0503020204020204" pitchFamily="34" charset="-122"/>
                <a:ea typeface="微软雅黑" panose="020B0503020204020204" pitchFamily="34" charset="-122"/>
              </a:rPr>
              <a:t>指令分别完成，每条指令完成两组共</a:t>
            </a:r>
            <a:r>
              <a:rPr lang="en-US" altLang="zh-CN" kern="0" dirty="0">
                <a:solidFill>
                  <a:srgbClr val="1D1D1A"/>
                </a:solidFill>
                <a:latin typeface="微软雅黑" panose="020B0503020204020204" pitchFamily="34" charset="-122"/>
                <a:ea typeface="微软雅黑" panose="020B0503020204020204" pitchFamily="34" charset="-122"/>
              </a:rPr>
              <a:t>8</a:t>
            </a:r>
            <a:r>
              <a:rPr lang="zh-CN" altLang="en-US" kern="0" dirty="0">
                <a:solidFill>
                  <a:srgbClr val="1D1D1A"/>
                </a:solidFill>
                <a:latin typeface="微软雅黑" panose="020B0503020204020204" pitchFamily="34" charset="-122"/>
                <a:ea typeface="微软雅黑" panose="020B0503020204020204" pitchFamily="34" charset="-122"/>
              </a:rPr>
              <a:t>个浮点数计算</a:t>
            </a:r>
            <a:endParaRPr lang="en-US" altLang="zh-CN" kern="0" dirty="0">
              <a:solidFill>
                <a:srgbClr val="1D1D1A"/>
              </a:solidFill>
              <a:latin typeface="微软雅黑" panose="020B0503020204020204" pitchFamily="34" charset="-122"/>
              <a:ea typeface="微软雅黑" panose="020B0503020204020204" pitchFamily="34" charset="-122"/>
            </a:endParaRPr>
          </a:p>
          <a:p>
            <a:pPr marL="108000" indent="-108000" fontAlgn="auto">
              <a:lnSpc>
                <a:spcPct val="120000"/>
              </a:lnSpc>
              <a:spcBef>
                <a:spcPts val="200"/>
              </a:spcBef>
              <a:spcAft>
                <a:spcPts val="0"/>
              </a:spcAft>
              <a:buClr>
                <a:schemeClr val="bg1">
                  <a:lumMod val="50000"/>
                </a:schemeClr>
              </a:buClr>
              <a:buFont typeface="Arial" pitchFamily="34" charset="0"/>
              <a:buChar char="•"/>
              <a:defRPr/>
            </a:pPr>
            <a:r>
              <a:rPr lang="zh-CN" altLang="en-US" kern="0" dirty="0">
                <a:solidFill>
                  <a:srgbClr val="1D1D1A"/>
                </a:solidFill>
                <a:latin typeface="微软雅黑" panose="020B0503020204020204" pitchFamily="34" charset="-122"/>
                <a:ea typeface="微软雅黑" panose="020B0503020204020204" pitchFamily="34" charset="-122"/>
              </a:rPr>
              <a:t>最后再从向量寄存器中分别取出</a:t>
            </a:r>
            <a:r>
              <a:rPr lang="en-US" altLang="zh-CN" kern="0" dirty="0">
                <a:solidFill>
                  <a:srgbClr val="1D1D1A"/>
                </a:solidFill>
                <a:latin typeface="微软雅黑" panose="020B0503020204020204" pitchFamily="34" charset="-122"/>
                <a:ea typeface="微软雅黑" panose="020B0503020204020204" pitchFamily="34" charset="-122"/>
              </a:rPr>
              <a:t>8</a:t>
            </a:r>
            <a:r>
              <a:rPr lang="zh-CN" altLang="en-US" kern="0" dirty="0">
                <a:solidFill>
                  <a:srgbClr val="1D1D1A"/>
                </a:solidFill>
                <a:latin typeface="微软雅黑" panose="020B0503020204020204" pitchFamily="34" charset="-122"/>
                <a:ea typeface="微软雅黑" panose="020B0503020204020204" pitchFamily="34" charset="-122"/>
              </a:rPr>
              <a:t>个浮点数累加</a:t>
            </a:r>
          </a:p>
        </p:txBody>
      </p:sp>
    </p:spTree>
    <p:extLst>
      <p:ext uri="{BB962C8B-B14F-4D97-AF65-F5344CB8AC3E}">
        <p14:creationId xmlns:p14="http://schemas.microsoft.com/office/powerpoint/2010/main" val="824530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82876"/>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itchFamily="34" charset="0"/>
              <a:ea typeface="+mn-ea"/>
              <a:cs typeface="Arial" pitchFamily="34" charset="0"/>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Arial" pitchFamily="34" charset="0"/>
                <a:ea typeface="+mn-ea"/>
                <a:cs typeface="Arial" pitchFamily="34" charset="0"/>
              </a:rPr>
              <a:t>代码迁移</a:t>
            </a:r>
            <a:r>
              <a:rPr lang="en-US" altLang="zh-CN" sz="2800" dirty="0">
                <a:latin typeface="Arial" pitchFamily="34" charset="0"/>
                <a:ea typeface="+mn-ea"/>
                <a:cs typeface="Arial" pitchFamily="34" charset="0"/>
              </a:rPr>
              <a:t>—SSE intrinsic</a:t>
            </a:r>
            <a:r>
              <a:rPr lang="zh-CN" altLang="en-US" sz="2800" dirty="0">
                <a:latin typeface="Arial" pitchFamily="34" charset="0"/>
                <a:ea typeface="+mn-ea"/>
                <a:cs typeface="Arial" pitchFamily="34" charset="0"/>
              </a:rPr>
              <a:t>函数移植方法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mn-ea"/>
              <a:cs typeface="Arial" pitchFamily="34" charset="0"/>
            </a:endParaRPr>
          </a:p>
        </p:txBody>
      </p:sp>
      <p:grpSp>
        <p:nvGrpSpPr>
          <p:cNvPr id="2" name="组合 1"/>
          <p:cNvGrpSpPr/>
          <p:nvPr/>
        </p:nvGrpSpPr>
        <p:grpSpPr>
          <a:xfrm>
            <a:off x="1019495" y="1776093"/>
            <a:ext cx="10153010" cy="4020924"/>
            <a:chOff x="1019495" y="1600226"/>
            <a:chExt cx="10153010" cy="4020924"/>
          </a:xfrm>
        </p:grpSpPr>
        <p:sp>
          <p:nvSpPr>
            <p:cNvPr id="119" name="矩形 118"/>
            <p:cNvSpPr/>
            <p:nvPr/>
          </p:nvSpPr>
          <p:spPr>
            <a:xfrm>
              <a:off x="1022180" y="1600226"/>
              <a:ext cx="10147641" cy="2400657"/>
            </a:xfrm>
            <a:prstGeom prst="rect">
              <a:avLst/>
            </a:prstGeom>
          </p:spPr>
          <p:txBody>
            <a:bodyPr wrap="square">
              <a:spAutoFit/>
            </a:bodyPr>
            <a:lstStyle/>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Ø"/>
                <a:defRPr/>
              </a:pPr>
              <a:r>
                <a:rPr lang="zh-CN" altLang="en-US" sz="1600" b="1" dirty="0" smtClean="0">
                  <a:solidFill>
                    <a:srgbClr val="1D1D1A"/>
                  </a:solidFill>
                  <a:latin typeface="微软雅黑" panose="020B0503020204020204" pitchFamily="34" charset="-122"/>
                  <a:ea typeface="微软雅黑" panose="020B0503020204020204" pitchFamily="34" charset="-122"/>
                </a:rPr>
                <a:t>方法</a:t>
              </a:r>
              <a:r>
                <a:rPr lang="en-US" altLang="zh-CN" sz="1600" b="1" dirty="0" smtClean="0">
                  <a:solidFill>
                    <a:srgbClr val="1D1D1A"/>
                  </a:solidFill>
                  <a:latin typeface="微软雅黑" panose="020B0503020204020204" pitchFamily="34" charset="-122"/>
                  <a:ea typeface="微软雅黑" panose="020B0503020204020204" pitchFamily="34" charset="-122"/>
                </a:rPr>
                <a:t>1</a:t>
              </a:r>
              <a:r>
                <a:rPr lang="zh-CN" altLang="en-US" sz="1600" b="1" dirty="0" smtClean="0">
                  <a:solidFill>
                    <a:srgbClr val="1D1D1A"/>
                  </a:solidFill>
                  <a:latin typeface="微软雅黑" panose="020B0503020204020204" pitchFamily="34" charset="-122"/>
                  <a:ea typeface="微软雅黑" panose="020B0503020204020204" pitchFamily="34" charset="-122"/>
                </a:rPr>
                <a:t>：基于</a:t>
              </a:r>
              <a:r>
                <a:rPr lang="en-US" altLang="zh-CN" sz="1600" b="1" dirty="0" smtClean="0">
                  <a:solidFill>
                    <a:srgbClr val="1D1D1A"/>
                  </a:solidFill>
                  <a:latin typeface="微软雅黑" panose="020B0503020204020204" pitchFamily="34" charset="-122"/>
                  <a:ea typeface="微软雅黑" panose="020B0503020204020204" pitchFamily="34" charset="-122"/>
                </a:rPr>
                <a:t>avx2neon.h</a:t>
              </a:r>
              <a:r>
                <a:rPr lang="zh-CN" altLang="en-US" sz="1600" b="1" dirty="0" smtClean="0">
                  <a:solidFill>
                    <a:srgbClr val="1D1D1A"/>
                  </a:solidFill>
                  <a:latin typeface="微软雅黑" panose="020B0503020204020204" pitchFamily="34" charset="-122"/>
                  <a:ea typeface="微软雅黑" panose="020B0503020204020204" pitchFamily="34" charset="-122"/>
                </a:rPr>
                <a:t>、</a:t>
              </a:r>
              <a:r>
                <a:rPr lang="en-US" altLang="zh-CN" sz="1600" b="1" dirty="0" smtClean="0">
                  <a:solidFill>
                    <a:srgbClr val="1D1D1A"/>
                  </a:solidFill>
                  <a:latin typeface="微软雅黑" panose="020B0503020204020204" pitchFamily="34" charset="-122"/>
                  <a:ea typeface="微软雅黑" panose="020B0503020204020204" pitchFamily="34" charset="-122"/>
                </a:rPr>
                <a:t>SSE2NEON.h</a:t>
              </a:r>
              <a:r>
                <a:rPr lang="zh-CN" altLang="en-US" sz="1600" b="1" dirty="0" smtClean="0">
                  <a:solidFill>
                    <a:srgbClr val="1D1D1A"/>
                  </a:solidFill>
                  <a:latin typeface="微软雅黑" panose="020B0503020204020204" pitchFamily="34" charset="-122"/>
                  <a:ea typeface="微软雅黑" panose="020B0503020204020204" pitchFamily="34" charset="-122"/>
                </a:rPr>
                <a:t>开源文件移植</a:t>
              </a:r>
              <a:endParaRPr lang="en-US" altLang="zh-CN" sz="1600" b="1" dirty="0" smtClean="0">
                <a:solidFill>
                  <a:srgbClr val="1D1D1A"/>
                </a:solidFill>
                <a:latin typeface="微软雅黑" panose="020B0503020204020204" pitchFamily="34" charset="-122"/>
                <a:ea typeface="微软雅黑" panose="020B0503020204020204" pitchFamily="34" charset="-122"/>
              </a:endParaRPr>
            </a:p>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n"/>
                <a:defRPr/>
              </a:pPr>
              <a:r>
                <a:rPr lang="zh-CN" altLang="en-US" sz="1400" dirty="0">
                  <a:solidFill>
                    <a:srgbClr val="1D1D1A"/>
                  </a:solidFill>
                  <a:latin typeface="微软雅黑" panose="020B0503020204020204" pitchFamily="34" charset="-122"/>
                  <a:ea typeface="微软雅黑" panose="020B0503020204020204" pitchFamily="34" charset="-122"/>
                </a:rPr>
                <a:t>鲲鹏</a:t>
              </a:r>
              <a:r>
                <a:rPr lang="en-US" altLang="zh-CN" sz="1400" dirty="0" err="1">
                  <a:solidFill>
                    <a:srgbClr val="1D1D1A"/>
                  </a:solidFill>
                  <a:latin typeface="微软雅黑" panose="020B0503020204020204" pitchFamily="34" charset="-122"/>
                  <a:ea typeface="微软雅黑" panose="020B0503020204020204" pitchFamily="34" charset="-122"/>
                </a:rPr>
                <a:t>AvxToNeon</a:t>
              </a:r>
              <a:r>
                <a:rPr lang="zh-CN" altLang="en-US" sz="1400" dirty="0">
                  <a:solidFill>
                    <a:srgbClr val="1D1D1A"/>
                  </a:solidFill>
                  <a:latin typeface="微软雅黑" panose="020B0503020204020204" pitchFamily="34" charset="-122"/>
                  <a:ea typeface="微软雅黑" panose="020B0503020204020204" pitchFamily="34" charset="-122"/>
                </a:rPr>
                <a:t>开源工程</a:t>
              </a:r>
              <a:r>
                <a:rPr lang="zh-CN" altLang="en-US" sz="1400" dirty="0" smtClean="0">
                  <a:solidFill>
                    <a:srgbClr val="1D1D1A"/>
                  </a:solidFill>
                  <a:latin typeface="微软雅黑" panose="020B0503020204020204" pitchFamily="34" charset="-122"/>
                  <a:ea typeface="微软雅黑" panose="020B0503020204020204" pitchFamily="34" charset="-122"/>
                </a:rPr>
                <a:t>：</a:t>
              </a:r>
              <a:r>
                <a:rPr lang="en-US" altLang="zh-CN" sz="1400" dirty="0">
                  <a:solidFill>
                    <a:srgbClr val="1D1D1A"/>
                  </a:solidFill>
                  <a:latin typeface="微软雅黑" panose="020B0503020204020204" pitchFamily="34" charset="-122"/>
                  <a:ea typeface="微软雅黑" panose="020B0503020204020204" pitchFamily="34" charset="-122"/>
                </a:rPr>
                <a:t> https://github.com/kunpengcompute/AvxToNeon</a:t>
              </a:r>
              <a:endParaRPr lang="en-US" altLang="zh-CN" sz="1400" dirty="0" smtClean="0">
                <a:solidFill>
                  <a:srgbClr val="1D1D1A"/>
                </a:solidFill>
                <a:latin typeface="微软雅黑" panose="020B0503020204020204" pitchFamily="34" charset="-122"/>
                <a:ea typeface="微软雅黑" panose="020B0503020204020204" pitchFamily="34" charset="-122"/>
              </a:endParaRPr>
            </a:p>
            <a:p>
              <a:pPr marL="285750" indent="-285750" defTabSz="1187798" fontAlgn="ctr">
                <a:lnSpc>
                  <a:spcPct val="150000"/>
                </a:lnSpc>
                <a:spcBef>
                  <a:spcPts val="0"/>
                </a:spcBef>
                <a:spcAft>
                  <a:spcPts val="0"/>
                </a:spcAft>
                <a:buClr>
                  <a:schemeClr val="bg1">
                    <a:lumMod val="65000"/>
                  </a:schemeClr>
                </a:buClr>
                <a:buSzPct val="80000"/>
                <a:buFont typeface="Arial"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rPr>
                <a:t>包含</a:t>
              </a:r>
              <a:r>
                <a:rPr lang="en-US" altLang="zh-CN" sz="1400" dirty="0" smtClean="0">
                  <a:solidFill>
                    <a:srgbClr val="1D1D1A"/>
                  </a:solidFill>
                  <a:latin typeface="微软雅黑" panose="020B0503020204020204" pitchFamily="34" charset="-122"/>
                  <a:ea typeface="微软雅黑" panose="020B0503020204020204" pitchFamily="34" charset="-122"/>
                </a:rPr>
                <a:t>SSE</a:t>
              </a:r>
              <a:r>
                <a:rPr lang="zh-CN" altLang="en-US" sz="1400" dirty="0" smtClean="0">
                  <a:solidFill>
                    <a:srgbClr val="1D1D1A"/>
                  </a:solidFill>
                  <a:latin typeface="微软雅黑" panose="020B0503020204020204" pitchFamily="34" charset="-122"/>
                  <a:ea typeface="微软雅黑" panose="020B0503020204020204" pitchFamily="34" charset="-122"/>
                </a:rPr>
                <a:t>类</a:t>
              </a:r>
              <a:r>
                <a:rPr lang="en-US" altLang="zh-CN" sz="1400" dirty="0" smtClean="0">
                  <a:solidFill>
                    <a:srgbClr val="1D1D1A"/>
                  </a:solidFill>
                  <a:latin typeface="微软雅黑" panose="020B0503020204020204" pitchFamily="34" charset="-122"/>
                  <a:ea typeface="微软雅黑" panose="020B0503020204020204" pitchFamily="34" charset="-122"/>
                </a:rPr>
                <a:t>intrinsic</a:t>
              </a:r>
              <a:r>
                <a:rPr lang="zh-CN" altLang="en-US" sz="1400" dirty="0" smtClean="0">
                  <a:solidFill>
                    <a:srgbClr val="1D1D1A"/>
                  </a:solidFill>
                  <a:latin typeface="微软雅黑" panose="020B0503020204020204" pitchFamily="34" charset="-122"/>
                  <a:ea typeface="微软雅黑" panose="020B0503020204020204" pitchFamily="34" charset="-122"/>
                </a:rPr>
                <a:t>函数的</a:t>
              </a:r>
              <a:r>
                <a:rPr lang="en-US" altLang="zh-CN" sz="1400" dirty="0" smtClean="0">
                  <a:solidFill>
                    <a:srgbClr val="1D1D1A"/>
                  </a:solidFill>
                  <a:latin typeface="微软雅黑" panose="020B0503020204020204" pitchFamily="34" charset="-122"/>
                  <a:ea typeface="微软雅黑" panose="020B0503020204020204" pitchFamily="34" charset="-122"/>
                </a:rPr>
                <a:t>NEON</a:t>
              </a:r>
              <a:r>
                <a:rPr lang="zh-CN" altLang="en-US" sz="1400" dirty="0">
                  <a:solidFill>
                    <a:srgbClr val="1D1D1A"/>
                  </a:solidFill>
                  <a:latin typeface="微软雅黑" panose="020B0503020204020204" pitchFamily="34" charset="-122"/>
                  <a:ea typeface="微软雅黑" panose="020B0503020204020204" pitchFamily="34" charset="-122"/>
                </a:rPr>
                <a:t>实现（</a:t>
              </a:r>
              <a:r>
                <a:rPr lang="zh-CN" altLang="en-US" sz="1400" dirty="0" smtClean="0">
                  <a:solidFill>
                    <a:srgbClr val="C7000B"/>
                  </a:solidFill>
                  <a:latin typeface="微软雅黑" panose="020B0503020204020204" pitchFamily="34" charset="-122"/>
                  <a:ea typeface="微软雅黑" panose="020B0503020204020204" pitchFamily="34" charset="-122"/>
                </a:rPr>
                <a:t>字符串</a:t>
              </a:r>
              <a:r>
                <a:rPr lang="zh-CN" altLang="en-US" sz="1400" dirty="0">
                  <a:solidFill>
                    <a:srgbClr val="C7000B"/>
                  </a:solidFill>
                  <a:latin typeface="微软雅黑" panose="020B0503020204020204" pitchFamily="34" charset="-122"/>
                  <a:ea typeface="微软雅黑" panose="020B0503020204020204" pitchFamily="34" charset="-122"/>
                </a:rPr>
                <a:t>比较、</a:t>
              </a:r>
              <a:r>
                <a:rPr lang="en-US" altLang="zh-CN" sz="1400" dirty="0">
                  <a:solidFill>
                    <a:srgbClr val="C7000B"/>
                  </a:solidFill>
                  <a:latin typeface="微软雅黑" panose="020B0503020204020204" pitchFamily="34" charset="-122"/>
                  <a:ea typeface="微软雅黑" panose="020B0503020204020204" pitchFamily="34" charset="-122"/>
                </a:rPr>
                <a:t>crc32</a:t>
              </a:r>
              <a:r>
                <a:rPr lang="zh-CN" altLang="en-US" sz="1400" dirty="0">
                  <a:solidFill>
                    <a:srgbClr val="C7000B"/>
                  </a:solidFill>
                  <a:latin typeface="微软雅黑" panose="020B0503020204020204" pitchFamily="34" charset="-122"/>
                  <a:ea typeface="微软雅黑" panose="020B0503020204020204" pitchFamily="34" charset="-122"/>
                </a:rPr>
                <a:t>值计算、</a:t>
              </a:r>
              <a:r>
                <a:rPr lang="en-US" altLang="zh-CN" sz="1400" dirty="0" err="1">
                  <a:solidFill>
                    <a:srgbClr val="C7000B"/>
                  </a:solidFill>
                  <a:latin typeface="微软雅黑" panose="020B0503020204020204" pitchFamily="34" charset="-122"/>
                  <a:ea typeface="微软雅黑" panose="020B0503020204020204" pitchFamily="34" charset="-122"/>
                </a:rPr>
                <a:t>popcnt</a:t>
              </a:r>
              <a:r>
                <a:rPr lang="zh-CN" altLang="en-US" sz="1400" dirty="0">
                  <a:solidFill>
                    <a:srgbClr val="C7000B"/>
                  </a:solidFill>
                  <a:latin typeface="微软雅黑" panose="020B0503020204020204" pitchFamily="34" charset="-122"/>
                  <a:ea typeface="微软雅黑" panose="020B0503020204020204" pitchFamily="34" charset="-122"/>
                </a:rPr>
                <a:t>计算</a:t>
              </a:r>
              <a:r>
                <a:rPr lang="zh-CN" altLang="en-US" sz="1400" dirty="0" smtClean="0">
                  <a:solidFill>
                    <a:srgbClr val="C7000B"/>
                  </a:solidFill>
                  <a:latin typeface="微软雅黑" panose="020B0503020204020204" pitchFamily="34" charset="-122"/>
                  <a:ea typeface="微软雅黑" panose="020B0503020204020204" pitchFamily="34" charset="-122"/>
                </a:rPr>
                <a:t>等</a:t>
              </a:r>
              <a:r>
                <a:rPr lang="zh-CN" altLang="en-US" sz="1400" dirty="0">
                  <a:solidFill>
                    <a:srgbClr val="1D1D1A"/>
                  </a:solidFill>
                  <a:latin typeface="微软雅黑" panose="020B0503020204020204" pitchFamily="34" charset="-122"/>
                  <a:ea typeface="微软雅黑" panose="020B0503020204020204" pitchFamily="34" charset="-122"/>
                </a:rPr>
                <a:t>）</a:t>
              </a:r>
              <a:endParaRPr lang="en-US" altLang="zh-CN" sz="1400" dirty="0">
                <a:solidFill>
                  <a:srgbClr val="1D1D1A"/>
                </a:solidFill>
                <a:latin typeface="微软雅黑" panose="020B0503020204020204" pitchFamily="34" charset="-122"/>
                <a:ea typeface="微软雅黑" panose="020B0503020204020204" pitchFamily="34" charset="-122"/>
              </a:endParaRPr>
            </a:p>
            <a:p>
              <a:pPr marL="285750" indent="-285750" defTabSz="1187798" fontAlgn="ctr">
                <a:lnSpc>
                  <a:spcPct val="150000"/>
                </a:lnSpc>
                <a:spcBef>
                  <a:spcPts val="0"/>
                </a:spcBef>
                <a:spcAft>
                  <a:spcPts val="0"/>
                </a:spcAft>
                <a:buClr>
                  <a:schemeClr val="bg1">
                    <a:lumMod val="65000"/>
                  </a:schemeClr>
                </a:buClr>
                <a:buSzPct val="80000"/>
                <a:buFont typeface="Arial"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rPr>
                <a:t>包含</a:t>
              </a:r>
              <a:r>
                <a:rPr lang="zh-CN" altLang="en-US" sz="1400" dirty="0">
                  <a:solidFill>
                    <a:srgbClr val="1D1D1A"/>
                  </a:solidFill>
                  <a:latin typeface="微软雅黑" panose="020B0503020204020204" pitchFamily="34" charset="-122"/>
                  <a:ea typeface="微软雅黑" panose="020B0503020204020204" pitchFamily="34" charset="-122"/>
                </a:rPr>
                <a:t>基础</a:t>
              </a:r>
              <a:r>
                <a:rPr lang="zh-CN" altLang="en-US" sz="1400" dirty="0" smtClean="0">
                  <a:solidFill>
                    <a:srgbClr val="1D1D1A"/>
                  </a:solidFill>
                  <a:latin typeface="微软雅黑" panose="020B0503020204020204" pitchFamily="34" charset="-122"/>
                  <a:ea typeface="微软雅黑" panose="020B0503020204020204" pitchFamily="34" charset="-122"/>
                </a:rPr>
                <a:t>的</a:t>
              </a:r>
              <a:r>
                <a:rPr lang="en-US" altLang="zh-CN" sz="1400" dirty="0">
                  <a:solidFill>
                    <a:srgbClr val="1D1D1A"/>
                  </a:solidFill>
                  <a:latin typeface="微软雅黑" panose="020B0503020204020204" pitchFamily="34" charset="-122"/>
                  <a:ea typeface="微软雅黑" panose="020B0503020204020204" pitchFamily="34" charset="-122"/>
                </a:rPr>
                <a:t>AVX256</a:t>
              </a:r>
              <a:r>
                <a:rPr lang="zh-CN" altLang="en-US" sz="1400" dirty="0">
                  <a:solidFill>
                    <a:srgbClr val="1D1D1A"/>
                  </a:solidFill>
                  <a:latin typeface="微软雅黑" panose="020B0503020204020204" pitchFamily="34" charset="-122"/>
                  <a:ea typeface="微软雅黑" panose="020B0503020204020204" pitchFamily="34" charset="-122"/>
                </a:rPr>
                <a:t>、</a:t>
              </a:r>
              <a:r>
                <a:rPr lang="en-US" altLang="zh-CN" sz="1400" dirty="0" smtClean="0">
                  <a:solidFill>
                    <a:srgbClr val="1D1D1A"/>
                  </a:solidFill>
                  <a:latin typeface="微软雅黑" panose="020B0503020204020204" pitchFamily="34" charset="-122"/>
                  <a:ea typeface="微软雅黑" panose="020B0503020204020204" pitchFamily="34" charset="-122"/>
                </a:rPr>
                <a:t>AVX512</a:t>
              </a:r>
              <a:r>
                <a:rPr lang="zh-CN" altLang="en-US" sz="1400" dirty="0" smtClean="0">
                  <a:solidFill>
                    <a:srgbClr val="1D1D1A"/>
                  </a:solidFill>
                  <a:latin typeface="微软雅黑" panose="020B0503020204020204" pitchFamily="34" charset="-122"/>
                  <a:ea typeface="微软雅黑" panose="020B0503020204020204" pitchFamily="34" charset="-122"/>
                </a:rPr>
                <a:t>类</a:t>
              </a:r>
              <a:r>
                <a:rPr lang="en-US" altLang="zh-CN" sz="1400" dirty="0" smtClean="0">
                  <a:solidFill>
                    <a:srgbClr val="1D1D1A"/>
                  </a:solidFill>
                  <a:latin typeface="微软雅黑" panose="020B0503020204020204" pitchFamily="34" charset="-122"/>
                  <a:ea typeface="微软雅黑" panose="020B0503020204020204" pitchFamily="34" charset="-122"/>
                </a:rPr>
                <a:t>intrinsic</a:t>
              </a:r>
              <a:r>
                <a:rPr lang="zh-CN" altLang="en-US" sz="1400" dirty="0" smtClean="0">
                  <a:solidFill>
                    <a:srgbClr val="1D1D1A"/>
                  </a:solidFill>
                  <a:latin typeface="微软雅黑" panose="020B0503020204020204" pitchFamily="34" charset="-122"/>
                  <a:ea typeface="微软雅黑" panose="020B0503020204020204" pitchFamily="34" charset="-122"/>
                </a:rPr>
                <a:t>函数</a:t>
              </a:r>
              <a:r>
                <a:rPr lang="zh-CN" altLang="en-US" sz="1400" dirty="0">
                  <a:solidFill>
                    <a:srgbClr val="1D1D1A"/>
                  </a:solidFill>
                  <a:latin typeface="微软雅黑" panose="020B0503020204020204" pitchFamily="34" charset="-122"/>
                  <a:ea typeface="微软雅黑" panose="020B0503020204020204" pitchFamily="34" charset="-122"/>
                </a:rPr>
                <a:t>的</a:t>
              </a:r>
              <a:r>
                <a:rPr lang="en-US" altLang="zh-CN" sz="1400" dirty="0" smtClean="0">
                  <a:solidFill>
                    <a:srgbClr val="1D1D1A"/>
                  </a:solidFill>
                  <a:latin typeface="微软雅黑" panose="020B0503020204020204" pitchFamily="34" charset="-122"/>
                  <a:ea typeface="微软雅黑" panose="020B0503020204020204" pitchFamily="34" charset="-122"/>
                </a:rPr>
                <a:t>NEON</a:t>
              </a:r>
              <a:r>
                <a:rPr lang="zh-CN" altLang="en-US" sz="1400" smtClean="0">
                  <a:solidFill>
                    <a:srgbClr val="1D1D1A"/>
                  </a:solidFill>
                  <a:latin typeface="微软雅黑" panose="020B0503020204020204" pitchFamily="34" charset="-122"/>
                  <a:ea typeface="微软雅黑" panose="020B0503020204020204" pitchFamily="34" charset="-122"/>
                </a:rPr>
                <a:t>实现（</a:t>
              </a:r>
              <a:r>
                <a:rPr lang="en-US" altLang="zh-CN" sz="1400" dirty="0">
                  <a:solidFill>
                    <a:srgbClr val="C7000B"/>
                  </a:solidFill>
                  <a:latin typeface="微软雅黑" panose="020B0503020204020204" pitchFamily="34" charset="-122"/>
                  <a:ea typeface="微软雅黑" panose="020B0503020204020204" pitchFamily="34" charset="-122"/>
                </a:rPr>
                <a:t>l</a:t>
              </a:r>
              <a:r>
                <a:rPr lang="en-US" altLang="zh-CN" sz="1400" smtClean="0">
                  <a:solidFill>
                    <a:srgbClr val="C7000B"/>
                  </a:solidFill>
                  <a:latin typeface="微软雅黑" panose="020B0503020204020204" pitchFamily="34" charset="-122"/>
                  <a:ea typeface="微软雅黑" panose="020B0503020204020204" pitchFamily="34" charset="-122"/>
                </a:rPr>
                <a:t>oad</a:t>
              </a:r>
              <a:r>
                <a:rPr lang="zh-CN" altLang="en-US" sz="1400" smtClean="0">
                  <a:solidFill>
                    <a:srgbClr val="C7000B"/>
                  </a:solidFill>
                  <a:latin typeface="微软雅黑" panose="020B0503020204020204" pitchFamily="34" charset="-122"/>
                  <a:ea typeface="微软雅黑" panose="020B0503020204020204" pitchFamily="34" charset="-122"/>
                </a:rPr>
                <a:t>、</a:t>
              </a:r>
              <a:r>
                <a:rPr lang="en-US" altLang="zh-CN" sz="1400" smtClean="0">
                  <a:solidFill>
                    <a:srgbClr val="C7000B"/>
                  </a:solidFill>
                  <a:latin typeface="微软雅黑" panose="020B0503020204020204" pitchFamily="34" charset="-122"/>
                  <a:ea typeface="微软雅黑" panose="020B0503020204020204" pitchFamily="34" charset="-122"/>
                </a:rPr>
                <a:t>store</a:t>
              </a:r>
              <a:r>
                <a:rPr lang="zh-CN" altLang="en-US" sz="1400" dirty="0" smtClean="0">
                  <a:solidFill>
                    <a:srgbClr val="C7000B"/>
                  </a:solidFill>
                  <a:latin typeface="微软雅黑" panose="020B0503020204020204" pitchFamily="34" charset="-122"/>
                  <a:ea typeface="微软雅黑" panose="020B0503020204020204" pitchFamily="34" charset="-122"/>
                </a:rPr>
                <a:t>、运算、移位等操作指令</a:t>
              </a:r>
              <a:r>
                <a:rPr lang="zh-CN" altLang="en-US" sz="1400" dirty="0" smtClean="0">
                  <a:solidFill>
                    <a:srgbClr val="1D1D1A"/>
                  </a:solidFill>
                  <a:latin typeface="微软雅黑" panose="020B0503020204020204" pitchFamily="34" charset="-122"/>
                  <a:ea typeface="微软雅黑" panose="020B0503020204020204" pitchFamily="34" charset="-122"/>
                </a:rPr>
                <a:t>）</a:t>
              </a:r>
              <a:endParaRPr lang="en-US" altLang="zh-CN" sz="1400" dirty="0" smtClean="0">
                <a:solidFill>
                  <a:srgbClr val="1D1D1A"/>
                </a:solidFill>
                <a:latin typeface="微软雅黑" panose="020B0503020204020204" pitchFamily="34" charset="-122"/>
                <a:ea typeface="微软雅黑" panose="020B0503020204020204" pitchFamily="34" charset="-122"/>
              </a:endParaRPr>
            </a:p>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n"/>
                <a:defRPr/>
              </a:pPr>
              <a:r>
                <a:rPr lang="zh-CN" altLang="en-US" sz="1400" dirty="0">
                  <a:solidFill>
                    <a:srgbClr val="1D1D1A"/>
                  </a:solidFill>
                  <a:latin typeface="微软雅黑" panose="020B0503020204020204" pitchFamily="34" charset="-122"/>
                  <a:ea typeface="微软雅黑" panose="020B0503020204020204" pitchFamily="34" charset="-122"/>
                </a:rPr>
                <a:t>开源的</a:t>
              </a:r>
              <a:r>
                <a:rPr lang="en-US" altLang="zh-CN" sz="1400" dirty="0">
                  <a:solidFill>
                    <a:srgbClr val="1D1D1A"/>
                  </a:solidFill>
                  <a:latin typeface="微软雅黑" panose="020B0503020204020204" pitchFamily="34" charset="-122"/>
                  <a:ea typeface="微软雅黑" panose="020B0503020204020204" pitchFamily="34" charset="-122"/>
                </a:rPr>
                <a:t>SSE2NEON</a:t>
              </a:r>
              <a:r>
                <a:rPr lang="zh-CN" altLang="en-US" sz="1400" dirty="0">
                  <a:solidFill>
                    <a:srgbClr val="1D1D1A"/>
                  </a:solidFill>
                  <a:latin typeface="微软雅黑" panose="020B0503020204020204" pitchFamily="34" charset="-122"/>
                  <a:ea typeface="微软雅黑" panose="020B0503020204020204" pitchFamily="34" charset="-122"/>
                </a:rPr>
                <a:t>工程：</a:t>
              </a:r>
              <a:r>
                <a:rPr lang="en-US" altLang="zh-CN" sz="1400" dirty="0">
                  <a:solidFill>
                    <a:srgbClr val="1D1D1A"/>
                  </a:solidFill>
                  <a:latin typeface="微软雅黑" panose="020B0503020204020204" pitchFamily="34" charset="-122"/>
                  <a:ea typeface="微软雅黑" panose="020B0503020204020204" pitchFamily="34" charset="-122"/>
                </a:rPr>
                <a:t>https://github.com/DLTcollab/sse2neon/blob/master/sse2neon.h</a:t>
              </a:r>
            </a:p>
            <a:p>
              <a:pPr marL="285750" indent="-285750" defTabSz="1187798" fontAlgn="ctr">
                <a:lnSpc>
                  <a:spcPct val="150000"/>
                </a:lnSpc>
                <a:spcBef>
                  <a:spcPts val="0"/>
                </a:spcBef>
                <a:spcAft>
                  <a:spcPts val="0"/>
                </a:spcAft>
                <a:buClr>
                  <a:schemeClr val="bg1">
                    <a:lumMod val="65000"/>
                  </a:schemeClr>
                </a:buClr>
                <a:buSzPct val="80000"/>
                <a:buFont typeface="Arial" pitchFamily="34" charset="0"/>
                <a:buChar char="•"/>
                <a:defRPr/>
              </a:pPr>
              <a:r>
                <a:rPr lang="zh-CN" altLang="en-US" sz="1400" dirty="0">
                  <a:solidFill>
                    <a:srgbClr val="1D1D1A"/>
                  </a:solidFill>
                  <a:latin typeface="微软雅黑" panose="020B0503020204020204" pitchFamily="34" charset="-122"/>
                  <a:ea typeface="微软雅黑" panose="020B0503020204020204" pitchFamily="34" charset="-122"/>
                </a:rPr>
                <a:t>主要实现</a:t>
              </a:r>
              <a:r>
                <a:rPr lang="en-US" altLang="zh-CN" sz="1400" dirty="0">
                  <a:solidFill>
                    <a:srgbClr val="1D1D1A"/>
                  </a:solidFill>
                  <a:latin typeface="微软雅黑" panose="020B0503020204020204" pitchFamily="34" charset="-122"/>
                  <a:ea typeface="微软雅黑" panose="020B0503020204020204" pitchFamily="34" charset="-122"/>
                </a:rPr>
                <a:t>SSE</a:t>
              </a:r>
              <a:r>
                <a:rPr lang="zh-CN" altLang="en-US" sz="1400" dirty="0">
                  <a:solidFill>
                    <a:srgbClr val="1D1D1A"/>
                  </a:solidFill>
                  <a:latin typeface="微软雅黑" panose="020B0503020204020204" pitchFamily="34" charset="-122"/>
                  <a:ea typeface="微软雅黑" panose="020B0503020204020204" pitchFamily="34" charset="-122"/>
                </a:rPr>
                <a:t>类</a:t>
              </a:r>
              <a:r>
                <a:rPr lang="en-US" altLang="zh-CN" sz="1400" dirty="0">
                  <a:solidFill>
                    <a:srgbClr val="1D1D1A"/>
                  </a:solidFill>
                  <a:latin typeface="微软雅黑" panose="020B0503020204020204" pitchFamily="34" charset="-122"/>
                  <a:ea typeface="微软雅黑" panose="020B0503020204020204" pitchFamily="34" charset="-122"/>
                </a:rPr>
                <a:t>intrinsic</a:t>
              </a:r>
              <a:r>
                <a:rPr lang="zh-CN" altLang="en-US" sz="1400" dirty="0">
                  <a:solidFill>
                    <a:srgbClr val="1D1D1A"/>
                  </a:solidFill>
                  <a:latin typeface="微软雅黑" panose="020B0503020204020204" pitchFamily="34" charset="-122"/>
                  <a:ea typeface="微软雅黑" panose="020B0503020204020204" pitchFamily="34" charset="-122"/>
                </a:rPr>
                <a:t>函数替换</a:t>
              </a:r>
              <a:r>
                <a:rPr lang="en-US" altLang="zh-CN" sz="1400" dirty="0">
                  <a:solidFill>
                    <a:srgbClr val="1D1D1A"/>
                  </a:solidFill>
                  <a:latin typeface="微软雅黑" panose="020B0503020204020204" pitchFamily="34" charset="-122"/>
                  <a:ea typeface="微软雅黑" panose="020B0503020204020204" pitchFamily="34" charset="-122"/>
                </a:rPr>
                <a:t>(</a:t>
              </a:r>
              <a:r>
                <a:rPr lang="zh-CN" altLang="en-US" sz="1400" dirty="0">
                  <a:solidFill>
                    <a:srgbClr val="C7000B"/>
                  </a:solidFill>
                  <a:latin typeface="微软雅黑" panose="020B0503020204020204" pitchFamily="34" charset="-122"/>
                  <a:ea typeface="微软雅黑" panose="020B0503020204020204" pitchFamily="34" charset="-122"/>
                </a:rPr>
                <a:t>整数、单浮点数据类型</a:t>
              </a:r>
              <a:r>
                <a:rPr lang="en-US" altLang="zh-CN" sz="1400" dirty="0">
                  <a:solidFill>
                    <a:srgbClr val="1D1D1A"/>
                  </a:solidFill>
                  <a:latin typeface="微软雅黑" panose="020B0503020204020204" pitchFamily="34" charset="-122"/>
                  <a:ea typeface="微软雅黑" panose="020B0503020204020204" pitchFamily="34" charset="-122"/>
                </a:rPr>
                <a:t>)</a:t>
              </a:r>
            </a:p>
            <a:p>
              <a:pPr marL="285750" indent="-285750" defTabSz="1187798" fontAlgn="ctr">
                <a:lnSpc>
                  <a:spcPct val="150000"/>
                </a:lnSpc>
                <a:spcBef>
                  <a:spcPts val="0"/>
                </a:spcBef>
                <a:spcAft>
                  <a:spcPts val="0"/>
                </a:spcAft>
                <a:buClr>
                  <a:schemeClr val="bg1">
                    <a:lumMod val="65000"/>
                  </a:schemeClr>
                </a:buClr>
                <a:buSzPct val="80000"/>
                <a:buFont typeface="Arial" pitchFamily="34" charset="0"/>
                <a:buChar char="•"/>
                <a:defRPr/>
              </a:pPr>
              <a:r>
                <a:rPr lang="zh-CN" altLang="en-US" sz="1400" dirty="0">
                  <a:solidFill>
                    <a:srgbClr val="1D1D1A"/>
                  </a:solidFill>
                  <a:latin typeface="微软雅黑" panose="020B0503020204020204" pitchFamily="34" charset="-122"/>
                  <a:ea typeface="微软雅黑" panose="020B0503020204020204" pitchFamily="34" charset="-122"/>
                </a:rPr>
                <a:t>涵盖基础的</a:t>
              </a:r>
              <a:r>
                <a:rPr lang="en-US" altLang="zh-CN" sz="1400" dirty="0">
                  <a:solidFill>
                    <a:srgbClr val="C7000B"/>
                  </a:solidFill>
                  <a:latin typeface="微软雅黑" panose="020B0503020204020204" pitchFamily="34" charset="-122"/>
                  <a:ea typeface="微软雅黑" panose="020B0503020204020204" pitchFamily="34" charset="-122"/>
                </a:rPr>
                <a:t>load</a:t>
              </a:r>
              <a:r>
                <a:rPr lang="zh-CN" altLang="en-US" sz="1400">
                  <a:solidFill>
                    <a:srgbClr val="C7000B"/>
                  </a:solidFill>
                  <a:latin typeface="微软雅黑" panose="020B0503020204020204" pitchFamily="34" charset="-122"/>
                  <a:ea typeface="微软雅黑" panose="020B0503020204020204" pitchFamily="34" charset="-122"/>
                </a:rPr>
                <a:t>、</a:t>
              </a:r>
              <a:r>
                <a:rPr lang="en-US" altLang="zh-CN" sz="1400" smtClean="0">
                  <a:solidFill>
                    <a:srgbClr val="C7000B"/>
                  </a:solidFill>
                  <a:latin typeface="微软雅黑" panose="020B0503020204020204" pitchFamily="34" charset="-122"/>
                  <a:ea typeface="微软雅黑" panose="020B0503020204020204" pitchFamily="34" charset="-122"/>
                </a:rPr>
                <a:t>store</a:t>
              </a:r>
              <a:r>
                <a:rPr lang="zh-CN" altLang="en-US" sz="1400" dirty="0">
                  <a:solidFill>
                    <a:srgbClr val="C7000B"/>
                  </a:solidFill>
                  <a:latin typeface="微软雅黑" panose="020B0503020204020204" pitchFamily="34" charset="-122"/>
                  <a:ea typeface="微软雅黑" panose="020B0503020204020204" pitchFamily="34" charset="-122"/>
                </a:rPr>
                <a:t>、</a:t>
              </a:r>
              <a:r>
                <a:rPr lang="en-US" altLang="zh-CN" sz="1400" dirty="0">
                  <a:solidFill>
                    <a:srgbClr val="C7000B"/>
                  </a:solidFill>
                  <a:latin typeface="微软雅黑" panose="020B0503020204020204" pitchFamily="34" charset="-122"/>
                  <a:ea typeface="微软雅黑" panose="020B0503020204020204" pitchFamily="34" charset="-122"/>
                </a:rPr>
                <a:t>set</a:t>
              </a:r>
              <a:r>
                <a:rPr lang="zh-CN" altLang="en-US" sz="1400" dirty="0">
                  <a:solidFill>
                    <a:srgbClr val="C7000B"/>
                  </a:solidFill>
                  <a:latin typeface="微软雅黑" panose="020B0503020204020204" pitchFamily="34" charset="-122"/>
                  <a:ea typeface="微软雅黑" panose="020B0503020204020204" pitchFamily="34" charset="-122"/>
                </a:rPr>
                <a:t>、运算操作</a:t>
              </a:r>
              <a:r>
                <a:rPr lang="zh-CN" altLang="en-US" sz="1400" dirty="0">
                  <a:solidFill>
                    <a:srgbClr val="1D1D1A"/>
                  </a:solidFill>
                  <a:latin typeface="微软雅黑" panose="020B0503020204020204" pitchFamily="34" charset="-122"/>
                  <a:ea typeface="微软雅黑" panose="020B0503020204020204" pitchFamily="34" charset="-122"/>
                </a:rPr>
                <a:t>等指令的</a:t>
              </a:r>
              <a:r>
                <a:rPr lang="en-US" altLang="zh-CN" sz="1400" dirty="0">
                  <a:solidFill>
                    <a:srgbClr val="1D1D1A"/>
                  </a:solidFill>
                  <a:latin typeface="微软雅黑" panose="020B0503020204020204" pitchFamily="34" charset="-122"/>
                  <a:ea typeface="微软雅黑" panose="020B0503020204020204" pitchFamily="34" charset="-122"/>
                </a:rPr>
                <a:t>NEON</a:t>
              </a:r>
              <a:r>
                <a:rPr lang="zh-CN" altLang="en-US" sz="1400" dirty="0">
                  <a:solidFill>
                    <a:srgbClr val="1D1D1A"/>
                  </a:solidFill>
                  <a:latin typeface="微软雅黑" panose="020B0503020204020204" pitchFamily="34" charset="-122"/>
                  <a:ea typeface="微软雅黑" panose="020B0503020204020204" pitchFamily="34" charset="-122"/>
                </a:rPr>
                <a:t>实现</a:t>
              </a:r>
              <a:endParaRPr lang="en-US" altLang="zh-CN" sz="1400" dirty="0">
                <a:solidFill>
                  <a:srgbClr val="1D1D1A"/>
                </a:solidFill>
                <a:latin typeface="微软雅黑" panose="020B0503020204020204" pitchFamily="34" charset="-122"/>
                <a:ea typeface="微软雅黑" panose="020B0503020204020204" pitchFamily="34" charset="-122"/>
              </a:endParaRPr>
            </a:p>
          </p:txBody>
        </p:sp>
        <p:sp>
          <p:nvSpPr>
            <p:cNvPr id="120" name="矩形 119"/>
            <p:cNvSpPr/>
            <p:nvPr/>
          </p:nvSpPr>
          <p:spPr>
            <a:xfrm>
              <a:off x="1019495" y="4189989"/>
              <a:ext cx="10153010" cy="1431161"/>
            </a:xfrm>
            <a:prstGeom prst="rect">
              <a:avLst/>
            </a:prstGeom>
          </p:spPr>
          <p:txBody>
            <a:bodyPr wrap="square">
              <a:spAutoFit/>
            </a:bodyPr>
            <a:lstStyle/>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Ø"/>
                <a:defRPr/>
              </a:pPr>
              <a:r>
                <a:rPr lang="zh-CN" altLang="en-US" sz="1600" b="1" dirty="0">
                  <a:solidFill>
                    <a:srgbClr val="1D1D1A"/>
                  </a:solidFill>
                  <a:latin typeface="微软雅黑" panose="020B0503020204020204" pitchFamily="34" charset="-122"/>
                  <a:ea typeface="微软雅黑" panose="020B0503020204020204" pitchFamily="34" charset="-122"/>
                </a:rPr>
                <a:t>方法</a:t>
              </a:r>
              <a:r>
                <a:rPr lang="en-US" altLang="zh-CN" sz="1600" b="1" dirty="0">
                  <a:solidFill>
                    <a:srgbClr val="1D1D1A"/>
                  </a:solidFill>
                  <a:latin typeface="微软雅黑" panose="020B0503020204020204" pitchFamily="34" charset="-122"/>
                  <a:ea typeface="微软雅黑" panose="020B0503020204020204" pitchFamily="34" charset="-122"/>
                </a:rPr>
                <a:t>2</a:t>
              </a:r>
              <a:r>
                <a:rPr lang="zh-CN" altLang="en-US" sz="1600" b="1" dirty="0">
                  <a:solidFill>
                    <a:srgbClr val="1D1D1A"/>
                  </a:solidFill>
                  <a:latin typeface="微软雅黑" panose="020B0503020204020204" pitchFamily="34" charset="-122"/>
                  <a:ea typeface="微软雅黑" panose="020B0503020204020204" pitchFamily="34" charset="-122"/>
                </a:rPr>
                <a:t>：手动替换移植</a:t>
              </a:r>
              <a:endParaRPr lang="en-US" altLang="zh-CN" sz="1600" b="1" dirty="0">
                <a:solidFill>
                  <a:srgbClr val="1D1D1A"/>
                </a:solidFill>
                <a:latin typeface="微软雅黑" panose="020B0503020204020204" pitchFamily="34" charset="-122"/>
                <a:ea typeface="微软雅黑" panose="020B0503020204020204" pitchFamily="34" charset="-122"/>
              </a:endParaRPr>
            </a:p>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n"/>
                <a:defRPr/>
              </a:pPr>
              <a:r>
                <a:rPr lang="fr-FR" altLang="zh-CN" sz="1400" dirty="0">
                  <a:solidFill>
                    <a:srgbClr val="1D1D1A"/>
                  </a:solidFill>
                  <a:latin typeface="微软雅黑" panose="020B0503020204020204" pitchFamily="34" charset="-122"/>
                  <a:ea typeface="微软雅黑" panose="020B0503020204020204" pitchFamily="34" charset="-122"/>
                </a:rPr>
                <a:t>SSE</a:t>
              </a:r>
              <a:r>
                <a:rPr lang="zh-CN" altLang="fr-FR" sz="1400" dirty="0">
                  <a:solidFill>
                    <a:srgbClr val="1D1D1A"/>
                  </a:solidFill>
                  <a:latin typeface="微软雅黑" panose="020B0503020204020204" pitchFamily="34" charset="-122"/>
                  <a:ea typeface="微软雅黑" panose="020B0503020204020204" pitchFamily="34" charset="-122"/>
                </a:rPr>
                <a:t> </a:t>
              </a:r>
              <a:r>
                <a:rPr lang="fr-FR" altLang="zh-CN" sz="1400" dirty="0">
                  <a:solidFill>
                    <a:srgbClr val="1D1D1A"/>
                  </a:solidFill>
                  <a:latin typeface="微软雅黑" panose="020B0503020204020204" pitchFamily="34" charset="-122"/>
                  <a:ea typeface="微软雅黑" panose="020B0503020204020204" pitchFamily="34" charset="-122"/>
                </a:rPr>
                <a:t>Intrinsics Guide</a:t>
              </a:r>
              <a:r>
                <a:rPr lang="zh-CN" altLang="fr-FR" sz="1400" dirty="0">
                  <a:solidFill>
                    <a:srgbClr val="1D1D1A"/>
                  </a:solidFill>
                  <a:latin typeface="微软雅黑" panose="020B0503020204020204" pitchFamily="34" charset="-122"/>
                  <a:ea typeface="微软雅黑" panose="020B0503020204020204" pitchFamily="34" charset="-122"/>
                </a:rPr>
                <a:t>网站</a:t>
              </a:r>
              <a:r>
                <a:rPr lang="zh-CN" altLang="en-US" sz="1400" dirty="0">
                  <a:solidFill>
                    <a:srgbClr val="1D1D1A"/>
                  </a:solidFill>
                  <a:latin typeface="微软雅黑" panose="020B0503020204020204" pitchFamily="34" charset="-122"/>
                  <a:ea typeface="微软雅黑" panose="020B0503020204020204" pitchFamily="34" charset="-122"/>
                </a:rPr>
                <a:t>：</a:t>
              </a:r>
              <a:r>
                <a:rPr lang="en-US" altLang="zh-CN" sz="1400" dirty="0">
                  <a:solidFill>
                    <a:srgbClr val="1D1D1A"/>
                  </a:solidFill>
                  <a:latin typeface="微软雅黑" panose="020B0503020204020204" pitchFamily="34" charset="-122"/>
                  <a:ea typeface="微软雅黑" panose="020B0503020204020204" pitchFamily="34" charset="-122"/>
                </a:rPr>
                <a:t>https://software.intel.com/sites/landingpage/IntrinsicsGuide/</a:t>
              </a:r>
            </a:p>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n"/>
                <a:defRPr/>
              </a:pPr>
              <a:r>
                <a:rPr lang="en-US" altLang="zh-CN" sz="1400" dirty="0">
                  <a:solidFill>
                    <a:srgbClr val="1D1D1A"/>
                  </a:solidFill>
                  <a:latin typeface="微软雅黑" panose="020B0503020204020204" pitchFamily="34" charset="-122"/>
                  <a:ea typeface="微软雅黑" panose="020B0503020204020204" pitchFamily="34" charset="-122"/>
                </a:rPr>
                <a:t>NEON Intrinsic </a:t>
              </a:r>
              <a:r>
                <a:rPr lang="fr-FR" altLang="zh-CN" sz="1400" dirty="0">
                  <a:solidFill>
                    <a:srgbClr val="1D1D1A"/>
                  </a:solidFill>
                  <a:latin typeface="微软雅黑" panose="020B0503020204020204" pitchFamily="34" charset="-122"/>
                  <a:ea typeface="微软雅黑" panose="020B0503020204020204" pitchFamily="34" charset="-122"/>
                </a:rPr>
                <a:t>Guide</a:t>
              </a:r>
              <a:r>
                <a:rPr lang="zh-CN" altLang="en-US" sz="1400" dirty="0">
                  <a:solidFill>
                    <a:srgbClr val="1D1D1A"/>
                  </a:solidFill>
                  <a:latin typeface="微软雅黑" panose="020B0503020204020204" pitchFamily="34" charset="-122"/>
                  <a:ea typeface="微软雅黑" panose="020B0503020204020204" pitchFamily="34" charset="-122"/>
                </a:rPr>
                <a:t>网站：</a:t>
              </a:r>
              <a:r>
                <a:rPr lang="en-US" altLang="zh-CN" sz="1400" dirty="0">
                  <a:solidFill>
                    <a:srgbClr val="1D1D1A"/>
                  </a:solidFill>
                  <a:latin typeface="微软雅黑" panose="020B0503020204020204" pitchFamily="34" charset="-122"/>
                  <a:ea typeface="微软雅黑" panose="020B0503020204020204" pitchFamily="34" charset="-122"/>
                </a:rPr>
                <a:t> https://developer.arm.com/architectures/instruction-sets/simd-isas/neon/intrinsics</a:t>
              </a:r>
            </a:p>
            <a:p>
              <a:pPr marL="285750" indent="-285750" defTabSz="1187798" fontAlgn="ctr">
                <a:lnSpc>
                  <a:spcPct val="150000"/>
                </a:lnSpc>
                <a:spcBef>
                  <a:spcPts val="0"/>
                </a:spcBef>
                <a:spcAft>
                  <a:spcPts val="0"/>
                </a:spcAft>
                <a:buClr>
                  <a:schemeClr val="bg1">
                    <a:lumMod val="50000"/>
                  </a:schemeClr>
                </a:buClr>
                <a:buSzPct val="80000"/>
                <a:buFont typeface="Wingdings" pitchFamily="2" charset="2"/>
                <a:buChar char="n"/>
                <a:defRPr/>
              </a:pPr>
              <a:r>
                <a:rPr lang="zh-CN" altLang="en-US" sz="1400" dirty="0">
                  <a:solidFill>
                    <a:srgbClr val="1D1D1A"/>
                  </a:solidFill>
                  <a:latin typeface="微软雅黑" panose="020B0503020204020204" pitchFamily="34" charset="-122"/>
                  <a:ea typeface="微软雅黑" panose="020B0503020204020204" pitchFamily="34" charset="-122"/>
                </a:rPr>
                <a:t>在需移植文件中添加头文件 </a:t>
              </a:r>
              <a:r>
                <a:rPr lang="en-US" altLang="zh-CN" sz="1400" dirty="0" err="1">
                  <a:solidFill>
                    <a:srgbClr val="1D1D1A"/>
                  </a:solidFill>
                  <a:latin typeface="微软雅黑" panose="020B0503020204020204" pitchFamily="34" charset="-122"/>
                  <a:ea typeface="微软雅黑" panose="020B0503020204020204" pitchFamily="34" charset="-122"/>
                </a:rPr>
                <a:t>arm_neon.h</a:t>
              </a:r>
              <a:endParaRPr lang="en-US" altLang="zh-CN" sz="1400" dirty="0">
                <a:solidFill>
                  <a:srgbClr val="1D1D1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57140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30" name="组合 29"/>
          <p:cNvGrpSpPr/>
          <p:nvPr/>
        </p:nvGrpSpPr>
        <p:grpSpPr>
          <a:xfrm>
            <a:off x="333908" y="548680"/>
            <a:ext cx="304836" cy="362702"/>
            <a:chOff x="3295650" y="230188"/>
            <a:chExt cx="936625" cy="1114426"/>
          </a:xfrm>
          <a:solidFill>
            <a:schemeClr val="bg1"/>
          </a:solidFill>
        </p:grpSpPr>
        <p:sp>
          <p:nvSpPr>
            <p:cNvPr id="3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2"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3"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4"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5"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6"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7"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8"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9"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0"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1"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2"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3"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4"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5"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矩形 27"/>
          <p:cNvSpPr/>
          <p:nvPr/>
        </p:nvSpPr>
        <p:spPr bwMode="auto">
          <a:xfrm>
            <a:off x="1260296" y="5174309"/>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7" name="11"/>
          <p:cNvSpPr/>
          <p:nvPr/>
        </p:nvSpPr>
        <p:spPr bwMode="auto">
          <a:xfrm>
            <a:off x="781461" y="5263905"/>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26" name="文本占位符 3"/>
          <p:cNvSpPr txBox="1">
            <a:spLocks/>
          </p:cNvSpPr>
          <p:nvPr/>
        </p:nvSpPr>
        <p:spPr>
          <a:xfrm>
            <a:off x="1400994" y="1700808"/>
            <a:ext cx="6577884" cy="4607917"/>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dirty="0">
                <a:solidFill>
                  <a:schemeClr val="bg1">
                    <a:lumMod val="50000"/>
                  </a:schemeClr>
                </a:solidFill>
              </a:rPr>
              <a:t>1.  </a:t>
            </a:r>
            <a:r>
              <a:rPr lang="zh-CN" altLang="en-US" sz="1800" dirty="0">
                <a:solidFill>
                  <a:schemeClr val="bg1">
                    <a:lumMod val="50000"/>
                  </a:schemeClr>
                </a:solidFill>
              </a:rPr>
              <a:t>编译型语言源码</a:t>
            </a:r>
            <a:r>
              <a:rPr lang="en-US" altLang="zh-CN" sz="1800" dirty="0">
                <a:solidFill>
                  <a:schemeClr val="bg1">
                    <a:lumMod val="50000"/>
                  </a:schemeClr>
                </a:solidFill>
              </a:rPr>
              <a:t>——</a:t>
            </a:r>
            <a:r>
              <a:rPr lang="zh-CN" altLang="en-US" sz="1800" dirty="0">
                <a:solidFill>
                  <a:schemeClr val="bg1">
                    <a:lumMod val="50000"/>
                  </a:schemeClr>
                </a:solidFill>
              </a:rPr>
              <a:t>可执行程序过程介绍</a:t>
            </a:r>
            <a:endParaRPr lang="en-US" altLang="zh-CN" sz="1800" dirty="0">
              <a:solidFill>
                <a:schemeClr val="bg1">
                  <a:lumMod val="50000"/>
                </a:schemeClr>
              </a:solidFill>
            </a:endParaRPr>
          </a:p>
          <a:p>
            <a:pPr marL="0" indent="0">
              <a:buNone/>
            </a:pPr>
            <a:r>
              <a:rPr lang="en-US" altLang="zh-CN" sz="1800" dirty="0">
                <a:solidFill>
                  <a:schemeClr val="bg1">
                    <a:lumMod val="50000"/>
                  </a:schemeClr>
                </a:solidFill>
              </a:rPr>
              <a:t>2.  C/C++</a:t>
            </a:r>
            <a:r>
              <a:rPr lang="zh-CN" altLang="en-US" sz="1800" dirty="0">
                <a:solidFill>
                  <a:schemeClr val="bg1">
                    <a:lumMod val="50000"/>
                  </a:schemeClr>
                </a:solidFill>
              </a:rPr>
              <a:t>代码编译构建过程		</a:t>
            </a:r>
          </a:p>
          <a:p>
            <a:pPr marL="0" indent="0">
              <a:buNone/>
            </a:pPr>
            <a:r>
              <a:rPr lang="en-US" altLang="zh-CN" sz="1800" dirty="0">
                <a:solidFill>
                  <a:schemeClr val="bg1">
                    <a:lumMod val="50000"/>
                  </a:schemeClr>
                </a:solidFill>
              </a:rPr>
              <a:t>3.  C/C++</a:t>
            </a:r>
            <a:r>
              <a:rPr lang="zh-CN" altLang="en-US" sz="1800" dirty="0">
                <a:solidFill>
                  <a:schemeClr val="bg1">
                    <a:lumMod val="50000"/>
                  </a:schemeClr>
                </a:solidFill>
              </a:rPr>
              <a:t>代码迁移典型移植类问题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3.1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编译脚本、编译选项移植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3.2 </a:t>
            </a:r>
            <a:r>
              <a:rPr lang="zh-CN" altLang="en-US" sz="1600" dirty="0">
                <a:solidFill>
                  <a:schemeClr val="bg1">
                    <a:lumMod val="50000"/>
                  </a:schemeClr>
                </a:solidFill>
              </a:rPr>
              <a:t>代码迁移</a:t>
            </a:r>
            <a:r>
              <a:rPr lang="en-US" altLang="zh-CN" sz="1600" dirty="0" smtClean="0">
                <a:solidFill>
                  <a:schemeClr val="bg1">
                    <a:lumMod val="50000"/>
                  </a:schemeClr>
                </a:solidFill>
              </a:rPr>
              <a:t>—</a:t>
            </a:r>
            <a:r>
              <a:rPr lang="zh-CN" altLang="en-US" sz="1600" dirty="0" smtClean="0">
                <a:solidFill>
                  <a:schemeClr val="bg1">
                    <a:lumMod val="50000"/>
                  </a:schemeClr>
                </a:solidFill>
              </a:rPr>
              <a:t>编译</a:t>
            </a:r>
            <a:r>
              <a:rPr lang="zh-CN" altLang="en-US" sz="1600" dirty="0">
                <a:solidFill>
                  <a:schemeClr val="bg1">
                    <a:lumMod val="50000"/>
                  </a:schemeClr>
                </a:solidFill>
              </a:rPr>
              <a:t>宏移植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3.3 </a:t>
            </a:r>
            <a:r>
              <a:rPr lang="zh-CN" altLang="en-US" sz="1600" dirty="0">
                <a:solidFill>
                  <a:schemeClr val="bg1">
                    <a:lumMod val="50000"/>
                  </a:schemeClr>
                </a:solidFill>
              </a:rPr>
              <a:t>代码迁移</a:t>
            </a:r>
            <a:r>
              <a:rPr lang="en-US" altLang="zh-CN" sz="1600" dirty="0">
                <a:solidFill>
                  <a:schemeClr val="bg1">
                    <a:lumMod val="50000"/>
                  </a:schemeClr>
                </a:solidFill>
              </a:rPr>
              <a:t>—</a:t>
            </a:r>
            <a:r>
              <a:rPr lang="en-US" altLang="zh-CN" sz="1600" dirty="0" err="1">
                <a:solidFill>
                  <a:schemeClr val="bg1">
                    <a:lumMod val="50000"/>
                  </a:schemeClr>
                </a:solidFill>
              </a:rPr>
              <a:t>builtin</a:t>
            </a:r>
            <a:r>
              <a:rPr lang="zh-CN" altLang="en-US" sz="1600" dirty="0">
                <a:solidFill>
                  <a:schemeClr val="bg1">
                    <a:lumMod val="50000"/>
                  </a:schemeClr>
                </a:solidFill>
              </a:rPr>
              <a:t>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3.4 </a:t>
            </a:r>
            <a:r>
              <a:rPr lang="zh-CN" altLang="en-US" sz="1600" dirty="0">
                <a:solidFill>
                  <a:schemeClr val="bg1">
                    <a:lumMod val="50000"/>
                  </a:schemeClr>
                </a:solidFill>
              </a:rPr>
              <a:t>代码迁移</a:t>
            </a:r>
            <a:r>
              <a:rPr lang="en-US" altLang="zh-CN" sz="1600" dirty="0">
                <a:solidFill>
                  <a:schemeClr val="bg1">
                    <a:lumMod val="50000"/>
                  </a:schemeClr>
                </a:solidFill>
              </a:rPr>
              <a:t>—</a:t>
            </a:r>
            <a:r>
              <a:rPr lang="zh-CN" altLang="en-US" sz="1600" dirty="0">
                <a:solidFill>
                  <a:schemeClr val="bg1">
                    <a:lumMod val="50000"/>
                  </a:schemeClr>
                </a:solidFill>
              </a:rPr>
              <a:t>内联汇编函数移植	</a:t>
            </a:r>
          </a:p>
          <a:p>
            <a:pPr marL="0" indent="0">
              <a:buNone/>
            </a:pPr>
            <a:r>
              <a:rPr lang="zh-CN" altLang="en-US" sz="1600" dirty="0">
                <a:solidFill>
                  <a:schemeClr val="bg1">
                    <a:lumMod val="50000"/>
                  </a:schemeClr>
                </a:solidFill>
              </a:rPr>
              <a:t>	</a:t>
            </a:r>
            <a:r>
              <a:rPr lang="en-US" altLang="zh-CN" sz="1600" dirty="0" smtClean="0">
                <a:solidFill>
                  <a:schemeClr val="bg1">
                    <a:lumMod val="50000"/>
                  </a:schemeClr>
                </a:solidFill>
              </a:rPr>
              <a:t>3.5 </a:t>
            </a:r>
            <a:r>
              <a:rPr lang="zh-CN" altLang="en-US" sz="1600" dirty="0">
                <a:solidFill>
                  <a:schemeClr val="bg1">
                    <a:lumMod val="50000"/>
                  </a:schemeClr>
                </a:solidFill>
              </a:rPr>
              <a:t>代码迁移</a:t>
            </a:r>
            <a:r>
              <a:rPr lang="en-US" altLang="zh-CN" sz="1600" dirty="0">
                <a:solidFill>
                  <a:schemeClr val="bg1">
                    <a:lumMod val="50000"/>
                  </a:schemeClr>
                </a:solidFill>
              </a:rPr>
              <a:t>—SSE intrinsic</a:t>
            </a:r>
            <a:r>
              <a:rPr lang="zh-CN" altLang="en-US" sz="1600" dirty="0">
                <a:solidFill>
                  <a:schemeClr val="bg1">
                    <a:lumMod val="50000"/>
                  </a:schemeClr>
                </a:solidFill>
              </a:rPr>
              <a:t>函数移植	</a:t>
            </a:r>
          </a:p>
          <a:p>
            <a:pPr marL="0" indent="0">
              <a:buNone/>
            </a:pPr>
            <a:r>
              <a:rPr lang="en-US" altLang="zh-CN" sz="1800" b="1" dirty="0"/>
              <a:t>4.   </a:t>
            </a:r>
            <a:r>
              <a:rPr lang="zh-CN" altLang="en-US" sz="1800" b="1" dirty="0"/>
              <a:t>迁移工具</a:t>
            </a:r>
            <a:r>
              <a:rPr lang="en-US" altLang="zh-CN" sz="1800" b="1" dirty="0"/>
              <a:t>—Porting Advisor</a:t>
            </a:r>
            <a:r>
              <a:rPr lang="zh-CN" altLang="en-US" sz="1800" b="1" dirty="0" smtClean="0"/>
              <a:t>初步</a:t>
            </a:r>
            <a:r>
              <a:rPr lang="zh-CN" altLang="en-US" sz="1800" b="1" dirty="0"/>
              <a:t>代码扫描</a:t>
            </a:r>
          </a:p>
          <a:p>
            <a:pPr marL="0" indent="0">
              <a:buNone/>
            </a:pPr>
            <a:r>
              <a:rPr lang="en-US" altLang="zh-CN" sz="1800" dirty="0">
                <a:solidFill>
                  <a:schemeClr val="bg1">
                    <a:lumMod val="50000"/>
                  </a:schemeClr>
                </a:solidFill>
              </a:rPr>
              <a:t>5.   </a:t>
            </a:r>
            <a:r>
              <a:rPr lang="zh-CN" altLang="en-US" sz="1800" dirty="0">
                <a:solidFill>
                  <a:schemeClr val="bg1">
                    <a:lumMod val="50000"/>
                  </a:schemeClr>
                </a:solidFill>
              </a:rPr>
              <a:t>本章</a:t>
            </a:r>
            <a:r>
              <a:rPr lang="zh-CN" altLang="en-US" sz="1800" dirty="0" smtClean="0">
                <a:solidFill>
                  <a:schemeClr val="bg1">
                    <a:lumMod val="50000"/>
                  </a:schemeClr>
                </a:solidFill>
              </a:rPr>
              <a:t>总结</a:t>
            </a:r>
            <a:endParaRPr lang="zh-CN" altLang="en-US" sz="1800" dirty="0">
              <a:solidFill>
                <a:schemeClr val="bg1">
                  <a:lumMod val="50000"/>
                </a:schemeClr>
              </a:solidFill>
            </a:endParaRPr>
          </a:p>
        </p:txBody>
      </p:sp>
    </p:spTree>
    <p:extLst>
      <p:ext uri="{BB962C8B-B14F-4D97-AF65-F5344CB8AC3E}">
        <p14:creationId xmlns:p14="http://schemas.microsoft.com/office/powerpoint/2010/main" val="1705068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cs typeface="Arial" pitchFamily="34" charset="0"/>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n-ea"/>
                <a:ea typeface="+mn-ea"/>
                <a:cs typeface="Arial" pitchFamily="34" charset="0"/>
              </a:rPr>
              <a:t>迁移工具</a:t>
            </a:r>
            <a:r>
              <a:rPr lang="en-US" altLang="zh-CN" sz="2800" dirty="0">
                <a:latin typeface="+mn-ea"/>
                <a:ea typeface="+mn-ea"/>
                <a:cs typeface="Arial" pitchFamily="34" charset="0"/>
              </a:rPr>
              <a:t>—Porting Advisor</a:t>
            </a:r>
            <a:r>
              <a:rPr lang="zh-CN" altLang="en-US" sz="2800" dirty="0">
                <a:latin typeface="+mn-ea"/>
                <a:ea typeface="+mn-ea"/>
                <a:cs typeface="Arial" pitchFamily="34" charset="0"/>
              </a:rPr>
              <a:t>初步代码扫描</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cs typeface="Arial" pitchFamily="34" charset="0"/>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cs typeface="Arial" pitchFamily="34" charset="0"/>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ea"/>
              <a:ea typeface="+mn-ea"/>
              <a:cs typeface="Arial" pitchFamily="34" charset="0"/>
            </a:endParaRPr>
          </a:p>
        </p:txBody>
      </p:sp>
      <p:sp>
        <p:nvSpPr>
          <p:cNvPr id="11" name="矩形 10"/>
          <p:cNvSpPr/>
          <p:nvPr/>
        </p:nvSpPr>
        <p:spPr>
          <a:xfrm>
            <a:off x="824559" y="1931424"/>
            <a:ext cx="10542882" cy="1477328"/>
          </a:xfrm>
          <a:prstGeom prst="rect">
            <a:avLst/>
          </a:prstGeom>
        </p:spPr>
        <p:txBody>
          <a:bodyPr wrap="square">
            <a:spAutoFit/>
          </a:bodyPr>
          <a:lstStyle/>
          <a:p>
            <a:pPr marL="171450" indent="-171450" fontAlgn="auto">
              <a:lnSpc>
                <a:spcPct val="150000"/>
              </a:lnSpc>
              <a:spcBef>
                <a:spcPts val="600"/>
              </a:spcBef>
              <a:spcAft>
                <a:spcPts val="0"/>
              </a:spcAft>
              <a:buFont typeface="Arial" panose="020B0604020202020204" pitchFamily="34" charset="0"/>
              <a:buChar char="•"/>
            </a:pPr>
            <a:r>
              <a:rPr lang="en-US" altLang="zh-CN" sz="1600" dirty="0">
                <a:solidFill>
                  <a:srgbClr val="1D1D1A"/>
                </a:solidFill>
                <a:latin typeface="+mn-ea"/>
                <a:ea typeface="+mn-ea"/>
                <a:cs typeface="Arial" pitchFamily="34" charset="0"/>
              </a:rPr>
              <a:t>Porting Advisor</a:t>
            </a:r>
            <a:r>
              <a:rPr lang="zh-CN" altLang="en-US" sz="1600" dirty="0">
                <a:solidFill>
                  <a:srgbClr val="1D1D1A"/>
                </a:solidFill>
                <a:latin typeface="+mn-ea"/>
                <a:ea typeface="+mn-ea"/>
                <a:cs typeface="Arial" pitchFamily="34" charset="0"/>
              </a:rPr>
              <a:t>是一款华为鲲鹏代码迁移工具</a:t>
            </a:r>
            <a:r>
              <a:rPr lang="zh-CN" altLang="en-US" sz="1600" dirty="0" smtClean="0">
                <a:solidFill>
                  <a:srgbClr val="1D1D1A"/>
                </a:solidFill>
                <a:latin typeface="+mn-ea"/>
                <a:ea typeface="+mn-ea"/>
                <a:cs typeface="Arial" pitchFamily="34" charset="0"/>
              </a:rPr>
              <a:t>，针对</a:t>
            </a:r>
            <a:r>
              <a:rPr lang="en-US" altLang="zh-CN" sz="1600" dirty="0" smtClean="0">
                <a:solidFill>
                  <a:srgbClr val="1D1D1A"/>
                </a:solidFill>
                <a:latin typeface="+mn-ea"/>
                <a:ea typeface="+mn-ea"/>
                <a:cs typeface="Arial" pitchFamily="34" charset="0"/>
              </a:rPr>
              <a:t>C/</a:t>
            </a:r>
            <a:r>
              <a:rPr lang="en-US" altLang="zh-CN" sz="1600" dirty="0">
                <a:solidFill>
                  <a:srgbClr val="1D1D1A"/>
                </a:solidFill>
                <a:latin typeface="+mn-ea"/>
                <a:ea typeface="+mn-ea"/>
                <a:cs typeface="Arial" pitchFamily="34" charset="0"/>
              </a:rPr>
              <a:t>C</a:t>
            </a:r>
            <a:r>
              <a:rPr lang="en-US" altLang="zh-CN" sz="1600" dirty="0" smtClean="0">
                <a:solidFill>
                  <a:srgbClr val="1D1D1A"/>
                </a:solidFill>
                <a:latin typeface="+mn-ea"/>
                <a:ea typeface="+mn-ea"/>
                <a:cs typeface="Arial" pitchFamily="34" charset="0"/>
              </a:rPr>
              <a:t>++</a:t>
            </a:r>
            <a:r>
              <a:rPr lang="zh-CN" altLang="en-US" sz="1600" dirty="0" smtClean="0">
                <a:solidFill>
                  <a:srgbClr val="1D1D1A"/>
                </a:solidFill>
                <a:latin typeface="+mn-ea"/>
                <a:ea typeface="+mn-ea"/>
                <a:cs typeface="Arial" pitchFamily="34" charset="0"/>
              </a:rPr>
              <a:t>代码</a:t>
            </a:r>
            <a:r>
              <a:rPr lang="zh-CN" altLang="en-US" sz="1600" dirty="0">
                <a:solidFill>
                  <a:srgbClr val="1D1D1A"/>
                </a:solidFill>
                <a:latin typeface="+mn-ea"/>
                <a:ea typeface="+mn-ea"/>
                <a:cs typeface="Arial" pitchFamily="34" charset="0"/>
              </a:rPr>
              <a:t>进行扫描分析</a:t>
            </a:r>
            <a:r>
              <a:rPr lang="zh-CN" altLang="en-US" sz="1600" dirty="0" smtClean="0">
                <a:solidFill>
                  <a:srgbClr val="1D1D1A"/>
                </a:solidFill>
                <a:latin typeface="+mn-ea"/>
                <a:ea typeface="+mn-ea"/>
                <a:cs typeface="Arial" pitchFamily="34" charset="0"/>
              </a:rPr>
              <a:t>，检查用户</a:t>
            </a:r>
            <a:r>
              <a:rPr lang="en-US" altLang="zh-CN" sz="1600" dirty="0" smtClean="0">
                <a:solidFill>
                  <a:srgbClr val="1D1D1A"/>
                </a:solidFill>
                <a:latin typeface="+mn-ea"/>
                <a:ea typeface="+mn-ea"/>
                <a:cs typeface="Arial" pitchFamily="34" charset="0"/>
              </a:rPr>
              <a:t>C/</a:t>
            </a:r>
            <a:r>
              <a:rPr lang="en-US" altLang="zh-CN" sz="1600" dirty="0">
                <a:solidFill>
                  <a:srgbClr val="1D1D1A"/>
                </a:solidFill>
                <a:latin typeface="+mn-ea"/>
                <a:ea typeface="+mn-ea"/>
                <a:cs typeface="Arial" pitchFamily="34" charset="0"/>
              </a:rPr>
              <a:t>C</a:t>
            </a:r>
            <a:r>
              <a:rPr lang="en-US" altLang="zh-CN" sz="1600" dirty="0" smtClean="0">
                <a:solidFill>
                  <a:srgbClr val="1D1D1A"/>
                </a:solidFill>
                <a:latin typeface="+mn-ea"/>
                <a:ea typeface="+mn-ea"/>
                <a:cs typeface="Arial" pitchFamily="34" charset="0"/>
              </a:rPr>
              <a:t>++</a:t>
            </a:r>
            <a:r>
              <a:rPr lang="zh-CN" altLang="en-US" sz="1600" dirty="0" smtClean="0">
                <a:solidFill>
                  <a:srgbClr val="1D1D1A"/>
                </a:solidFill>
                <a:latin typeface="+mn-ea"/>
                <a:ea typeface="+mn-ea"/>
                <a:cs typeface="Arial" pitchFamily="34" charset="0"/>
              </a:rPr>
              <a:t>代码中需移植修改的</a:t>
            </a:r>
            <a:r>
              <a:rPr lang="en-US" altLang="zh-CN" sz="1600" dirty="0" err="1" smtClean="0">
                <a:solidFill>
                  <a:srgbClr val="1D1D1A"/>
                </a:solidFill>
                <a:latin typeface="+mn-ea"/>
                <a:ea typeface="+mn-ea"/>
                <a:cs typeface="Arial" pitchFamily="34" charset="0"/>
              </a:rPr>
              <a:t>MakeFile</a:t>
            </a:r>
            <a:r>
              <a:rPr lang="zh-CN" altLang="en-US" sz="1600" dirty="0" smtClean="0">
                <a:solidFill>
                  <a:srgbClr val="1D1D1A"/>
                </a:solidFill>
                <a:latin typeface="+mn-ea"/>
                <a:ea typeface="+mn-ea"/>
                <a:cs typeface="Arial" pitchFamily="34" charset="0"/>
              </a:rPr>
              <a:t>编译</a:t>
            </a:r>
            <a:r>
              <a:rPr lang="zh-CN" altLang="en-US" sz="1600" dirty="0">
                <a:solidFill>
                  <a:srgbClr val="1D1D1A"/>
                </a:solidFill>
                <a:latin typeface="+mn-ea"/>
                <a:ea typeface="+mn-ea"/>
                <a:cs typeface="Arial" pitchFamily="34" charset="0"/>
              </a:rPr>
              <a:t>文件</a:t>
            </a:r>
            <a:r>
              <a:rPr lang="zh-CN" altLang="en-US" sz="1600" dirty="0" smtClean="0">
                <a:solidFill>
                  <a:srgbClr val="1D1D1A"/>
                </a:solidFill>
                <a:latin typeface="+mn-ea"/>
                <a:ea typeface="+mn-ea"/>
                <a:cs typeface="Arial" pitchFamily="34" charset="0"/>
              </a:rPr>
              <a:t>、</a:t>
            </a:r>
            <a:r>
              <a:rPr lang="en-US" altLang="zh-CN" sz="1600" dirty="0" smtClean="0">
                <a:solidFill>
                  <a:srgbClr val="1D1D1A"/>
                </a:solidFill>
                <a:latin typeface="+mn-ea"/>
                <a:ea typeface="+mn-ea"/>
                <a:cs typeface="Arial" pitchFamily="34" charset="0"/>
              </a:rPr>
              <a:t>X86</a:t>
            </a:r>
            <a:r>
              <a:rPr lang="zh-CN" altLang="en-US" sz="1600" dirty="0" smtClean="0">
                <a:solidFill>
                  <a:srgbClr val="1D1D1A"/>
                </a:solidFill>
                <a:latin typeface="+mn-ea"/>
                <a:ea typeface="+mn-ea"/>
                <a:cs typeface="Arial" pitchFamily="34" charset="0"/>
              </a:rPr>
              <a:t>汇编及</a:t>
            </a:r>
            <a:r>
              <a:rPr lang="en-US" altLang="zh-CN" sz="1600" dirty="0" smtClean="0">
                <a:solidFill>
                  <a:srgbClr val="1D1D1A"/>
                </a:solidFill>
                <a:latin typeface="+mn-ea"/>
                <a:ea typeface="+mn-ea"/>
                <a:cs typeface="Arial" pitchFamily="34" charset="0"/>
              </a:rPr>
              <a:t>SSE intrinsic</a:t>
            </a:r>
            <a:r>
              <a:rPr lang="zh-CN" altLang="en-US" sz="1600" dirty="0">
                <a:solidFill>
                  <a:srgbClr val="1D1D1A"/>
                </a:solidFill>
                <a:latin typeface="+mn-ea"/>
                <a:ea typeface="+mn-ea"/>
                <a:cs typeface="Arial" pitchFamily="34" charset="0"/>
              </a:rPr>
              <a:t>函数</a:t>
            </a:r>
            <a:r>
              <a:rPr lang="zh-CN" altLang="en-US" sz="1600" dirty="0" smtClean="0">
                <a:solidFill>
                  <a:srgbClr val="1D1D1A"/>
                </a:solidFill>
                <a:latin typeface="+mn-ea"/>
                <a:ea typeface="+mn-ea"/>
                <a:cs typeface="Arial" pitchFamily="34" charset="0"/>
              </a:rPr>
              <a:t>，并</a:t>
            </a:r>
            <a:r>
              <a:rPr lang="zh-CN" altLang="en-US" sz="1600" dirty="0">
                <a:solidFill>
                  <a:srgbClr val="1D1D1A"/>
                </a:solidFill>
                <a:latin typeface="+mn-ea"/>
                <a:ea typeface="+mn-ea"/>
                <a:cs typeface="Arial" pitchFamily="34" charset="0"/>
              </a:rPr>
              <a:t>指导用户如何</a:t>
            </a:r>
            <a:r>
              <a:rPr lang="zh-CN" altLang="en-US" sz="1600" dirty="0" smtClean="0">
                <a:solidFill>
                  <a:srgbClr val="1D1D1A"/>
                </a:solidFill>
                <a:latin typeface="+mn-ea"/>
                <a:ea typeface="+mn-ea"/>
                <a:cs typeface="Arial" pitchFamily="34" charset="0"/>
              </a:rPr>
              <a:t>移植。</a:t>
            </a:r>
            <a:endParaRPr lang="en-US" altLang="zh-CN" sz="1600" dirty="0" smtClean="0">
              <a:solidFill>
                <a:srgbClr val="1D1D1A"/>
              </a:solidFill>
              <a:latin typeface="+mn-ea"/>
              <a:ea typeface="+mn-ea"/>
              <a:cs typeface="Arial" pitchFamily="34" charset="0"/>
            </a:endParaRPr>
          </a:p>
          <a:p>
            <a:pPr marL="171450" indent="-171450" fontAlgn="auto">
              <a:spcBef>
                <a:spcPts val="600"/>
              </a:spcBef>
              <a:spcAft>
                <a:spcPts val="0"/>
              </a:spcAft>
              <a:buFont typeface="Arial" panose="020B0604020202020204" pitchFamily="34" charset="0"/>
              <a:buChar char="•"/>
            </a:pPr>
            <a:r>
              <a:rPr lang="zh-CN" altLang="en-US" sz="1600" b="1" dirty="0">
                <a:solidFill>
                  <a:srgbClr val="1D1D1A"/>
                </a:solidFill>
                <a:latin typeface="+mn-ea"/>
                <a:ea typeface="+mn-ea"/>
                <a:cs typeface="Arial" pitchFamily="34" charset="0"/>
              </a:rPr>
              <a:t>鲲鹏开发套件 </a:t>
            </a:r>
            <a:r>
              <a:rPr lang="en-US" altLang="zh-CN" sz="1600" b="1" dirty="0">
                <a:solidFill>
                  <a:srgbClr val="1D1D1A"/>
                </a:solidFill>
                <a:latin typeface="+mn-ea"/>
                <a:ea typeface="+mn-ea"/>
                <a:cs typeface="Arial" pitchFamily="34" charset="0"/>
              </a:rPr>
              <a:t>— Porting Advisor</a:t>
            </a:r>
            <a:r>
              <a:rPr lang="zh-CN" altLang="en-US" sz="1600" b="1" dirty="0">
                <a:solidFill>
                  <a:srgbClr val="1D1D1A"/>
                </a:solidFill>
                <a:latin typeface="+mn-ea"/>
                <a:ea typeface="+mn-ea"/>
                <a:cs typeface="Arial" pitchFamily="34" charset="0"/>
              </a:rPr>
              <a:t>：</a:t>
            </a:r>
            <a:endParaRPr lang="en-US" altLang="zh-CN" sz="1600" b="1" dirty="0">
              <a:solidFill>
                <a:srgbClr val="1D1D1A"/>
              </a:solidFill>
              <a:latin typeface="+mn-ea"/>
              <a:ea typeface="+mn-ea"/>
              <a:cs typeface="Arial" pitchFamily="34" charset="0"/>
            </a:endParaRPr>
          </a:p>
          <a:p>
            <a:pPr fontAlgn="auto">
              <a:spcBef>
                <a:spcPts val="600"/>
              </a:spcBef>
              <a:spcAft>
                <a:spcPts val="0"/>
              </a:spcAft>
            </a:pPr>
            <a:r>
              <a:rPr lang="en-US" altLang="zh-CN" sz="1600" b="1" dirty="0" smtClean="0">
                <a:solidFill>
                  <a:srgbClr val="1D1D1A"/>
                </a:solidFill>
                <a:latin typeface="+mn-ea"/>
                <a:ea typeface="+mn-ea"/>
                <a:cs typeface="Arial" pitchFamily="34" charset="0"/>
              </a:rPr>
              <a:t>   https</a:t>
            </a:r>
            <a:r>
              <a:rPr lang="en-US" altLang="zh-CN" sz="1600" b="1" dirty="0">
                <a:solidFill>
                  <a:srgbClr val="1D1D1A"/>
                </a:solidFill>
                <a:latin typeface="+mn-ea"/>
                <a:ea typeface="+mn-ea"/>
                <a:cs typeface="Arial" pitchFamily="34" charset="0"/>
              </a:rPr>
              <a:t>://</a:t>
            </a:r>
            <a:r>
              <a:rPr lang="en-US" altLang="zh-CN" sz="1600" b="1" dirty="0" smtClean="0">
                <a:solidFill>
                  <a:srgbClr val="1D1D1A"/>
                </a:solidFill>
                <a:latin typeface="+mn-ea"/>
                <a:ea typeface="+mn-ea"/>
                <a:cs typeface="Arial" pitchFamily="34" charset="0"/>
              </a:rPr>
              <a:t>www.huaweicloud.com/kunpeng/software/portingadvisor.html</a:t>
            </a:r>
            <a:endParaRPr lang="en-US" altLang="zh-CN" sz="1600" b="1" dirty="0">
              <a:solidFill>
                <a:srgbClr val="1D1D1A"/>
              </a:solidFill>
              <a:latin typeface="+mn-ea"/>
              <a:ea typeface="+mn-ea"/>
              <a:cs typeface="Arial" pitchFamily="34" charset="0"/>
            </a:endParaRPr>
          </a:p>
        </p:txBody>
      </p:sp>
      <p:grpSp>
        <p:nvGrpSpPr>
          <p:cNvPr id="4" name="组合 3"/>
          <p:cNvGrpSpPr/>
          <p:nvPr/>
        </p:nvGrpSpPr>
        <p:grpSpPr>
          <a:xfrm>
            <a:off x="952849" y="3826338"/>
            <a:ext cx="10286302" cy="1815348"/>
            <a:chOff x="939781" y="3374073"/>
            <a:chExt cx="10021002" cy="1768528"/>
          </a:xfrm>
        </p:grpSpPr>
        <p:sp>
          <p:nvSpPr>
            <p:cNvPr id="28" name="圆角矩形 27"/>
            <p:cNvSpPr/>
            <p:nvPr/>
          </p:nvSpPr>
          <p:spPr bwMode="auto">
            <a:xfrm>
              <a:off x="4652929" y="3374073"/>
              <a:ext cx="2594706" cy="1768528"/>
            </a:xfrm>
            <a:prstGeom prst="roundRect">
              <a:avLst>
                <a:gd name="adj" fmla="val 534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t" latinLnBrk="0" hangingPunct="1">
                <a:spcBef>
                  <a:spcPts val="600"/>
                </a:spcBef>
                <a:spcAft>
                  <a:spcPct val="0"/>
                </a:spcAft>
                <a:buClrTx/>
                <a:buSzTx/>
                <a:tabLst/>
              </a:pPr>
              <a:r>
                <a:rPr lang="zh-CN" altLang="en-US" sz="1800" b="1" dirty="0" smtClean="0">
                  <a:solidFill>
                    <a:srgbClr val="C7000B"/>
                  </a:solidFill>
                  <a:latin typeface="+mn-ea"/>
                  <a:ea typeface="+mn-ea"/>
                </a:rPr>
                <a:t>工程扫描分析</a:t>
              </a:r>
              <a:endParaRPr lang="en-US" altLang="zh-CN" sz="1800" b="1" dirty="0" smtClean="0">
                <a:solidFill>
                  <a:srgbClr val="C7000B"/>
                </a:solidFill>
                <a:latin typeface="+mn-ea"/>
                <a:ea typeface="+mn-ea"/>
              </a:endParaRPr>
            </a:p>
            <a:p>
              <a:pPr algn="ctr">
                <a:spcBef>
                  <a:spcPts val="600"/>
                </a:spcBef>
              </a:pPr>
              <a:r>
                <a:rPr lang="zh-CN" altLang="en-US" sz="1200" dirty="0" smtClean="0">
                  <a:latin typeface="+mn-ea"/>
                  <a:ea typeface="+mn-ea"/>
                </a:rPr>
                <a:t>编译脚本分析</a:t>
              </a:r>
              <a:endParaRPr lang="en-US" altLang="zh-CN" sz="1200" dirty="0" smtClean="0">
                <a:latin typeface="+mn-ea"/>
                <a:ea typeface="+mn-ea"/>
              </a:endParaRPr>
            </a:p>
            <a:p>
              <a:pPr algn="ctr">
                <a:spcBef>
                  <a:spcPts val="600"/>
                </a:spcBef>
              </a:pPr>
              <a:r>
                <a:rPr lang="en-US" altLang="zh-CN" sz="1200" dirty="0" smtClean="0">
                  <a:latin typeface="+mn-ea"/>
                  <a:ea typeface="+mn-ea"/>
                </a:rPr>
                <a:t>X86</a:t>
              </a:r>
              <a:r>
                <a:rPr lang="zh-CN" altLang="en-US" sz="1200" dirty="0" smtClean="0">
                  <a:latin typeface="+mn-ea"/>
                  <a:ea typeface="+mn-ea"/>
                </a:rPr>
                <a:t>汇编检测</a:t>
              </a:r>
              <a:endParaRPr lang="en-US" altLang="zh-CN" sz="1200" dirty="0" smtClean="0">
                <a:latin typeface="+mn-ea"/>
                <a:ea typeface="+mn-ea"/>
              </a:endParaRPr>
            </a:p>
            <a:p>
              <a:pPr algn="ctr">
                <a:spcBef>
                  <a:spcPts val="600"/>
                </a:spcBef>
              </a:pPr>
              <a:r>
                <a:rPr lang="en-US" altLang="zh-CN" sz="1200" dirty="0" smtClean="0">
                  <a:latin typeface="+mn-ea"/>
                  <a:ea typeface="+mn-ea"/>
                </a:rPr>
                <a:t>Intrinsic</a:t>
              </a:r>
              <a:r>
                <a:rPr lang="zh-CN" altLang="en-US" sz="1200" dirty="0" smtClean="0">
                  <a:latin typeface="+mn-ea"/>
                  <a:ea typeface="+mn-ea"/>
                </a:rPr>
                <a:t>函数识别</a:t>
              </a:r>
              <a:endParaRPr lang="en-US" altLang="zh-CN" sz="1200" dirty="0" smtClean="0">
                <a:latin typeface="+mn-ea"/>
                <a:ea typeface="+mn-ea"/>
              </a:endParaRPr>
            </a:p>
            <a:p>
              <a:pPr algn="ctr">
                <a:spcBef>
                  <a:spcPts val="600"/>
                </a:spcBef>
              </a:pPr>
              <a:r>
                <a:rPr lang="zh-CN" altLang="en-US" sz="1200" dirty="0" smtClean="0">
                  <a:latin typeface="+mn-ea"/>
                  <a:ea typeface="+mn-ea"/>
                </a:rPr>
                <a:t>可移植性分析</a:t>
              </a:r>
              <a:endParaRPr lang="en-US" altLang="zh-CN" sz="1200" dirty="0" smtClean="0">
                <a:latin typeface="+mn-ea"/>
                <a:ea typeface="+mn-ea"/>
              </a:endParaRPr>
            </a:p>
          </p:txBody>
        </p:sp>
        <p:sp>
          <p:nvSpPr>
            <p:cNvPr id="33" name="圆角矩形 32"/>
            <p:cNvSpPr/>
            <p:nvPr/>
          </p:nvSpPr>
          <p:spPr bwMode="auto">
            <a:xfrm>
              <a:off x="939781" y="3374073"/>
              <a:ext cx="2594706" cy="1768528"/>
            </a:xfrm>
            <a:prstGeom prst="roundRect">
              <a:avLst>
                <a:gd name="adj" fmla="val 534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t" latinLnBrk="0" hangingPunct="1">
                <a:spcBef>
                  <a:spcPts val="600"/>
                </a:spcBef>
                <a:spcAft>
                  <a:spcPct val="0"/>
                </a:spcAft>
                <a:buClrTx/>
                <a:buSzTx/>
                <a:tabLst/>
              </a:pPr>
              <a:r>
                <a:rPr lang="zh-CN" altLang="en-US" sz="1800" b="1" dirty="0" smtClean="0">
                  <a:solidFill>
                    <a:srgbClr val="C7000B"/>
                  </a:solidFill>
                  <a:latin typeface="+mn-ea"/>
                  <a:ea typeface="+mn-ea"/>
                </a:rPr>
                <a:t>环境部署</a:t>
              </a:r>
              <a:endParaRPr lang="en-US" altLang="zh-CN" sz="1800" b="1" dirty="0" smtClean="0">
                <a:solidFill>
                  <a:srgbClr val="C7000B"/>
                </a:solidFill>
                <a:latin typeface="+mn-ea"/>
                <a:ea typeface="+mn-ea"/>
              </a:endParaRPr>
            </a:p>
            <a:p>
              <a:pPr algn="ctr">
                <a:spcBef>
                  <a:spcPts val="600"/>
                </a:spcBef>
              </a:pPr>
              <a:r>
                <a:rPr lang="en-US" altLang="zh-CN" sz="1200">
                  <a:latin typeface="+mn-ea"/>
                  <a:ea typeface="+mn-ea"/>
                </a:rPr>
                <a:t>Porting Advisor</a:t>
              </a:r>
              <a:r>
                <a:rPr lang="zh-CN" altLang="en-US" sz="1200" smtClean="0">
                  <a:latin typeface="+mn-ea"/>
                  <a:ea typeface="+mn-ea"/>
                </a:rPr>
                <a:t>工具</a:t>
              </a:r>
              <a:r>
                <a:rPr lang="zh-CN" altLang="en-US" sz="1200" dirty="0">
                  <a:latin typeface="+mn-ea"/>
                  <a:ea typeface="+mn-ea"/>
                </a:rPr>
                <a:t>安装</a:t>
              </a:r>
            </a:p>
            <a:p>
              <a:pPr algn="ctr">
                <a:spcBef>
                  <a:spcPts val="600"/>
                </a:spcBef>
              </a:pPr>
              <a:r>
                <a:rPr lang="zh-CN" altLang="en-US" sz="1200" dirty="0">
                  <a:latin typeface="+mn-ea"/>
                  <a:ea typeface="+mn-ea"/>
                </a:rPr>
                <a:t>软件源码准备</a:t>
              </a:r>
              <a:endParaRPr lang="en-US" altLang="zh-CN" sz="1200" dirty="0" smtClean="0">
                <a:latin typeface="+mn-ea"/>
                <a:ea typeface="+mn-ea"/>
              </a:endParaRPr>
            </a:p>
          </p:txBody>
        </p:sp>
        <p:sp>
          <p:nvSpPr>
            <p:cNvPr id="34" name="圆角矩形 33"/>
            <p:cNvSpPr/>
            <p:nvPr/>
          </p:nvSpPr>
          <p:spPr bwMode="auto">
            <a:xfrm>
              <a:off x="8366077" y="3374073"/>
              <a:ext cx="2594706" cy="1768528"/>
            </a:xfrm>
            <a:prstGeom prst="roundRect">
              <a:avLst>
                <a:gd name="adj" fmla="val 534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pPr>
              <a:r>
                <a:rPr lang="zh-CN" altLang="en-US" sz="1800" b="1" dirty="0">
                  <a:solidFill>
                    <a:srgbClr val="C7000B"/>
                  </a:solidFill>
                  <a:latin typeface="+mn-ea"/>
                  <a:ea typeface="+mn-ea"/>
                </a:rPr>
                <a:t>分析报告</a:t>
              </a:r>
              <a:r>
                <a:rPr lang="zh-CN" altLang="en-US" sz="1800" b="1" dirty="0" smtClean="0">
                  <a:solidFill>
                    <a:srgbClr val="C7000B"/>
                  </a:solidFill>
                  <a:latin typeface="+mn-ea"/>
                  <a:ea typeface="+mn-ea"/>
                </a:rPr>
                <a:t>生成</a:t>
              </a:r>
              <a:endParaRPr lang="en-US" altLang="zh-CN" sz="1800" b="1" dirty="0" smtClean="0">
                <a:solidFill>
                  <a:srgbClr val="C7000B"/>
                </a:solidFill>
                <a:latin typeface="+mn-ea"/>
                <a:ea typeface="+mn-ea"/>
              </a:endParaRPr>
            </a:p>
            <a:p>
              <a:pPr algn="ctr">
                <a:spcBef>
                  <a:spcPts val="600"/>
                </a:spcBef>
              </a:pPr>
              <a:r>
                <a:rPr lang="zh-CN" altLang="en-US" sz="1200" dirty="0">
                  <a:latin typeface="+mn-ea"/>
                  <a:ea typeface="+mn-ea"/>
                </a:rPr>
                <a:t>关键移植项准确信息</a:t>
              </a:r>
            </a:p>
            <a:p>
              <a:pPr algn="ctr">
                <a:spcBef>
                  <a:spcPts val="600"/>
                </a:spcBef>
              </a:pPr>
              <a:r>
                <a:rPr lang="zh-CN" altLang="en-US" sz="1200" dirty="0">
                  <a:latin typeface="+mn-ea"/>
                  <a:ea typeface="+mn-ea"/>
                </a:rPr>
                <a:t>建议移植指导方法</a:t>
              </a:r>
            </a:p>
            <a:p>
              <a:pPr algn="ctr">
                <a:spcBef>
                  <a:spcPts val="600"/>
                </a:spcBef>
              </a:pPr>
              <a:r>
                <a:rPr lang="zh-CN" altLang="en-US" sz="1200" dirty="0">
                  <a:latin typeface="+mn-ea"/>
                  <a:ea typeface="+mn-ea"/>
                </a:rPr>
                <a:t>移植项全面评估</a:t>
              </a:r>
              <a:endParaRPr lang="en-US" altLang="zh-CN" sz="1200" dirty="0" smtClean="0">
                <a:latin typeface="+mn-ea"/>
                <a:ea typeface="+mn-ea"/>
              </a:endParaRPr>
            </a:p>
          </p:txBody>
        </p:sp>
        <p:grpSp>
          <p:nvGrpSpPr>
            <p:cNvPr id="3" name="组合 2"/>
            <p:cNvGrpSpPr/>
            <p:nvPr/>
          </p:nvGrpSpPr>
          <p:grpSpPr>
            <a:xfrm>
              <a:off x="3765725" y="3998814"/>
              <a:ext cx="655966" cy="377250"/>
              <a:chOff x="4037192" y="3998814"/>
              <a:chExt cx="655966" cy="377250"/>
            </a:xfrm>
          </p:grpSpPr>
          <p:sp>
            <p:nvSpPr>
              <p:cNvPr id="31" name="等腰三角形 30"/>
              <p:cNvSpPr/>
              <p:nvPr/>
            </p:nvSpPr>
            <p:spPr bwMode="auto">
              <a:xfrm rot="5400000">
                <a:off x="4345102" y="4028008"/>
                <a:ext cx="377250" cy="318862"/>
              </a:xfrm>
              <a:prstGeom prst="triangle">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i="0" u="none" strike="noStrike" cap="none" normalizeH="0" baseline="0" dirty="0" smtClean="0">
                  <a:ln>
                    <a:noFill/>
                  </a:ln>
                  <a:solidFill>
                    <a:schemeClr val="tx1"/>
                  </a:solidFill>
                  <a:effectLst/>
                  <a:latin typeface="+mn-ea"/>
                  <a:ea typeface="+mn-ea"/>
                </a:endParaRPr>
              </a:p>
            </p:txBody>
          </p:sp>
          <p:sp>
            <p:nvSpPr>
              <p:cNvPr id="35" name="等腰三角形 34"/>
              <p:cNvSpPr/>
              <p:nvPr/>
            </p:nvSpPr>
            <p:spPr bwMode="auto">
              <a:xfrm rot="5400000">
                <a:off x="4007998" y="4028008"/>
                <a:ext cx="377250" cy="318862"/>
              </a:xfrm>
              <a:prstGeom prst="triangle">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i="0" u="none" strike="noStrike" cap="none" normalizeH="0" baseline="0" dirty="0" smtClean="0">
                  <a:ln>
                    <a:noFill/>
                  </a:ln>
                  <a:solidFill>
                    <a:schemeClr val="tx1"/>
                  </a:solidFill>
                  <a:effectLst/>
                  <a:latin typeface="+mn-ea"/>
                  <a:ea typeface="+mn-ea"/>
                </a:endParaRPr>
              </a:p>
            </p:txBody>
          </p:sp>
        </p:grpSp>
        <p:grpSp>
          <p:nvGrpSpPr>
            <p:cNvPr id="36" name="组合 35"/>
            <p:cNvGrpSpPr/>
            <p:nvPr/>
          </p:nvGrpSpPr>
          <p:grpSpPr>
            <a:xfrm>
              <a:off x="7478873" y="3998814"/>
              <a:ext cx="655966" cy="377250"/>
              <a:chOff x="4037192" y="3998814"/>
              <a:chExt cx="655966" cy="377250"/>
            </a:xfrm>
          </p:grpSpPr>
          <p:sp>
            <p:nvSpPr>
              <p:cNvPr id="37" name="等腰三角形 36"/>
              <p:cNvSpPr/>
              <p:nvPr/>
            </p:nvSpPr>
            <p:spPr bwMode="auto">
              <a:xfrm rot="5400000">
                <a:off x="4345102" y="4028008"/>
                <a:ext cx="377250" cy="318862"/>
              </a:xfrm>
              <a:prstGeom prst="triangle">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i="0" u="none" strike="noStrike" cap="none" normalizeH="0" baseline="0" dirty="0" smtClean="0">
                  <a:ln>
                    <a:noFill/>
                  </a:ln>
                  <a:solidFill>
                    <a:schemeClr val="tx1"/>
                  </a:solidFill>
                  <a:effectLst/>
                  <a:latin typeface="+mn-ea"/>
                  <a:ea typeface="+mn-ea"/>
                </a:endParaRPr>
              </a:p>
            </p:txBody>
          </p:sp>
          <p:sp>
            <p:nvSpPr>
              <p:cNvPr id="38" name="等腰三角形 37"/>
              <p:cNvSpPr/>
              <p:nvPr/>
            </p:nvSpPr>
            <p:spPr bwMode="auto">
              <a:xfrm rot="5400000">
                <a:off x="4007998" y="4028008"/>
                <a:ext cx="377250" cy="318862"/>
              </a:xfrm>
              <a:prstGeom prst="triangle">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i="0" u="none" strike="noStrike" cap="none" normalizeH="0" baseline="0" dirty="0" smtClean="0">
                  <a:ln>
                    <a:noFill/>
                  </a:ln>
                  <a:solidFill>
                    <a:schemeClr val="tx1"/>
                  </a:solidFill>
                  <a:effectLst/>
                  <a:latin typeface="+mn-ea"/>
                  <a:ea typeface="+mn-ea"/>
                </a:endParaRPr>
              </a:p>
            </p:txBody>
          </p:sp>
        </p:grpSp>
      </p:grpSp>
    </p:spTree>
    <p:extLst>
      <p:ext uri="{BB962C8B-B14F-4D97-AF65-F5344CB8AC3E}">
        <p14:creationId xmlns:p14="http://schemas.microsoft.com/office/powerpoint/2010/main" val="4081576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cs typeface="Arial" pitchFamily="34" charset="0"/>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n-ea"/>
                <a:ea typeface="+mn-ea"/>
                <a:cs typeface="Arial" pitchFamily="34" charset="0"/>
              </a:rPr>
              <a:t>迁移</a:t>
            </a:r>
            <a:r>
              <a:rPr lang="zh-CN" altLang="en-US" sz="2800">
                <a:latin typeface="+mn-ea"/>
                <a:ea typeface="+mn-ea"/>
                <a:cs typeface="Arial" pitchFamily="34" charset="0"/>
              </a:rPr>
              <a:t>工具</a:t>
            </a:r>
            <a:r>
              <a:rPr lang="en-US" altLang="zh-CN" sz="2800">
                <a:latin typeface="+mn-ea"/>
                <a:ea typeface="+mn-ea"/>
                <a:cs typeface="Arial" pitchFamily="34" charset="0"/>
              </a:rPr>
              <a:t>—Porting Advisor</a:t>
            </a:r>
            <a:r>
              <a:rPr lang="zh-CN" altLang="en-US" sz="2800" smtClean="0">
                <a:latin typeface="+mn-ea"/>
                <a:ea typeface="+mn-ea"/>
                <a:cs typeface="Arial" pitchFamily="34" charset="0"/>
              </a:rPr>
              <a:t>初步</a:t>
            </a:r>
            <a:r>
              <a:rPr lang="zh-CN" altLang="en-US" sz="2800" dirty="0">
                <a:latin typeface="+mn-ea"/>
                <a:ea typeface="+mn-ea"/>
                <a:cs typeface="Arial" pitchFamily="34" charset="0"/>
              </a:rPr>
              <a:t>代码扫描</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cs typeface="Arial" pitchFamily="34" charset="0"/>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cs typeface="Arial" pitchFamily="34" charset="0"/>
              </a:endParaRPr>
            </a:p>
          </p:txBody>
        </p:sp>
      </p:grpSp>
      <p:sp>
        <p:nvSpPr>
          <p:cNvPr id="25" name="Freeform 12"/>
          <p:cNvSpPr>
            <a:spLocks noEditPoints="1"/>
          </p:cNvSpPr>
          <p:nvPr/>
        </p:nvSpPr>
        <p:spPr bwMode="auto">
          <a:xfrm>
            <a:off x="305440" y="548681"/>
            <a:ext cx="359188" cy="359756"/>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mn-ea"/>
              <a:ea typeface="+mn-ea"/>
              <a:cs typeface="Arial" pitchFamily="34" charset="0"/>
            </a:endParaRPr>
          </a:p>
        </p:txBody>
      </p:sp>
      <p:sp>
        <p:nvSpPr>
          <p:cNvPr id="19" name="矩形 18"/>
          <p:cNvSpPr/>
          <p:nvPr/>
        </p:nvSpPr>
        <p:spPr>
          <a:xfrm>
            <a:off x="877580" y="1364036"/>
            <a:ext cx="10435461" cy="499624"/>
          </a:xfrm>
          <a:prstGeom prst="rect">
            <a:avLst/>
          </a:prstGeom>
        </p:spPr>
        <p:txBody>
          <a:bodyPr wrap="square">
            <a:spAutoFit/>
          </a:bodyPr>
          <a:lstStyle/>
          <a:p>
            <a:pPr marL="285750" indent="-285750" fontAlgn="auto">
              <a:lnSpc>
                <a:spcPct val="150000"/>
              </a:lnSpc>
              <a:spcBef>
                <a:spcPts val="600"/>
              </a:spcBef>
              <a:spcAft>
                <a:spcPts val="0"/>
              </a:spcAft>
              <a:buFont typeface="Wingdings" panose="05000000000000000000" pitchFamily="2" charset="2"/>
              <a:buChar char="Ø"/>
            </a:pPr>
            <a:r>
              <a:rPr lang="zh-CN" altLang="en-US" sz="2000" dirty="0" smtClean="0">
                <a:solidFill>
                  <a:srgbClr val="1D1D1A"/>
                </a:solidFill>
                <a:latin typeface="微软雅黑" panose="020B0503020204020204" pitchFamily="34" charset="-122"/>
                <a:ea typeface="微软雅黑" panose="020B0503020204020204" pitchFamily="34" charset="-122"/>
                <a:cs typeface="Arial" pitchFamily="34" charset="0"/>
              </a:rPr>
              <a:t>以大数据中的</a:t>
            </a:r>
            <a:r>
              <a:rPr lang="en-US" altLang="zh-CN" sz="2000" dirty="0" smtClean="0">
                <a:solidFill>
                  <a:srgbClr val="1D1D1A"/>
                </a:solidFill>
                <a:latin typeface="微软雅黑" panose="020B0503020204020204" pitchFamily="34" charset="-122"/>
                <a:ea typeface="微软雅黑" panose="020B0503020204020204" pitchFamily="34" charset="-122"/>
                <a:cs typeface="Arial" pitchFamily="34" charset="0"/>
              </a:rPr>
              <a:t>Impala</a:t>
            </a:r>
            <a:r>
              <a:rPr lang="zh-CN" altLang="en-US" sz="2000" dirty="0" smtClean="0">
                <a:solidFill>
                  <a:srgbClr val="1D1D1A"/>
                </a:solidFill>
                <a:latin typeface="微软雅黑" panose="020B0503020204020204" pitchFamily="34" charset="-122"/>
                <a:ea typeface="微软雅黑" panose="020B0503020204020204" pitchFamily="34" charset="-122"/>
                <a:cs typeface="Arial" pitchFamily="34" charset="0"/>
              </a:rPr>
              <a:t>组件为例</a:t>
            </a:r>
            <a:endParaRPr lang="en-US" altLang="zh-CN" sz="2000" dirty="0">
              <a:solidFill>
                <a:srgbClr val="1D1D1A"/>
              </a:solidFill>
              <a:latin typeface="微软雅黑" panose="020B0503020204020204" pitchFamily="34" charset="-122"/>
              <a:ea typeface="微软雅黑" panose="020B0503020204020204" pitchFamily="34" charset="-122"/>
              <a:cs typeface="Arial" pitchFamily="34" charset="0"/>
            </a:endParaRPr>
          </a:p>
        </p:txBody>
      </p:sp>
      <p:grpSp>
        <p:nvGrpSpPr>
          <p:cNvPr id="3" name="组合 2"/>
          <p:cNvGrpSpPr/>
          <p:nvPr/>
        </p:nvGrpSpPr>
        <p:grpSpPr>
          <a:xfrm>
            <a:off x="819561" y="2503041"/>
            <a:ext cx="10493480" cy="3627921"/>
            <a:chOff x="819561" y="2503041"/>
            <a:chExt cx="10493480" cy="3627921"/>
          </a:xfrm>
        </p:grpSpPr>
        <p:sp>
          <p:nvSpPr>
            <p:cNvPr id="22" name="文本框 20"/>
            <p:cNvSpPr txBox="1"/>
            <p:nvPr/>
          </p:nvSpPr>
          <p:spPr bwMode="auto">
            <a:xfrm>
              <a:off x="880470" y="2503041"/>
              <a:ext cx="4475828"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800" b="1" dirty="0" smtClean="0">
                  <a:solidFill>
                    <a:schemeClr val="tx1">
                      <a:lumMod val="75000"/>
                      <a:lumOff val="25000"/>
                    </a:schemeClr>
                  </a:solidFill>
                  <a:latin typeface="+mn-ea"/>
                  <a:ea typeface="+mn-ea"/>
                  <a:cs typeface="+mj-cs"/>
                </a:rPr>
                <a:t>1.Impala</a:t>
              </a:r>
              <a:r>
                <a:rPr lang="zh-CN" altLang="en-US" sz="1800" b="1" dirty="0" smtClean="0">
                  <a:solidFill>
                    <a:schemeClr val="tx1">
                      <a:lumMod val="75000"/>
                      <a:lumOff val="25000"/>
                    </a:schemeClr>
                  </a:solidFill>
                  <a:latin typeface="+mn-ea"/>
                  <a:ea typeface="+mn-ea"/>
                  <a:cs typeface="+mj-cs"/>
                </a:rPr>
                <a:t>源码下载及扫描分析</a:t>
              </a:r>
              <a:endParaRPr lang="zh-CN" altLang="en-US" sz="1800" b="1" dirty="0">
                <a:solidFill>
                  <a:schemeClr val="tx1">
                    <a:lumMod val="75000"/>
                    <a:lumOff val="25000"/>
                  </a:schemeClr>
                </a:solidFill>
                <a:latin typeface="+mn-ea"/>
                <a:ea typeface="+mn-ea"/>
                <a:cs typeface="+mj-cs"/>
              </a:endParaRPr>
            </a:p>
          </p:txBody>
        </p:sp>
        <p:sp>
          <p:nvSpPr>
            <p:cNvPr id="29" name="矩形 28"/>
            <p:cNvSpPr/>
            <p:nvPr/>
          </p:nvSpPr>
          <p:spPr>
            <a:xfrm>
              <a:off x="819561" y="4766280"/>
              <a:ext cx="10435461" cy="723275"/>
            </a:xfrm>
            <a:prstGeom prst="rect">
              <a:avLst/>
            </a:prstGeom>
          </p:spPr>
          <p:txBody>
            <a:bodyPr wrap="square">
              <a:spAutoFit/>
            </a:bodyPr>
            <a:lstStyle/>
            <a:p>
              <a:pPr fontAlgn="auto">
                <a:spcBef>
                  <a:spcPts val="600"/>
                </a:spcBef>
                <a:spcAft>
                  <a:spcPts val="0"/>
                </a:spcAft>
              </a:pPr>
              <a:r>
                <a:rPr lang="en-US" altLang="zh-CN" sz="1800" b="1" dirty="0" smtClean="0">
                  <a:solidFill>
                    <a:schemeClr val="tx1">
                      <a:lumMod val="75000"/>
                      <a:lumOff val="25000"/>
                    </a:schemeClr>
                  </a:solidFill>
                  <a:latin typeface="+mn-ea"/>
                  <a:ea typeface="+mn-ea"/>
                  <a:cs typeface="+mj-cs"/>
                </a:rPr>
                <a:t>2.</a:t>
              </a:r>
              <a:r>
                <a:rPr lang="zh-CN" altLang="en-US" sz="1800" b="1" dirty="0">
                  <a:solidFill>
                    <a:schemeClr val="tx1">
                      <a:lumMod val="75000"/>
                      <a:lumOff val="25000"/>
                    </a:schemeClr>
                  </a:solidFill>
                  <a:latin typeface="+mn-ea"/>
                  <a:ea typeface="+mn-ea"/>
                  <a:cs typeface="+mj-cs"/>
                </a:rPr>
                <a:t>扫描</a:t>
              </a:r>
              <a:r>
                <a:rPr lang="zh-CN" altLang="en-US" sz="1800" b="1" dirty="0" smtClean="0">
                  <a:solidFill>
                    <a:schemeClr val="tx1">
                      <a:lumMod val="75000"/>
                      <a:lumOff val="25000"/>
                    </a:schemeClr>
                  </a:solidFill>
                  <a:latin typeface="+mn-ea"/>
                  <a:ea typeface="+mn-ea"/>
                  <a:cs typeface="+mj-cs"/>
                </a:rPr>
                <a:t>报告</a:t>
              </a:r>
              <a:endParaRPr lang="en-US" altLang="zh-CN" sz="1800" b="1" dirty="0" smtClean="0">
                <a:solidFill>
                  <a:schemeClr val="tx1">
                    <a:lumMod val="75000"/>
                    <a:lumOff val="25000"/>
                  </a:schemeClr>
                </a:solidFill>
                <a:latin typeface="+mn-ea"/>
                <a:ea typeface="+mn-ea"/>
                <a:cs typeface="+mj-cs"/>
              </a:endParaRPr>
            </a:p>
            <a:p>
              <a:pPr fontAlgn="auto">
                <a:spcBef>
                  <a:spcPts val="600"/>
                </a:spcBef>
                <a:spcAft>
                  <a:spcPts val="0"/>
                </a:spcAft>
              </a:pPr>
              <a:r>
                <a:rPr lang="zh-CN" altLang="en-US" sz="1800" b="1" dirty="0" smtClean="0">
                  <a:solidFill>
                    <a:schemeClr val="tx1">
                      <a:lumMod val="75000"/>
                      <a:lumOff val="25000"/>
                    </a:schemeClr>
                  </a:solidFill>
                  <a:latin typeface="+mn-ea"/>
                  <a:ea typeface="+mn-ea"/>
                  <a:cs typeface="+mj-cs"/>
                </a:rPr>
                <a:t>解读及运用</a:t>
              </a:r>
              <a:endParaRPr lang="en-US" altLang="zh-CN" sz="1800" b="1" dirty="0">
                <a:solidFill>
                  <a:schemeClr val="tx1">
                    <a:lumMod val="75000"/>
                    <a:lumOff val="25000"/>
                  </a:schemeClr>
                </a:solidFill>
                <a:latin typeface="+mn-ea"/>
                <a:ea typeface="+mn-ea"/>
                <a:cs typeface="+mj-cs"/>
              </a:endParaRPr>
            </a:p>
          </p:txBody>
        </p:sp>
        <p:pic>
          <p:nvPicPr>
            <p:cNvPr id="27" name="图片 26"/>
            <p:cNvPicPr>
              <a:picLocks noChangeAspect="1"/>
            </p:cNvPicPr>
            <p:nvPr/>
          </p:nvPicPr>
          <p:blipFill rotWithShape="1">
            <a:blip r:embed="rId3"/>
            <a:srcRect t="817"/>
            <a:stretch/>
          </p:blipFill>
          <p:spPr>
            <a:xfrm>
              <a:off x="2317322" y="4137180"/>
              <a:ext cx="8995719" cy="1993782"/>
            </a:xfrm>
            <a:prstGeom prst="rect">
              <a:avLst/>
            </a:prstGeom>
          </p:spPr>
        </p:pic>
      </p:grpSp>
      <p:grpSp>
        <p:nvGrpSpPr>
          <p:cNvPr id="6" name="组合 5"/>
          <p:cNvGrpSpPr/>
          <p:nvPr/>
        </p:nvGrpSpPr>
        <p:grpSpPr>
          <a:xfrm>
            <a:off x="4295800" y="1956009"/>
            <a:ext cx="5184576" cy="2123838"/>
            <a:chOff x="4295800" y="1956009"/>
            <a:chExt cx="5184576" cy="2123838"/>
          </a:xfrm>
        </p:grpSpPr>
        <p:pic>
          <p:nvPicPr>
            <p:cNvPr id="2" name="图片 1"/>
            <p:cNvPicPr>
              <a:picLocks noChangeAspect="1"/>
            </p:cNvPicPr>
            <p:nvPr/>
          </p:nvPicPr>
          <p:blipFill>
            <a:blip r:embed="rId4"/>
            <a:stretch>
              <a:fillRect/>
            </a:stretch>
          </p:blipFill>
          <p:spPr>
            <a:xfrm>
              <a:off x="4295800" y="1956009"/>
              <a:ext cx="5184576" cy="1881331"/>
            </a:xfrm>
            <a:prstGeom prst="rect">
              <a:avLst/>
            </a:prstGeom>
          </p:spPr>
        </p:pic>
        <p:pic>
          <p:nvPicPr>
            <p:cNvPr id="5" name="图片 4"/>
            <p:cNvPicPr>
              <a:picLocks noChangeAspect="1"/>
            </p:cNvPicPr>
            <p:nvPr/>
          </p:nvPicPr>
          <p:blipFill>
            <a:blip r:embed="rId5"/>
            <a:stretch>
              <a:fillRect/>
            </a:stretch>
          </p:blipFill>
          <p:spPr>
            <a:xfrm>
              <a:off x="5879976" y="3825044"/>
              <a:ext cx="2201218" cy="254803"/>
            </a:xfrm>
            <a:prstGeom prst="rect">
              <a:avLst/>
            </a:prstGeom>
          </p:spPr>
        </p:pic>
      </p:grpSp>
    </p:spTree>
    <p:extLst>
      <p:ext uri="{BB962C8B-B14F-4D97-AF65-F5344CB8AC3E}">
        <p14:creationId xmlns:p14="http://schemas.microsoft.com/office/powerpoint/2010/main" val="295351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目标</a:t>
            </a:r>
            <a:endParaRPr lang="zh-CN" altLang="en-US" sz="2800" dirty="0">
              <a:latin typeface="+mj-lt"/>
              <a:ea typeface="+mn-ea"/>
            </a:endParaRPr>
          </a:p>
        </p:txBody>
      </p:sp>
      <p:sp>
        <p:nvSpPr>
          <p:cNvPr id="10" name="TextBox 7"/>
          <p:cNvSpPr txBox="1"/>
          <p:nvPr/>
        </p:nvSpPr>
        <p:spPr>
          <a:xfrm>
            <a:off x="1280760" y="2301515"/>
            <a:ext cx="9543701" cy="1707636"/>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9200"/>
            <a:endParaRPr lang="zh-CN" altLang="en-US" dirty="0">
              <a:solidFill>
                <a:srgbClr val="C7000B"/>
              </a:solidFill>
              <a:effectLst/>
            </a:endParaRPr>
          </a:p>
        </p:txBody>
      </p:sp>
      <p:sp>
        <p:nvSpPr>
          <p:cNvPr id="11" name="内容占位符 2"/>
          <p:cNvSpPr txBox="1">
            <a:spLocks/>
          </p:cNvSpPr>
          <p:nvPr/>
        </p:nvSpPr>
        <p:spPr>
          <a:xfrm>
            <a:off x="1174571" y="1620831"/>
            <a:ext cx="9240316" cy="5690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C00000"/>
              </a:buClr>
              <a:buNone/>
            </a:pPr>
            <a:r>
              <a:rPr lang="zh-CN" altLang="en-US" dirty="0"/>
              <a:t>学完</a:t>
            </a:r>
            <a:r>
              <a:rPr lang="zh-CN" altLang="en-US" dirty="0" smtClean="0"/>
              <a:t>本章节后</a:t>
            </a:r>
            <a:r>
              <a:rPr lang="zh-CN" altLang="en-US" dirty="0"/>
              <a:t>，您将能够：</a:t>
            </a:r>
          </a:p>
        </p:txBody>
      </p:sp>
      <p:sp>
        <p:nvSpPr>
          <p:cNvPr id="12" name="内容占位符 2"/>
          <p:cNvSpPr txBox="1">
            <a:spLocks/>
          </p:cNvSpPr>
          <p:nvPr/>
        </p:nvSpPr>
        <p:spPr>
          <a:xfrm>
            <a:off x="1460321" y="2592381"/>
            <a:ext cx="8802166" cy="105482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lnSpc>
                <a:spcPct val="150000"/>
              </a:lnSpc>
              <a:buClr>
                <a:srgbClr val="C00000"/>
              </a:buClr>
              <a:buFont typeface="Wingdings" pitchFamily="2" charset="2"/>
              <a:buChar char="u"/>
            </a:pPr>
            <a:r>
              <a:rPr lang="zh-CN" altLang="en-US" dirty="0"/>
              <a:t>了解程序运行原理</a:t>
            </a:r>
          </a:p>
          <a:p>
            <a:pPr lvl="1">
              <a:lnSpc>
                <a:spcPct val="150000"/>
              </a:lnSpc>
              <a:buClr>
                <a:srgbClr val="C00000"/>
              </a:buClr>
              <a:buFont typeface="Wingdings" pitchFamily="2" charset="2"/>
              <a:buChar char="u"/>
            </a:pPr>
            <a:r>
              <a:rPr lang="zh-CN" altLang="en-US" dirty="0"/>
              <a:t>了解软件迁移至鲲鹏计算平台的过程</a:t>
            </a:r>
          </a:p>
        </p:txBody>
      </p:sp>
    </p:spTree>
    <p:extLst>
      <p:ext uri="{BB962C8B-B14F-4D97-AF65-F5344CB8AC3E}">
        <p14:creationId xmlns:p14="http://schemas.microsoft.com/office/powerpoint/2010/main" val="2540045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558709" y="1266400"/>
            <a:ext cx="11074582" cy="504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sp>
        <p:nvSpPr>
          <p:cNvPr id="4" name="矩形 3"/>
          <p:cNvSpPr/>
          <p:nvPr/>
        </p:nvSpPr>
        <p:spPr>
          <a:xfrm>
            <a:off x="808272" y="1550570"/>
            <a:ext cx="10311267" cy="4539704"/>
          </a:xfrm>
          <a:prstGeom prst="rect">
            <a:avLst/>
          </a:prstGeom>
        </p:spPr>
        <p:txBody>
          <a:bodyPr wrap="square">
            <a:spAutoFit/>
          </a:bodyPr>
          <a:lstStyle/>
          <a:p>
            <a:pPr marL="285750" indent="-285750" fontAlgn="auto">
              <a:lnSpc>
                <a:spcPct val="150000"/>
              </a:lnSpc>
              <a:spcBef>
                <a:spcPts val="600"/>
              </a:spcBef>
              <a:spcAft>
                <a:spcPts val="0"/>
              </a:spcAft>
              <a:buClr>
                <a:srgbClr val="C00000"/>
              </a:buClr>
              <a:buSzPct val="70000"/>
              <a:buFont typeface="Wingdings" pitchFamily="2" charset="2"/>
              <a:buChar char="u"/>
            </a:pPr>
            <a:r>
              <a:rPr lang="zh-CN" altLang="en-US" sz="1800" dirty="0" smtClean="0">
                <a:solidFill>
                  <a:srgbClr val="1D1D1A"/>
                </a:solidFill>
                <a:latin typeface="微软雅黑" panose="020B0503020204020204" pitchFamily="34" charset="-122"/>
                <a:ea typeface="微软雅黑" panose="020B0503020204020204" pitchFamily="34" charset="-122"/>
                <a:cs typeface="Arial" pitchFamily="34" charset="0"/>
              </a:rPr>
              <a:t>本章简要介绍了</a:t>
            </a:r>
            <a:r>
              <a:rPr lang="en-US" altLang="zh-CN" sz="1800" dirty="0" smtClean="0">
                <a:solidFill>
                  <a:srgbClr val="1D1D1A"/>
                </a:solidFill>
                <a:latin typeface="微软雅黑" panose="020B0503020204020204" pitchFamily="34" charset="-122"/>
                <a:ea typeface="微软雅黑" panose="020B0503020204020204" pitchFamily="34" charset="-122"/>
                <a:cs typeface="Arial" pitchFamily="34" charset="0"/>
              </a:rPr>
              <a:t>C/C++</a:t>
            </a:r>
            <a:r>
              <a:rPr lang="zh-CN" altLang="en-US" sz="1800" dirty="0" smtClean="0">
                <a:solidFill>
                  <a:srgbClr val="1D1D1A"/>
                </a:solidFill>
                <a:latin typeface="微软雅黑" panose="020B0503020204020204" pitchFamily="34" charset="-122"/>
                <a:ea typeface="微软雅黑" panose="020B0503020204020204" pitchFamily="34" charset="-122"/>
                <a:cs typeface="Arial" pitchFamily="34" charset="0"/>
              </a:rPr>
              <a:t>代码的编译原理及</a:t>
            </a:r>
            <a:r>
              <a:rPr lang="zh-CN" altLang="en-US" sz="1800" dirty="0">
                <a:solidFill>
                  <a:srgbClr val="1D1D1A"/>
                </a:solidFill>
                <a:latin typeface="微软雅黑" panose="020B0503020204020204" pitchFamily="34" charset="-122"/>
                <a:ea typeface="微软雅黑" panose="020B0503020204020204" pitchFamily="34" charset="-122"/>
                <a:cs typeface="Arial" pitchFamily="34" charset="0"/>
              </a:rPr>
              <a:t>构建</a:t>
            </a:r>
            <a:r>
              <a:rPr lang="zh-CN" altLang="en-US" sz="1800" dirty="0" smtClean="0">
                <a:solidFill>
                  <a:srgbClr val="1D1D1A"/>
                </a:solidFill>
                <a:latin typeface="微软雅黑" panose="020B0503020204020204" pitchFamily="34" charset="-122"/>
                <a:ea typeface="微软雅黑" panose="020B0503020204020204" pitchFamily="34" charset="-122"/>
                <a:cs typeface="Arial" pitchFamily="34" charset="0"/>
              </a:rPr>
              <a:t>流程，重点对典型迁移类问题及方法进行详细介绍。最后引入</a:t>
            </a:r>
            <a:r>
              <a:rPr lang="en-US" altLang="zh-CN" sz="1800" dirty="0" smtClean="0">
                <a:solidFill>
                  <a:srgbClr val="1D1D1A"/>
                </a:solidFill>
                <a:latin typeface="微软雅黑" panose="020B0503020204020204" pitchFamily="34" charset="-122"/>
                <a:ea typeface="微软雅黑" panose="020B0503020204020204" pitchFamily="34" charset="-122"/>
                <a:cs typeface="Arial" pitchFamily="34" charset="0"/>
              </a:rPr>
              <a:t>Porting Advisor</a:t>
            </a:r>
            <a:r>
              <a:rPr lang="zh-CN" altLang="en-US" sz="1800" dirty="0" smtClean="0">
                <a:solidFill>
                  <a:srgbClr val="1D1D1A"/>
                </a:solidFill>
                <a:latin typeface="微软雅黑" panose="020B0503020204020204" pitchFamily="34" charset="-122"/>
                <a:ea typeface="微软雅黑" panose="020B0503020204020204" pitchFamily="34" charset="-122"/>
                <a:cs typeface="Arial" pitchFamily="34" charset="0"/>
              </a:rPr>
              <a:t>开发工具，帮助学员快速、高效的完成</a:t>
            </a:r>
            <a:r>
              <a:rPr lang="en-US" altLang="zh-CN" sz="1800" dirty="0" smtClean="0">
                <a:solidFill>
                  <a:srgbClr val="1D1D1A"/>
                </a:solidFill>
                <a:latin typeface="微软雅黑" panose="020B0503020204020204" pitchFamily="34" charset="-122"/>
                <a:ea typeface="微软雅黑" panose="020B0503020204020204" pitchFamily="34" charset="-122"/>
                <a:cs typeface="Arial" pitchFamily="34" charset="0"/>
              </a:rPr>
              <a:t>C/C++</a:t>
            </a:r>
            <a:r>
              <a:rPr lang="zh-CN" altLang="en-US" sz="1800" dirty="0" smtClean="0">
                <a:solidFill>
                  <a:srgbClr val="1D1D1A"/>
                </a:solidFill>
                <a:latin typeface="微软雅黑" panose="020B0503020204020204" pitchFamily="34" charset="-122"/>
                <a:ea typeface="微软雅黑" panose="020B0503020204020204" pitchFamily="34" charset="-122"/>
                <a:cs typeface="Arial" pitchFamily="34" charset="0"/>
              </a:rPr>
              <a:t>代码迁移。</a:t>
            </a:r>
            <a:endParaRPr lang="en-US" altLang="zh-CN" sz="18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285750" indent="-285750" fontAlgn="auto">
              <a:lnSpc>
                <a:spcPct val="150000"/>
              </a:lnSpc>
              <a:spcBef>
                <a:spcPts val="600"/>
              </a:spcBef>
              <a:spcAft>
                <a:spcPts val="0"/>
              </a:spcAft>
              <a:buClr>
                <a:srgbClr val="C00000"/>
              </a:buClr>
              <a:buSzPct val="70000"/>
              <a:buFont typeface="Wingdings" pitchFamily="2" charset="2"/>
              <a:buChar char="u"/>
            </a:pPr>
            <a:endPar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0" lvl="1" indent="-285750" fontAlgn="auto">
              <a:lnSpc>
                <a:spcPct val="150000"/>
              </a:lnSpc>
              <a:spcBef>
                <a:spcPts val="600"/>
              </a:spcBef>
              <a:spcAft>
                <a:spcPts val="0"/>
              </a:spcAft>
              <a:buClr>
                <a:srgbClr val="C00000"/>
              </a:buClr>
              <a:buSzPct val="70000"/>
              <a:buFont typeface="Wingdings" pitchFamily="2" charset="2"/>
              <a:buChar char="u"/>
            </a:pPr>
            <a:r>
              <a:rPr lang="zh-CN" altLang="en-US" sz="1800" dirty="0" smtClean="0">
                <a:solidFill>
                  <a:srgbClr val="1D1D1A"/>
                </a:solidFill>
                <a:latin typeface="微软雅黑" panose="020B0503020204020204" pitchFamily="34" charset="-122"/>
                <a:ea typeface="微软雅黑" panose="020B0503020204020204" pitchFamily="34" charset="-122"/>
                <a:cs typeface="Arial" pitchFamily="34" charset="0"/>
              </a:rPr>
              <a:t>核心类移植项及迁移方法：</a:t>
            </a:r>
            <a:endParaRPr lang="en-US" altLang="zh-CN" sz="1800" dirty="0" smtClean="0">
              <a:solidFill>
                <a:srgbClr val="1D1D1A"/>
              </a:solidFill>
              <a:latin typeface="微软雅黑" panose="020B0503020204020204" pitchFamily="34" charset="-122"/>
              <a:ea typeface="微软雅黑" panose="020B0503020204020204" pitchFamily="34" charset="-122"/>
              <a:cs typeface="Arial" pitchFamily="34" charset="0"/>
            </a:endParaRPr>
          </a:p>
          <a:p>
            <a:pPr marL="742950" lvl="1" indent="-285750" fontAlgn="auto">
              <a:lnSpc>
                <a:spcPct val="150000"/>
              </a:lnSpc>
              <a:spcBef>
                <a:spcPts val="600"/>
              </a:spcBef>
              <a:spcAft>
                <a:spcPts val="0"/>
              </a:spcAft>
              <a:buClr>
                <a:schemeClr val="bg1">
                  <a:lumMod val="50000"/>
                </a:schemeClr>
              </a:buClr>
              <a:buFont typeface="Wingdings" pitchFamily="2" charset="2"/>
              <a:buChar char="ü"/>
            </a:pP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编译选项移植</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关注平台差异项（</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用好编译器官方文档）</a:t>
            </a:r>
          </a:p>
          <a:p>
            <a:pPr marL="742950" lvl="1" indent="-285750" fontAlgn="auto">
              <a:lnSpc>
                <a:spcPct val="150000"/>
              </a:lnSpc>
              <a:spcBef>
                <a:spcPts val="600"/>
              </a:spcBef>
              <a:spcAft>
                <a:spcPts val="0"/>
              </a:spcAft>
              <a:buClr>
                <a:schemeClr val="bg1">
                  <a:lumMod val="50000"/>
                </a:schemeClr>
              </a:buClr>
              <a:buFont typeface="Wingdings" pitchFamily="2" charset="2"/>
              <a:buChar char="ü"/>
            </a:pP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编译宏移植</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：区分</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编译器</a:t>
            </a:r>
            <a:r>
              <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rPr>
              <a:t>/</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用户自定义宏移植</a:t>
            </a:r>
            <a:endPar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endParaRPr>
          </a:p>
          <a:p>
            <a:pPr marL="742950" lvl="1" indent="-285750" fontAlgn="auto">
              <a:lnSpc>
                <a:spcPct val="150000"/>
              </a:lnSpc>
              <a:spcBef>
                <a:spcPts val="600"/>
              </a:spcBef>
              <a:spcAft>
                <a:spcPts val="0"/>
              </a:spcAft>
              <a:buClr>
                <a:schemeClr val="bg1">
                  <a:lumMod val="50000"/>
                </a:schemeClr>
              </a:buClr>
              <a:buFont typeface="Wingdings" pitchFamily="2" charset="2"/>
              <a:buChar char="ü"/>
            </a:pPr>
            <a:r>
              <a:rPr lang="en-US" altLang="zh-CN" sz="1600" b="1" dirty="0" err="1">
                <a:solidFill>
                  <a:srgbClr val="1D1D1A"/>
                </a:solidFill>
                <a:latin typeface="微软雅黑" panose="020B0503020204020204" pitchFamily="34" charset="-122"/>
                <a:ea typeface="微软雅黑" panose="020B0503020204020204" pitchFamily="34" charset="-122"/>
                <a:cs typeface="Arial" pitchFamily="34" charset="0"/>
              </a:rPr>
              <a:t>b</a:t>
            </a:r>
            <a:r>
              <a:rPr lang="en-US" altLang="zh-CN" sz="1600" b="1" dirty="0" err="1" smtClean="0">
                <a:solidFill>
                  <a:srgbClr val="1D1D1A"/>
                </a:solidFill>
                <a:latin typeface="微软雅黑" panose="020B0503020204020204" pitchFamily="34" charset="-122"/>
                <a:ea typeface="微软雅黑" panose="020B0503020204020204" pitchFamily="34" charset="-122"/>
                <a:cs typeface="Arial" pitchFamily="34" charset="0"/>
              </a:rPr>
              <a:t>uiltin</a:t>
            </a: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函数移植</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：关注</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常用</a:t>
            </a:r>
            <a:r>
              <a:rPr lang="en-US" altLang="zh-CN" sz="1600" dirty="0" err="1" smtClean="0">
                <a:solidFill>
                  <a:srgbClr val="1D1D1A"/>
                </a:solidFill>
                <a:latin typeface="微软雅黑" panose="020B0503020204020204" pitchFamily="34" charset="-122"/>
                <a:ea typeface="微软雅黑" panose="020B0503020204020204" pitchFamily="34" charset="-122"/>
                <a:cs typeface="Arial" pitchFamily="34" charset="0"/>
              </a:rPr>
              <a:t>builtin</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函数</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替换</a:t>
            </a:r>
          </a:p>
          <a:p>
            <a:pPr marL="742950" lvl="1" indent="-285750" fontAlgn="auto">
              <a:lnSpc>
                <a:spcPct val="150000"/>
              </a:lnSpc>
              <a:spcBef>
                <a:spcPts val="600"/>
              </a:spcBef>
              <a:spcAft>
                <a:spcPts val="0"/>
              </a:spcAft>
              <a:buClr>
                <a:schemeClr val="bg1">
                  <a:lumMod val="50000"/>
                </a:schemeClr>
              </a:buClr>
              <a:buFont typeface="Wingdings" pitchFamily="2" charset="2"/>
              <a:buChar char="ü"/>
            </a:pP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内联汇编移植</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：识别核心汇编指令，用好汇编指令</a:t>
            </a:r>
            <a:r>
              <a:rPr lang="en-US" altLang="zh-CN" sz="1600" dirty="0" smtClean="0">
                <a:solidFill>
                  <a:srgbClr val="1D1D1A"/>
                </a:solidFill>
                <a:latin typeface="微软雅黑" panose="020B0503020204020204" pitchFamily="34" charset="-122"/>
                <a:ea typeface="微软雅黑" panose="020B0503020204020204" pitchFamily="34" charset="-122"/>
                <a:cs typeface="Arial" pitchFamily="34" charset="0"/>
              </a:rPr>
              <a:t>/</a:t>
            </a:r>
            <a:r>
              <a:rPr lang="en-US" altLang="zh-CN" sz="1600" dirty="0" err="1" smtClean="0">
                <a:solidFill>
                  <a:srgbClr val="1D1D1A"/>
                </a:solidFill>
                <a:latin typeface="微软雅黑" panose="020B0503020204020204" pitchFamily="34" charset="-122"/>
                <a:ea typeface="微软雅黑" panose="020B0503020204020204" pitchFamily="34" charset="-122"/>
                <a:cs typeface="Arial" pitchFamily="34" charset="0"/>
              </a:rPr>
              <a:t>builtin</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函数替换</a:t>
            </a:r>
            <a:endPar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endParaRPr>
          </a:p>
          <a:p>
            <a:pPr marL="742950" lvl="1" indent="-285750" fontAlgn="auto">
              <a:lnSpc>
                <a:spcPct val="150000"/>
              </a:lnSpc>
              <a:spcBef>
                <a:spcPts val="600"/>
              </a:spcBef>
              <a:spcAft>
                <a:spcPts val="0"/>
              </a:spcAft>
              <a:buClr>
                <a:schemeClr val="bg1">
                  <a:lumMod val="50000"/>
                </a:schemeClr>
              </a:buClr>
              <a:buFont typeface="Wingdings" pitchFamily="2" charset="2"/>
              <a:buChar char="ü"/>
            </a:pPr>
            <a:r>
              <a:rPr lang="en-US" altLang="zh-CN" sz="1600" b="1" dirty="0">
                <a:solidFill>
                  <a:srgbClr val="1D1D1A"/>
                </a:solidFill>
                <a:latin typeface="微软雅黑" panose="020B0503020204020204" pitchFamily="34" charset="-122"/>
                <a:ea typeface="微软雅黑" panose="020B0503020204020204" pitchFamily="34" charset="-122"/>
                <a:cs typeface="Arial" pitchFamily="34" charset="0"/>
              </a:rPr>
              <a:t>SSE intrinsic</a:t>
            </a:r>
            <a:r>
              <a:rPr lang="zh-CN" altLang="en-US" sz="1600" b="1" dirty="0">
                <a:solidFill>
                  <a:srgbClr val="1D1D1A"/>
                </a:solidFill>
                <a:latin typeface="微软雅黑" panose="020B0503020204020204" pitchFamily="34" charset="-122"/>
                <a:ea typeface="微软雅黑" panose="020B0503020204020204" pitchFamily="34" charset="-122"/>
                <a:cs typeface="Arial" pitchFamily="34" charset="0"/>
              </a:rPr>
              <a:t>函数移植</a:t>
            </a:r>
            <a:r>
              <a:rPr lang="en-US" altLang="zh-CN" sz="1600" dirty="0">
                <a:solidFill>
                  <a:srgbClr val="1D1D1A"/>
                </a:solidFill>
                <a:latin typeface="微软雅黑" panose="020B0503020204020204" pitchFamily="34" charset="-122"/>
                <a:ea typeface="微软雅黑" panose="020B0503020204020204" pitchFamily="34" charset="-122"/>
                <a:cs typeface="Arial" pitchFamily="34" charset="0"/>
              </a:rPr>
              <a:t>: </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开</a:t>
            </a:r>
            <a:r>
              <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rPr>
              <a:t>源</a:t>
            </a:r>
            <a:r>
              <a:rPr lang="zh-CN" altLang="en-US" sz="1600" dirty="0" smtClean="0">
                <a:solidFill>
                  <a:srgbClr val="1D1D1A"/>
                </a:solidFill>
                <a:latin typeface="微软雅黑" panose="020B0503020204020204" pitchFamily="34" charset="-122"/>
                <a:ea typeface="微软雅黑" panose="020B0503020204020204" pitchFamily="34" charset="-122"/>
                <a:cs typeface="Arial" pitchFamily="34" charset="0"/>
              </a:rPr>
              <a:t>工程、官网指导手册相结合</a:t>
            </a:r>
            <a:endPar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endParaRPr>
          </a:p>
          <a:p>
            <a:pPr marL="742950" lvl="1" indent="-285750" fontAlgn="auto">
              <a:lnSpc>
                <a:spcPct val="150000"/>
              </a:lnSpc>
              <a:spcBef>
                <a:spcPts val="600"/>
              </a:spcBef>
              <a:spcAft>
                <a:spcPts val="0"/>
              </a:spcAft>
              <a:buClr>
                <a:srgbClr val="C7000B"/>
              </a:buClr>
              <a:buFont typeface="Wingdings" pitchFamily="2" charset="2"/>
              <a:buChar char="ü"/>
            </a:pPr>
            <a:endParaRPr lang="zh-CN" altLang="en-US" sz="1600" dirty="0">
              <a:solidFill>
                <a:srgbClr val="1D1D1A"/>
              </a:solidFill>
              <a:latin typeface="微软雅黑" panose="020B0503020204020204" pitchFamily="34" charset="-122"/>
              <a:ea typeface="微软雅黑" panose="020B0503020204020204" pitchFamily="34" charset="-122"/>
              <a:cs typeface="Arial" pitchFamily="34" charset="0"/>
            </a:endParaRPr>
          </a:p>
        </p:txBody>
      </p:sp>
      <p:sp>
        <p:nvSpPr>
          <p:cNvPr id="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Arial" pitchFamily="34" charset="0"/>
                <a:ea typeface="+mn-ea"/>
                <a:cs typeface="Arial" pitchFamily="34" charset="0"/>
              </a:rPr>
              <a:t>本章总结</a:t>
            </a:r>
            <a:endParaRPr lang="zh-CN" altLang="en-US" sz="2800" dirty="0">
              <a:latin typeface="Arial" pitchFamily="34" charset="0"/>
              <a:ea typeface="+mn-ea"/>
              <a:cs typeface="Arial" pitchFamily="34" charset="0"/>
            </a:endParaRPr>
          </a:p>
        </p:txBody>
      </p:sp>
      <p:grpSp>
        <p:nvGrpSpPr>
          <p:cNvPr id="5" name="组合 4"/>
          <p:cNvGrpSpPr/>
          <p:nvPr/>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grpSp>
        <p:nvGrpSpPr>
          <p:cNvPr id="10" name="组合 9"/>
          <p:cNvGrpSpPr/>
          <p:nvPr/>
        </p:nvGrpSpPr>
        <p:grpSpPr>
          <a:xfrm>
            <a:off x="333539" y="544988"/>
            <a:ext cx="356178" cy="359754"/>
            <a:chOff x="5540375" y="2868613"/>
            <a:chExt cx="1106488" cy="1117600"/>
          </a:xfrm>
          <a:solidFill>
            <a:schemeClr val="bg1"/>
          </a:solidFill>
        </p:grpSpPr>
        <p:sp>
          <p:nvSpPr>
            <p:cNvPr id="11"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extLst>
      <p:ext uri="{BB962C8B-B14F-4D97-AF65-F5344CB8AC3E}">
        <p14:creationId xmlns:p14="http://schemas.microsoft.com/office/powerpoint/2010/main" val="1333792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 name="矩形 1"/>
          <p:cNvSpPr/>
          <p:nvPr/>
        </p:nvSpPr>
        <p:spPr>
          <a:xfrm>
            <a:off x="695400" y="1736812"/>
            <a:ext cx="6096000" cy="3046988"/>
          </a:xfrm>
          <a:prstGeom prst="rect">
            <a:avLst/>
          </a:prstGeom>
        </p:spPr>
        <p:txBody>
          <a:bodyPr>
            <a:spAutoFit/>
          </a:bodyPr>
          <a:lstStyle/>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鲲鹏软件迁移概述</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C/C++</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2400" b="1" dirty="0">
                <a:latin typeface="+mn-ea"/>
                <a:ea typeface="+mn-ea"/>
                <a:cs typeface="+mn-ea"/>
                <a:sym typeface="+mn-lt"/>
              </a:rPr>
              <a:t>Java/Python</a:t>
            </a:r>
            <a:r>
              <a:rPr lang="zh-CN" altLang="en-US" sz="2400" b="1" dirty="0">
                <a:latin typeface="+mn-ea"/>
                <a:ea typeface="+mn-ea"/>
                <a:cs typeface="+mn-ea"/>
                <a:sym typeface="+mn-lt"/>
              </a:rPr>
              <a:t>代码迁移</a:t>
            </a:r>
            <a:endParaRPr lang="en-US" altLang="zh-CN" sz="2400" b="1" dirty="0">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Maven</a:t>
            </a:r>
            <a:r>
              <a:rPr lang="zh-CN" altLang="en-US" sz="1800" dirty="0">
                <a:solidFill>
                  <a:schemeClr val="bg2"/>
                </a:solidFill>
                <a:latin typeface="+mn-ea"/>
                <a:ea typeface="+mn-ea"/>
                <a:cs typeface="+mn-ea"/>
                <a:sym typeface="+mn-lt"/>
              </a:rPr>
              <a:t>仓软件构建</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软件包迁移</a:t>
            </a:r>
          </a:p>
        </p:txBody>
      </p:sp>
    </p:spTree>
    <p:extLst>
      <p:ext uri="{BB962C8B-B14F-4D97-AF65-F5344CB8AC3E}">
        <p14:creationId xmlns:p14="http://schemas.microsoft.com/office/powerpoint/2010/main" val="2201528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前言</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6" name="组合 5"/>
          <p:cNvGrpSpPr/>
          <p:nvPr/>
        </p:nvGrpSpPr>
        <p:grpSpPr>
          <a:xfrm>
            <a:off x="224906" y="544588"/>
            <a:ext cx="503035" cy="367940"/>
            <a:chOff x="3275013" y="1363663"/>
            <a:chExt cx="5645150" cy="4129087"/>
          </a:xfrm>
          <a:solidFill>
            <a:schemeClr val="bg1"/>
          </a:solidFill>
        </p:grpSpPr>
        <p:sp>
          <p:nvSpPr>
            <p:cNvPr id="7"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8"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1"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矩形 17"/>
          <p:cNvSpPr/>
          <p:nvPr/>
        </p:nvSpPr>
        <p:spPr bwMode="auto">
          <a:xfrm>
            <a:off x="697376" y="2780929"/>
            <a:ext cx="10943762" cy="1170906"/>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0" name="矩形 19"/>
          <p:cNvSpPr/>
          <p:nvPr/>
        </p:nvSpPr>
        <p:spPr bwMode="auto">
          <a:xfrm>
            <a:off x="623121" y="2780929"/>
            <a:ext cx="50520" cy="1170906"/>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1" name="矩形 20"/>
          <p:cNvSpPr/>
          <p:nvPr/>
        </p:nvSpPr>
        <p:spPr bwMode="auto">
          <a:xfrm>
            <a:off x="585563" y="2780928"/>
            <a:ext cx="18000" cy="1170906"/>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 name="文本占位符 1"/>
          <p:cNvSpPr>
            <a:spLocks noGrp="1"/>
          </p:cNvSpPr>
          <p:nvPr>
            <p:ph type="body" sz="quarter" idx="10"/>
          </p:nvPr>
        </p:nvSpPr>
        <p:spPr>
          <a:xfrm>
            <a:off x="734702" y="2880327"/>
            <a:ext cx="9655716" cy="972108"/>
          </a:xfrm>
        </p:spPr>
        <p:txBody>
          <a:bodyPr/>
          <a:lstStyle/>
          <a:p>
            <a:pPr marL="0" indent="0">
              <a:buClr>
                <a:schemeClr val="tx1"/>
              </a:buClr>
              <a:buNone/>
            </a:pPr>
            <a:r>
              <a:rPr lang="zh-CN" altLang="en-US" dirty="0" smtClean="0"/>
              <a:t>   </a:t>
            </a:r>
            <a:r>
              <a:rPr lang="zh-CN" altLang="en-US" sz="2000" dirty="0" smtClean="0"/>
              <a:t>本章节主要介绍</a:t>
            </a:r>
            <a:r>
              <a:rPr lang="en-US" altLang="zh-CN" sz="2000" dirty="0"/>
              <a:t>Java/Python</a:t>
            </a:r>
            <a:r>
              <a:rPr lang="zh-CN" altLang="en-US" sz="2000" dirty="0"/>
              <a:t>代码编译运行过程涉及的迁移改动</a:t>
            </a:r>
            <a:r>
              <a:rPr lang="zh-CN" altLang="en-US" sz="2000" dirty="0" smtClean="0"/>
              <a:t>点，及针对</a:t>
            </a:r>
            <a:r>
              <a:rPr lang="zh-CN" altLang="en-US" sz="2000" dirty="0"/>
              <a:t>迁移改动点的处理</a:t>
            </a:r>
            <a:r>
              <a:rPr lang="zh-CN" altLang="en-US" sz="2000" dirty="0" smtClean="0"/>
              <a:t>方法。</a:t>
            </a:r>
            <a:endParaRPr lang="en-US" altLang="zh-CN" sz="2000" dirty="0"/>
          </a:p>
        </p:txBody>
      </p:sp>
    </p:spTree>
    <p:extLst>
      <p:ext uri="{BB962C8B-B14F-4D97-AF65-F5344CB8AC3E}">
        <p14:creationId xmlns:p14="http://schemas.microsoft.com/office/powerpoint/2010/main" val="10205860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目标</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18" name="组合 17"/>
          <p:cNvGrpSpPr/>
          <p:nvPr/>
        </p:nvGrpSpPr>
        <p:grpSpPr>
          <a:xfrm>
            <a:off x="301010" y="543416"/>
            <a:ext cx="370632" cy="370285"/>
            <a:chOff x="2960687" y="4865687"/>
            <a:chExt cx="1698626" cy="1697038"/>
          </a:xfrm>
          <a:solidFill>
            <a:schemeClr val="bg1"/>
          </a:solidFill>
        </p:grpSpPr>
        <p:sp>
          <p:nvSpPr>
            <p:cNvPr id="20"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内容占位符 2"/>
          <p:cNvSpPr txBox="1">
            <a:spLocks/>
          </p:cNvSpPr>
          <p:nvPr/>
        </p:nvSpPr>
        <p:spPr>
          <a:xfrm>
            <a:off x="1280760" y="1268760"/>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2400" dirty="0" smtClean="0">
                <a:latin typeface="+mn-ea"/>
              </a:rPr>
              <a:t>学完本课程后，您将能够：</a:t>
            </a:r>
            <a:endParaRPr lang="en-US" altLang="zh-CN" sz="2400" dirty="0" smtClean="0">
              <a:latin typeface="+mn-ea"/>
            </a:endParaRPr>
          </a:p>
        </p:txBody>
      </p:sp>
      <p:sp>
        <p:nvSpPr>
          <p:cNvPr id="27" name="TextBox 7"/>
          <p:cNvSpPr txBox="1"/>
          <p:nvPr/>
        </p:nvSpPr>
        <p:spPr>
          <a:xfrm>
            <a:off x="1280760" y="2096852"/>
            <a:ext cx="9543701" cy="1707636"/>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9200"/>
            <a:endParaRPr lang="zh-CN" altLang="en-US" dirty="0">
              <a:solidFill>
                <a:srgbClr val="C7000B"/>
              </a:solidFill>
              <a:effectLst/>
            </a:endParaRPr>
          </a:p>
        </p:txBody>
      </p:sp>
      <p:sp>
        <p:nvSpPr>
          <p:cNvPr id="30" name="内容占位符 2"/>
          <p:cNvSpPr txBox="1">
            <a:spLocks/>
          </p:cNvSpPr>
          <p:nvPr/>
        </p:nvSpPr>
        <p:spPr>
          <a:xfrm>
            <a:off x="1362448" y="2288233"/>
            <a:ext cx="6444716" cy="162018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buClr>
                <a:srgbClr val="C00000"/>
              </a:buClr>
              <a:buFont typeface="Wingdings" pitchFamily="2" charset="2"/>
              <a:buChar char="u"/>
            </a:pPr>
            <a:r>
              <a:rPr lang="zh-CN" altLang="en-US" sz="1800" dirty="0" smtClean="0">
                <a:latin typeface="+mn-ea"/>
              </a:rPr>
              <a:t>了解</a:t>
            </a:r>
            <a:r>
              <a:rPr lang="en-US" altLang="zh-CN" sz="1800" dirty="0" smtClean="0">
                <a:latin typeface="+mn-ea"/>
              </a:rPr>
              <a:t>Java/Python</a:t>
            </a:r>
            <a:r>
              <a:rPr lang="zh-CN" altLang="en-US" sz="1800" dirty="0" smtClean="0">
                <a:latin typeface="+mn-ea"/>
              </a:rPr>
              <a:t>的运行过程中可能涉及的迁移改动点</a:t>
            </a:r>
            <a:endParaRPr lang="en-US" altLang="zh-CN" sz="1800" dirty="0" smtClean="0">
              <a:latin typeface="+mn-ea"/>
            </a:endParaRPr>
          </a:p>
          <a:p>
            <a:pPr lvl="1">
              <a:buClr>
                <a:srgbClr val="C00000"/>
              </a:buClr>
              <a:buFont typeface="Wingdings" pitchFamily="2" charset="2"/>
              <a:buChar char="u"/>
            </a:pPr>
            <a:r>
              <a:rPr lang="zh-CN" altLang="en-US" sz="1800" dirty="0" smtClean="0">
                <a:latin typeface="+mn-ea"/>
              </a:rPr>
              <a:t>掌握典型场景的迁移方法</a:t>
            </a:r>
            <a:endParaRPr lang="en-US" altLang="zh-CN" sz="1800" dirty="0" smtClean="0">
              <a:latin typeface="+mn-ea"/>
            </a:endParaRPr>
          </a:p>
          <a:p>
            <a:pPr lvl="1">
              <a:buClr>
                <a:srgbClr val="C00000"/>
              </a:buClr>
              <a:buFont typeface="Wingdings" pitchFamily="2" charset="2"/>
              <a:buChar char="u"/>
            </a:pPr>
            <a:r>
              <a:rPr lang="zh-CN" altLang="en-US" sz="1800" dirty="0" smtClean="0">
                <a:latin typeface="+mn-ea"/>
              </a:rPr>
              <a:t>独立完成简单</a:t>
            </a:r>
            <a:r>
              <a:rPr lang="en-US" altLang="zh-CN" sz="1800" dirty="0" smtClean="0">
                <a:latin typeface="+mn-ea"/>
              </a:rPr>
              <a:t>Java/Python</a:t>
            </a:r>
            <a:r>
              <a:rPr lang="zh-CN" altLang="en-US" sz="1800" dirty="0" smtClean="0">
                <a:latin typeface="+mn-ea"/>
              </a:rPr>
              <a:t>代码的迁移</a:t>
            </a:r>
            <a:endParaRPr lang="en-US" altLang="zh-CN" sz="1800" dirty="0" smtClean="0">
              <a:latin typeface="+mn-ea"/>
            </a:endParaRPr>
          </a:p>
        </p:txBody>
      </p:sp>
    </p:spTree>
    <p:extLst>
      <p:ext uri="{BB962C8B-B14F-4D97-AF65-F5344CB8AC3E}">
        <p14:creationId xmlns:p14="http://schemas.microsoft.com/office/powerpoint/2010/main" val="814389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30" name="组合 29"/>
          <p:cNvGrpSpPr/>
          <p:nvPr/>
        </p:nvGrpSpPr>
        <p:grpSpPr>
          <a:xfrm>
            <a:off x="333908" y="548680"/>
            <a:ext cx="304836" cy="362702"/>
            <a:chOff x="3295650" y="230188"/>
            <a:chExt cx="936625" cy="1114426"/>
          </a:xfrm>
          <a:solidFill>
            <a:schemeClr val="bg1"/>
          </a:solidFill>
        </p:grpSpPr>
        <p:sp>
          <p:nvSpPr>
            <p:cNvPr id="3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2"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3"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4"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5"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6"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7"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8"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9"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0"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1"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2"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3"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4"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5"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矩形 27"/>
          <p:cNvSpPr/>
          <p:nvPr/>
        </p:nvSpPr>
        <p:spPr bwMode="auto">
          <a:xfrm>
            <a:off x="1007975" y="1331507"/>
            <a:ext cx="5664089"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9" name="内容占位符 2"/>
          <p:cNvSpPr txBox="1">
            <a:spLocks/>
          </p:cNvSpPr>
          <p:nvPr/>
        </p:nvSpPr>
        <p:spPr>
          <a:xfrm>
            <a:off x="1379476" y="1341499"/>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b="1" dirty="0">
                <a:latin typeface="+mn-ea"/>
              </a:rPr>
              <a:t>Java</a:t>
            </a:r>
            <a:r>
              <a:rPr lang="zh-CN" altLang="en-US" sz="1800" b="1" dirty="0">
                <a:latin typeface="+mn-ea"/>
              </a:rPr>
              <a:t>代码迁移</a:t>
            </a:r>
          </a:p>
        </p:txBody>
      </p:sp>
      <p:sp>
        <p:nvSpPr>
          <p:cNvPr id="47" name="内容占位符 2"/>
          <p:cNvSpPr txBox="1">
            <a:spLocks/>
          </p:cNvSpPr>
          <p:nvPr/>
        </p:nvSpPr>
        <p:spPr>
          <a:xfrm>
            <a:off x="1091444" y="1988840"/>
            <a:ext cx="6444716" cy="162018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buFont typeface="Arial" pitchFamily="34" charset="0"/>
              <a:buChar char="•"/>
            </a:pPr>
            <a:r>
              <a:rPr lang="zh-CN" altLang="en-US" sz="1600" dirty="0">
                <a:latin typeface="+mn-ea"/>
              </a:rPr>
              <a:t>从源码到可执行程序</a:t>
            </a:r>
          </a:p>
          <a:p>
            <a:pPr lvl="1">
              <a:buFont typeface="Arial" pitchFamily="34" charset="0"/>
              <a:buChar char="•"/>
            </a:pPr>
            <a:r>
              <a:rPr lang="zh-CN" altLang="en-US" sz="1600" dirty="0">
                <a:latin typeface="+mn-ea"/>
              </a:rPr>
              <a:t>典型迁移场景处理</a:t>
            </a:r>
          </a:p>
          <a:p>
            <a:pPr lvl="1">
              <a:buFont typeface="Arial" pitchFamily="34" charset="0"/>
              <a:buChar char="•"/>
            </a:pPr>
            <a:r>
              <a:rPr lang="zh-CN" altLang="en-US" sz="1600" dirty="0">
                <a:latin typeface="+mn-ea"/>
              </a:rPr>
              <a:t>案例分享</a:t>
            </a:r>
          </a:p>
        </p:txBody>
      </p:sp>
      <p:sp>
        <p:nvSpPr>
          <p:cNvPr id="48" name="内容占位符 2"/>
          <p:cNvSpPr txBox="1">
            <a:spLocks/>
          </p:cNvSpPr>
          <p:nvPr/>
        </p:nvSpPr>
        <p:spPr>
          <a:xfrm>
            <a:off x="1379476" y="3789771"/>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b="1" dirty="0">
                <a:solidFill>
                  <a:schemeClr val="bg2"/>
                </a:solidFill>
                <a:latin typeface="+mn-ea"/>
              </a:rPr>
              <a:t>Python</a:t>
            </a:r>
            <a:r>
              <a:rPr lang="zh-CN" altLang="en-US" sz="1800" b="1" dirty="0">
                <a:solidFill>
                  <a:schemeClr val="bg2"/>
                </a:solidFill>
                <a:latin typeface="+mn-ea"/>
              </a:rPr>
              <a:t>代码迁移</a:t>
            </a:r>
          </a:p>
        </p:txBody>
      </p:sp>
      <p:sp>
        <p:nvSpPr>
          <p:cNvPr id="49" name="内容占位符 2"/>
          <p:cNvSpPr txBox="1">
            <a:spLocks/>
          </p:cNvSpPr>
          <p:nvPr/>
        </p:nvSpPr>
        <p:spPr>
          <a:xfrm>
            <a:off x="1091444" y="4401108"/>
            <a:ext cx="6444716" cy="162018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buFont typeface="Arial" pitchFamily="34" charset="0"/>
              <a:buChar char="•"/>
            </a:pPr>
            <a:r>
              <a:rPr lang="zh-CN" altLang="en-US" sz="1600" dirty="0">
                <a:solidFill>
                  <a:schemeClr val="bg2"/>
                </a:solidFill>
                <a:latin typeface="+mn-ea"/>
              </a:rPr>
              <a:t>从源码到可执行程序</a:t>
            </a:r>
          </a:p>
          <a:p>
            <a:pPr lvl="1">
              <a:buFont typeface="Arial" pitchFamily="34" charset="0"/>
              <a:buChar char="•"/>
            </a:pPr>
            <a:r>
              <a:rPr lang="zh-CN" altLang="en-US" sz="1600" dirty="0">
                <a:solidFill>
                  <a:schemeClr val="bg2"/>
                </a:solidFill>
                <a:latin typeface="+mn-ea"/>
              </a:rPr>
              <a:t>典型迁移场景处理</a:t>
            </a:r>
          </a:p>
          <a:p>
            <a:pPr lvl="1">
              <a:buFont typeface="Arial" pitchFamily="34" charset="0"/>
              <a:buChar char="•"/>
            </a:pPr>
            <a:r>
              <a:rPr lang="zh-CN" altLang="en-US" sz="1600" dirty="0">
                <a:solidFill>
                  <a:schemeClr val="bg2"/>
                </a:solidFill>
                <a:latin typeface="+mn-ea"/>
              </a:rPr>
              <a:t>案例分享</a:t>
            </a:r>
          </a:p>
        </p:txBody>
      </p:sp>
      <p:sp>
        <p:nvSpPr>
          <p:cNvPr id="50" name="11"/>
          <p:cNvSpPr/>
          <p:nvPr/>
        </p:nvSpPr>
        <p:spPr bwMode="auto">
          <a:xfrm>
            <a:off x="529140" y="1421103"/>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3031491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60296" y="519063"/>
            <a:ext cx="10380842" cy="430887"/>
          </a:xfrm>
        </p:spPr>
        <p:txBody>
          <a:bodyPr wrap="square" lIns="0" tIns="0" rIns="0" bIns="0">
            <a:spAutoFit/>
          </a:bodyPr>
          <a:lstStyle/>
          <a:p>
            <a:r>
              <a:rPr lang="en-US" altLang="zh-CN" sz="2800" dirty="0">
                <a:latin typeface="+mj-lt"/>
                <a:ea typeface="+mn-ea"/>
              </a:rPr>
              <a:t>Java</a:t>
            </a:r>
            <a:r>
              <a:rPr lang="zh-CN" altLang="en-US" sz="2800" dirty="0">
                <a:latin typeface="+mj-lt"/>
                <a:ea typeface="+mn-ea"/>
              </a:rPr>
              <a:t>从源码到可执行程序</a:t>
            </a:r>
          </a:p>
        </p:txBody>
      </p:sp>
      <p:sp>
        <p:nvSpPr>
          <p:cNvPr id="74" name="矩形 73"/>
          <p:cNvSpPr/>
          <p:nvPr/>
        </p:nvSpPr>
        <p:spPr bwMode="auto">
          <a:xfrm>
            <a:off x="6228222" y="2457939"/>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dirty="0" smtClean="0">
                <a:solidFill>
                  <a:srgbClr val="000000"/>
                </a:solidFill>
                <a:latin typeface="微软雅黑"/>
                <a:ea typeface="微软雅黑"/>
              </a:rPr>
              <a:t>Java</a:t>
            </a:r>
            <a:r>
              <a:rPr lang="zh-CN" altLang="en-US" sz="1200" dirty="0" smtClean="0">
                <a:solidFill>
                  <a:srgbClr val="000000"/>
                </a:solidFill>
                <a:latin typeface="微软雅黑"/>
                <a:ea typeface="微软雅黑"/>
              </a:rPr>
              <a:t>源码</a:t>
            </a:r>
          </a:p>
        </p:txBody>
      </p:sp>
      <p:sp>
        <p:nvSpPr>
          <p:cNvPr id="80" name="矩形 79"/>
          <p:cNvSpPr/>
          <p:nvPr/>
        </p:nvSpPr>
        <p:spPr bwMode="auto">
          <a:xfrm>
            <a:off x="6228222" y="3979425"/>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dirty="0" smtClean="0">
                <a:solidFill>
                  <a:srgbClr val="000000"/>
                </a:solidFill>
                <a:latin typeface="微软雅黑"/>
                <a:ea typeface="微软雅黑"/>
              </a:rPr>
              <a:t>.class</a:t>
            </a:r>
            <a:r>
              <a:rPr lang="zh-CN" altLang="en-US" sz="1200" dirty="0" smtClean="0">
                <a:solidFill>
                  <a:srgbClr val="000000"/>
                </a:solidFill>
                <a:latin typeface="微软雅黑"/>
                <a:ea typeface="微软雅黑"/>
              </a:rPr>
              <a:t>文件</a:t>
            </a:r>
          </a:p>
        </p:txBody>
      </p:sp>
      <p:sp>
        <p:nvSpPr>
          <p:cNvPr id="81" name="矩形 80"/>
          <p:cNvSpPr/>
          <p:nvPr/>
        </p:nvSpPr>
        <p:spPr bwMode="auto">
          <a:xfrm>
            <a:off x="6228222" y="3218682"/>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dirty="0" smtClean="0">
                <a:solidFill>
                  <a:srgbClr val="000000"/>
                </a:solidFill>
                <a:latin typeface="微软雅黑"/>
                <a:ea typeface="微软雅黑"/>
              </a:rPr>
              <a:t>Java</a:t>
            </a:r>
            <a:r>
              <a:rPr lang="zh-CN" altLang="en-US" sz="1200" dirty="0" smtClean="0">
                <a:solidFill>
                  <a:srgbClr val="000000"/>
                </a:solidFill>
                <a:latin typeface="微软雅黑"/>
                <a:ea typeface="微软雅黑"/>
              </a:rPr>
              <a:t>编译器</a:t>
            </a:r>
          </a:p>
        </p:txBody>
      </p:sp>
      <p:sp>
        <p:nvSpPr>
          <p:cNvPr id="86" name="矩形 85"/>
          <p:cNvSpPr/>
          <p:nvPr/>
        </p:nvSpPr>
        <p:spPr bwMode="auto">
          <a:xfrm>
            <a:off x="6228222" y="4740167"/>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smtClean="0">
                <a:solidFill>
                  <a:srgbClr val="000000"/>
                </a:solidFill>
                <a:latin typeface="微软雅黑"/>
                <a:ea typeface="微软雅黑"/>
              </a:rPr>
              <a:t>.jar</a:t>
            </a:r>
            <a:r>
              <a:rPr lang="zh-CN" altLang="en-US" sz="1200" smtClean="0">
                <a:solidFill>
                  <a:srgbClr val="000000"/>
                </a:solidFill>
                <a:latin typeface="微软雅黑"/>
                <a:ea typeface="微软雅黑"/>
              </a:rPr>
              <a:t>包</a:t>
            </a:r>
            <a:endParaRPr lang="zh-CN" altLang="en-US" sz="1200" dirty="0" smtClean="0">
              <a:solidFill>
                <a:srgbClr val="000000"/>
              </a:solidFill>
              <a:latin typeface="微软雅黑"/>
              <a:ea typeface="微软雅黑"/>
            </a:endParaRPr>
          </a:p>
        </p:txBody>
      </p:sp>
      <p:cxnSp>
        <p:nvCxnSpPr>
          <p:cNvPr id="87" name="直接箭头连接符 86"/>
          <p:cNvCxnSpPr>
            <a:stCxn id="74" idx="2"/>
            <a:endCxn id="81" idx="0"/>
          </p:cNvCxnSpPr>
          <p:nvPr/>
        </p:nvCxnSpPr>
        <p:spPr bwMode="auto">
          <a:xfrm>
            <a:off x="6708188" y="2841912"/>
            <a:ext cx="0" cy="376769"/>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cxnSp>
        <p:nvCxnSpPr>
          <p:cNvPr id="88" name="直接箭头连接符 87"/>
          <p:cNvCxnSpPr>
            <a:stCxn id="81" idx="2"/>
            <a:endCxn id="80" idx="0"/>
          </p:cNvCxnSpPr>
          <p:nvPr/>
        </p:nvCxnSpPr>
        <p:spPr bwMode="auto">
          <a:xfrm>
            <a:off x="6708188" y="3602655"/>
            <a:ext cx="0" cy="376769"/>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cxnSp>
        <p:nvCxnSpPr>
          <p:cNvPr id="89" name="直接箭头连接符 88"/>
          <p:cNvCxnSpPr>
            <a:stCxn id="80" idx="2"/>
            <a:endCxn id="86" idx="0"/>
          </p:cNvCxnSpPr>
          <p:nvPr/>
        </p:nvCxnSpPr>
        <p:spPr bwMode="auto">
          <a:xfrm>
            <a:off x="6708188" y="4363398"/>
            <a:ext cx="0" cy="376769"/>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cxnSp>
        <p:nvCxnSpPr>
          <p:cNvPr id="90" name="直接箭头连接符 89"/>
          <p:cNvCxnSpPr>
            <a:stCxn id="86" idx="2"/>
            <a:endCxn id="93" idx="0"/>
          </p:cNvCxnSpPr>
          <p:nvPr/>
        </p:nvCxnSpPr>
        <p:spPr bwMode="auto">
          <a:xfrm>
            <a:off x="6708188" y="5124141"/>
            <a:ext cx="0" cy="376771"/>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sp>
        <p:nvSpPr>
          <p:cNvPr id="91" name="矩形 90"/>
          <p:cNvSpPr/>
          <p:nvPr/>
        </p:nvSpPr>
        <p:spPr bwMode="auto">
          <a:xfrm>
            <a:off x="7382936" y="3979425"/>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smtClean="0">
                <a:solidFill>
                  <a:srgbClr val="000000"/>
                </a:solidFill>
                <a:latin typeface="微软雅黑"/>
                <a:ea typeface="微软雅黑"/>
              </a:rPr>
              <a:t>.so</a:t>
            </a:r>
            <a:r>
              <a:rPr lang="zh-CN" altLang="en-US" sz="1200">
                <a:solidFill>
                  <a:srgbClr val="000000"/>
                </a:solidFill>
                <a:latin typeface="微软雅黑"/>
                <a:ea typeface="微软雅黑"/>
              </a:rPr>
              <a:t>库</a:t>
            </a:r>
            <a:endParaRPr lang="zh-CN" altLang="en-US" sz="1200" dirty="0" smtClean="0">
              <a:solidFill>
                <a:srgbClr val="000000"/>
              </a:solidFill>
              <a:latin typeface="微软雅黑"/>
              <a:ea typeface="微软雅黑"/>
            </a:endParaRPr>
          </a:p>
        </p:txBody>
      </p:sp>
      <p:cxnSp>
        <p:nvCxnSpPr>
          <p:cNvPr id="92" name="肘形连接符 91"/>
          <p:cNvCxnSpPr>
            <a:stCxn id="91" idx="2"/>
            <a:endCxn id="86" idx="0"/>
          </p:cNvCxnSpPr>
          <p:nvPr/>
        </p:nvCxnSpPr>
        <p:spPr bwMode="auto">
          <a:xfrm rot="5400000">
            <a:off x="7097161" y="3974425"/>
            <a:ext cx="376769" cy="1154714"/>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triangle"/>
          </a:ln>
          <a:effectLst/>
        </p:spPr>
      </p:cxnSp>
      <p:sp>
        <p:nvSpPr>
          <p:cNvPr id="93" name="矩形 92"/>
          <p:cNvSpPr/>
          <p:nvPr/>
        </p:nvSpPr>
        <p:spPr bwMode="auto">
          <a:xfrm>
            <a:off x="6228222" y="5500912"/>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1200" dirty="0" smtClean="0">
                <a:solidFill>
                  <a:srgbClr val="000000"/>
                </a:solidFill>
                <a:latin typeface="微软雅黑"/>
                <a:ea typeface="微软雅黑"/>
              </a:rPr>
              <a:t>部署运行</a:t>
            </a:r>
          </a:p>
        </p:txBody>
      </p:sp>
      <p:sp>
        <p:nvSpPr>
          <p:cNvPr id="95" name="矩形 94"/>
          <p:cNvSpPr/>
          <p:nvPr/>
        </p:nvSpPr>
        <p:spPr bwMode="auto">
          <a:xfrm>
            <a:off x="6196220" y="1280924"/>
            <a:ext cx="4876537" cy="319978"/>
          </a:xfrm>
          <a:prstGeom prst="rect">
            <a:avLst/>
          </a:prstGeom>
          <a:solidFill>
            <a:srgbClr val="C00000"/>
          </a:solidFill>
          <a:ln w="19050" cap="flat" cmpd="sng" algn="ctr">
            <a:noFill/>
            <a:prstDash val="solid"/>
            <a:round/>
            <a:headEnd type="none" w="med" len="med"/>
            <a:tailEnd type="none" w="med" len="med"/>
          </a:ln>
          <a:effectLst>
            <a:outerShdw blurRad="50800" dist="50800" dir="5400000" algn="ctr" rotWithShape="0">
              <a:schemeClr val="bg1"/>
            </a:outerShdw>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400" b="1" kern="0" smtClean="0">
                <a:solidFill>
                  <a:srgbClr val="FFFFFF"/>
                </a:solidFill>
                <a:latin typeface="微软雅黑" panose="020B0503020204020204" pitchFamily="34" charset="-122"/>
                <a:ea typeface="微软雅黑" panose="020B0503020204020204" pitchFamily="34" charset="-122"/>
                <a:cs typeface="Arial" pitchFamily="34" charset="0"/>
              </a:rPr>
              <a:t>Java</a:t>
            </a:r>
            <a:r>
              <a:rPr lang="zh-CN" altLang="en-US" sz="1400" b="1" kern="0" smtClean="0">
                <a:solidFill>
                  <a:srgbClr val="FFFFFF"/>
                </a:solidFill>
                <a:latin typeface="微软雅黑" panose="020B0503020204020204" pitchFamily="34" charset="-122"/>
                <a:ea typeface="微软雅黑" panose="020B0503020204020204" pitchFamily="34" charset="-122"/>
                <a:cs typeface="Arial" pitchFamily="34" charset="0"/>
              </a:rPr>
              <a:t>源码迁移修改</a:t>
            </a:r>
            <a:r>
              <a:rPr lang="zh-CN" altLang="en-US" sz="1400" b="1" kern="0" dirty="0">
                <a:solidFill>
                  <a:srgbClr val="FFFFFF"/>
                </a:solidFill>
                <a:latin typeface="微软雅黑" panose="020B0503020204020204" pitchFamily="34" charset="-122"/>
                <a:ea typeface="微软雅黑" panose="020B0503020204020204" pitchFamily="34" charset="-122"/>
                <a:cs typeface="Arial" pitchFamily="34" charset="0"/>
              </a:rPr>
              <a:t>点</a:t>
            </a:r>
          </a:p>
        </p:txBody>
      </p:sp>
      <p:sp>
        <p:nvSpPr>
          <p:cNvPr id="117" name="矩形 116"/>
          <p:cNvSpPr/>
          <p:nvPr/>
        </p:nvSpPr>
        <p:spPr bwMode="auto">
          <a:xfrm>
            <a:off x="6228222" y="1697196"/>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1200" dirty="0" smtClean="0">
                <a:solidFill>
                  <a:srgbClr val="000000"/>
                </a:solidFill>
                <a:latin typeface="微软雅黑"/>
                <a:ea typeface="微软雅黑"/>
              </a:rPr>
              <a:t>安装</a:t>
            </a:r>
            <a:r>
              <a:rPr lang="en-US" altLang="zh-CN" sz="1200" dirty="0" smtClean="0">
                <a:solidFill>
                  <a:srgbClr val="000000"/>
                </a:solidFill>
                <a:latin typeface="微软雅黑"/>
                <a:ea typeface="微软雅黑"/>
              </a:rPr>
              <a:t>JDK</a:t>
            </a:r>
            <a:endParaRPr lang="zh-CN" altLang="en-US" sz="1200" dirty="0" smtClean="0">
              <a:solidFill>
                <a:srgbClr val="000000"/>
              </a:solidFill>
              <a:latin typeface="微软雅黑"/>
              <a:ea typeface="微软雅黑"/>
            </a:endParaRPr>
          </a:p>
        </p:txBody>
      </p:sp>
      <p:cxnSp>
        <p:nvCxnSpPr>
          <p:cNvPr id="123" name="直接箭头连接符 122"/>
          <p:cNvCxnSpPr>
            <a:stCxn id="117" idx="2"/>
            <a:endCxn id="74" idx="0"/>
          </p:cNvCxnSpPr>
          <p:nvPr/>
        </p:nvCxnSpPr>
        <p:spPr bwMode="auto">
          <a:xfrm>
            <a:off x="6708189" y="2081169"/>
            <a:ext cx="0" cy="37677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sp>
        <p:nvSpPr>
          <p:cNvPr id="125" name="矩形 124"/>
          <p:cNvSpPr/>
          <p:nvPr/>
        </p:nvSpPr>
        <p:spPr bwMode="auto">
          <a:xfrm>
            <a:off x="8822972" y="2457939"/>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dirty="0" smtClean="0">
                <a:solidFill>
                  <a:srgbClr val="000000"/>
                </a:solidFill>
                <a:latin typeface="微软雅黑"/>
                <a:ea typeface="微软雅黑"/>
              </a:rPr>
              <a:t>Java</a:t>
            </a:r>
            <a:r>
              <a:rPr lang="zh-CN" altLang="en-US" sz="1200" dirty="0" smtClean="0">
                <a:solidFill>
                  <a:srgbClr val="000000"/>
                </a:solidFill>
                <a:latin typeface="微软雅黑"/>
                <a:ea typeface="微软雅黑"/>
              </a:rPr>
              <a:t>源码</a:t>
            </a:r>
          </a:p>
        </p:txBody>
      </p:sp>
      <p:sp>
        <p:nvSpPr>
          <p:cNvPr id="139" name="矩形 138"/>
          <p:cNvSpPr/>
          <p:nvPr/>
        </p:nvSpPr>
        <p:spPr bwMode="auto">
          <a:xfrm>
            <a:off x="8822972" y="3979425"/>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dirty="0" smtClean="0">
                <a:solidFill>
                  <a:srgbClr val="000000"/>
                </a:solidFill>
                <a:latin typeface="微软雅黑"/>
                <a:ea typeface="微软雅黑"/>
              </a:rPr>
              <a:t>.class</a:t>
            </a:r>
            <a:r>
              <a:rPr lang="zh-CN" altLang="en-US" sz="1200" dirty="0" smtClean="0">
                <a:solidFill>
                  <a:srgbClr val="000000"/>
                </a:solidFill>
                <a:latin typeface="微软雅黑"/>
                <a:ea typeface="微软雅黑"/>
              </a:rPr>
              <a:t>文件</a:t>
            </a:r>
          </a:p>
        </p:txBody>
      </p:sp>
      <p:sp>
        <p:nvSpPr>
          <p:cNvPr id="140" name="矩形 139"/>
          <p:cNvSpPr/>
          <p:nvPr/>
        </p:nvSpPr>
        <p:spPr bwMode="auto">
          <a:xfrm>
            <a:off x="8822972" y="3218682"/>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dirty="0" smtClean="0">
                <a:solidFill>
                  <a:srgbClr val="000000"/>
                </a:solidFill>
                <a:latin typeface="微软雅黑"/>
                <a:ea typeface="微软雅黑"/>
              </a:rPr>
              <a:t>Java</a:t>
            </a:r>
            <a:r>
              <a:rPr lang="zh-CN" altLang="en-US" sz="1200" dirty="0" smtClean="0">
                <a:solidFill>
                  <a:srgbClr val="000000"/>
                </a:solidFill>
                <a:latin typeface="微软雅黑"/>
                <a:ea typeface="微软雅黑"/>
              </a:rPr>
              <a:t>编译器</a:t>
            </a:r>
          </a:p>
        </p:txBody>
      </p:sp>
      <p:sp>
        <p:nvSpPr>
          <p:cNvPr id="141" name="矩形 140"/>
          <p:cNvSpPr/>
          <p:nvPr/>
        </p:nvSpPr>
        <p:spPr bwMode="auto">
          <a:xfrm>
            <a:off x="8822972" y="4740167"/>
            <a:ext cx="959933" cy="38397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200">
                <a:solidFill>
                  <a:srgbClr val="000000"/>
                </a:solidFill>
                <a:latin typeface="微软雅黑"/>
                <a:ea typeface="微软雅黑"/>
              </a:rPr>
              <a:t>.jar</a:t>
            </a:r>
            <a:r>
              <a:rPr lang="zh-CN" altLang="en-US" sz="1200">
                <a:solidFill>
                  <a:srgbClr val="000000"/>
                </a:solidFill>
                <a:latin typeface="微软雅黑"/>
                <a:ea typeface="微软雅黑"/>
              </a:rPr>
              <a:t>包</a:t>
            </a:r>
            <a:endParaRPr lang="zh-CN" altLang="en-US" sz="1200" dirty="0">
              <a:solidFill>
                <a:srgbClr val="000000"/>
              </a:solidFill>
              <a:latin typeface="微软雅黑"/>
              <a:ea typeface="微软雅黑"/>
            </a:endParaRPr>
          </a:p>
        </p:txBody>
      </p:sp>
      <p:cxnSp>
        <p:nvCxnSpPr>
          <p:cNvPr id="151" name="直接箭头连接符 150"/>
          <p:cNvCxnSpPr>
            <a:stCxn id="125" idx="2"/>
            <a:endCxn id="140" idx="0"/>
          </p:cNvCxnSpPr>
          <p:nvPr/>
        </p:nvCxnSpPr>
        <p:spPr bwMode="auto">
          <a:xfrm>
            <a:off x="9302939" y="2841912"/>
            <a:ext cx="0" cy="376769"/>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cxnSp>
        <p:nvCxnSpPr>
          <p:cNvPr id="152" name="直接箭头连接符 151"/>
          <p:cNvCxnSpPr>
            <a:stCxn id="140" idx="2"/>
            <a:endCxn id="139" idx="0"/>
          </p:cNvCxnSpPr>
          <p:nvPr/>
        </p:nvCxnSpPr>
        <p:spPr bwMode="auto">
          <a:xfrm>
            <a:off x="9302939" y="3602655"/>
            <a:ext cx="0" cy="376769"/>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cxnSp>
        <p:nvCxnSpPr>
          <p:cNvPr id="153" name="直接箭头连接符 152"/>
          <p:cNvCxnSpPr>
            <a:stCxn id="139" idx="2"/>
            <a:endCxn id="141" idx="0"/>
          </p:cNvCxnSpPr>
          <p:nvPr/>
        </p:nvCxnSpPr>
        <p:spPr bwMode="auto">
          <a:xfrm>
            <a:off x="9302939" y="4363398"/>
            <a:ext cx="0" cy="376769"/>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cxnSp>
        <p:nvCxnSpPr>
          <p:cNvPr id="154" name="直接箭头连接符 153"/>
          <p:cNvCxnSpPr>
            <a:stCxn id="141" idx="2"/>
            <a:endCxn id="157" idx="0"/>
          </p:cNvCxnSpPr>
          <p:nvPr/>
        </p:nvCxnSpPr>
        <p:spPr bwMode="auto">
          <a:xfrm>
            <a:off x="9302939" y="5124140"/>
            <a:ext cx="0" cy="376772"/>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sp>
        <p:nvSpPr>
          <p:cNvPr id="155" name="矩形 154"/>
          <p:cNvSpPr/>
          <p:nvPr/>
        </p:nvSpPr>
        <p:spPr bwMode="auto">
          <a:xfrm>
            <a:off x="10048832" y="3979425"/>
            <a:ext cx="959933" cy="383973"/>
          </a:xfrm>
          <a:prstGeom prst="rect">
            <a:avLst/>
          </a:prstGeom>
          <a:solidFill>
            <a:srgbClr val="FF5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100" dirty="0">
                <a:solidFill>
                  <a:srgbClr val="000000"/>
                </a:solidFill>
                <a:latin typeface="微软雅黑"/>
                <a:ea typeface="微软雅黑"/>
              </a:rPr>
              <a:t>   .so</a:t>
            </a:r>
            <a:r>
              <a:rPr lang="zh-CN" altLang="en-US" sz="1100" dirty="0">
                <a:solidFill>
                  <a:srgbClr val="000000"/>
                </a:solidFill>
                <a:latin typeface="微软雅黑"/>
                <a:ea typeface="微软雅黑"/>
              </a:rPr>
              <a:t>库</a:t>
            </a:r>
          </a:p>
        </p:txBody>
      </p:sp>
      <p:cxnSp>
        <p:nvCxnSpPr>
          <p:cNvPr id="156" name="肘形连接符 155"/>
          <p:cNvCxnSpPr>
            <a:stCxn id="155" idx="2"/>
            <a:endCxn id="141" idx="0"/>
          </p:cNvCxnSpPr>
          <p:nvPr/>
        </p:nvCxnSpPr>
        <p:spPr bwMode="auto">
          <a:xfrm rot="5400000">
            <a:off x="9727484" y="3938852"/>
            <a:ext cx="376769" cy="1225860"/>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triangle"/>
          </a:ln>
          <a:effectLst/>
        </p:spPr>
      </p:cxnSp>
      <p:sp>
        <p:nvSpPr>
          <p:cNvPr id="157" name="矩形 156"/>
          <p:cNvSpPr/>
          <p:nvPr/>
        </p:nvSpPr>
        <p:spPr bwMode="auto">
          <a:xfrm>
            <a:off x="8822972" y="5500912"/>
            <a:ext cx="959933" cy="383973"/>
          </a:xfrm>
          <a:prstGeom prst="rect">
            <a:avLst/>
          </a:prstGeom>
          <a:solidFill>
            <a:srgbClr val="FF5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1100" dirty="0">
                <a:solidFill>
                  <a:srgbClr val="000000"/>
                </a:solidFill>
                <a:latin typeface="微软雅黑"/>
                <a:ea typeface="微软雅黑"/>
              </a:rPr>
              <a:t>   部署运行</a:t>
            </a:r>
          </a:p>
        </p:txBody>
      </p:sp>
      <p:sp>
        <p:nvSpPr>
          <p:cNvPr id="158" name="矩形 157"/>
          <p:cNvSpPr/>
          <p:nvPr/>
        </p:nvSpPr>
        <p:spPr bwMode="auto">
          <a:xfrm>
            <a:off x="8822972" y="1697196"/>
            <a:ext cx="959933" cy="383973"/>
          </a:xfrm>
          <a:prstGeom prst="rect">
            <a:avLst/>
          </a:prstGeom>
          <a:solidFill>
            <a:srgbClr val="FF5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1100" dirty="0">
                <a:solidFill>
                  <a:srgbClr val="000000"/>
                </a:solidFill>
                <a:latin typeface="微软雅黑"/>
                <a:ea typeface="微软雅黑"/>
              </a:rPr>
              <a:t>   安装</a:t>
            </a:r>
            <a:r>
              <a:rPr lang="en-US" altLang="zh-CN" sz="1100" dirty="0">
                <a:solidFill>
                  <a:srgbClr val="000000"/>
                </a:solidFill>
                <a:latin typeface="微软雅黑"/>
                <a:ea typeface="微软雅黑"/>
              </a:rPr>
              <a:t>JDK</a:t>
            </a:r>
            <a:endParaRPr lang="zh-CN" altLang="en-US" sz="1100" dirty="0">
              <a:solidFill>
                <a:srgbClr val="000000"/>
              </a:solidFill>
              <a:latin typeface="微软雅黑"/>
              <a:ea typeface="微软雅黑"/>
            </a:endParaRPr>
          </a:p>
        </p:txBody>
      </p:sp>
      <p:cxnSp>
        <p:nvCxnSpPr>
          <p:cNvPr id="159" name="直接箭头连接符 158"/>
          <p:cNvCxnSpPr>
            <a:stCxn id="158" idx="2"/>
            <a:endCxn id="125" idx="0"/>
          </p:cNvCxnSpPr>
          <p:nvPr/>
        </p:nvCxnSpPr>
        <p:spPr bwMode="auto">
          <a:xfrm>
            <a:off x="9302939" y="2081169"/>
            <a:ext cx="0" cy="37677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p:spPr>
      </p:cxnSp>
      <p:sp>
        <p:nvSpPr>
          <p:cNvPr id="161" name="文本框 12"/>
          <p:cNvSpPr txBox="1"/>
          <p:nvPr/>
        </p:nvSpPr>
        <p:spPr bwMode="auto">
          <a:xfrm>
            <a:off x="8824099" y="1740387"/>
            <a:ext cx="331207"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zh-CN" altLang="en-US" sz="1200" b="1" dirty="0" smtClean="0">
                <a:solidFill>
                  <a:srgbClr val="C00000"/>
                </a:solidFill>
                <a:latin typeface="微软雅黑" panose="020B0503020204020204" pitchFamily="34" charset="-122"/>
                <a:ea typeface="微软雅黑" panose="020B0503020204020204" pitchFamily="34" charset="-122"/>
              </a:rPr>
              <a:t>①</a:t>
            </a:r>
          </a:p>
        </p:txBody>
      </p:sp>
      <p:sp>
        <p:nvSpPr>
          <p:cNvPr id="163" name="文本框 55"/>
          <p:cNvSpPr txBox="1"/>
          <p:nvPr/>
        </p:nvSpPr>
        <p:spPr bwMode="auto">
          <a:xfrm>
            <a:off x="8824099" y="5544103"/>
            <a:ext cx="331207"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defPPr>
              <a:defRPr lang="zh-CN"/>
            </a:defPPr>
            <a:lvl1pPr>
              <a:defRPr sz="1400">
                <a:solidFill>
                  <a:srgbClr val="FF0000"/>
                </a:solidFill>
                <a:latin typeface="微软雅黑" panose="020B0503020204020204" pitchFamily="34" charset="-122"/>
                <a:ea typeface="微软雅黑" panose="020B0503020204020204" pitchFamily="34" charset="-122"/>
              </a:defRPr>
            </a:lvl1pPr>
          </a:lstStyle>
          <a:p>
            <a:r>
              <a:rPr lang="zh-CN" altLang="en-US" sz="1200" b="1" dirty="0" smtClean="0">
                <a:solidFill>
                  <a:srgbClr val="C00000"/>
                </a:solidFill>
              </a:rPr>
              <a:t>③</a:t>
            </a:r>
            <a:endParaRPr lang="zh-CN" altLang="en-US" sz="1200" b="1" dirty="0">
              <a:solidFill>
                <a:srgbClr val="C00000"/>
              </a:solidFill>
            </a:endParaRPr>
          </a:p>
        </p:txBody>
      </p:sp>
      <p:sp>
        <p:nvSpPr>
          <p:cNvPr id="165" name="文本框 58"/>
          <p:cNvSpPr txBox="1"/>
          <p:nvPr/>
        </p:nvSpPr>
        <p:spPr bwMode="auto">
          <a:xfrm>
            <a:off x="10130063" y="4034748"/>
            <a:ext cx="331207"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defPPr>
              <a:defRPr lang="zh-CN"/>
            </a:defPPr>
            <a:lvl1pPr>
              <a:defRPr sz="1400">
                <a:solidFill>
                  <a:srgbClr val="FF0000"/>
                </a:solidFill>
                <a:latin typeface="微软雅黑" panose="020B0503020204020204" pitchFamily="34" charset="-122"/>
                <a:ea typeface="微软雅黑" panose="020B0503020204020204" pitchFamily="34" charset="-122"/>
              </a:defRPr>
            </a:lvl1pPr>
          </a:lstStyle>
          <a:p>
            <a:r>
              <a:rPr lang="zh-CN" altLang="en-US" sz="1200" b="1" dirty="0" smtClean="0">
                <a:solidFill>
                  <a:srgbClr val="C00000"/>
                </a:solidFill>
              </a:rPr>
              <a:t>②</a:t>
            </a:r>
            <a:endParaRPr lang="zh-CN" altLang="en-US" sz="1200" b="1" dirty="0">
              <a:solidFill>
                <a:srgbClr val="C00000"/>
              </a:solidFill>
            </a:endParaRPr>
          </a:p>
        </p:txBody>
      </p:sp>
      <p:grpSp>
        <p:nvGrpSpPr>
          <p:cNvPr id="171" name="组合 170"/>
          <p:cNvGrpSpPr/>
          <p:nvPr/>
        </p:nvGrpSpPr>
        <p:grpSpPr>
          <a:xfrm flipH="1">
            <a:off x="8309151" y="2935592"/>
            <a:ext cx="525616" cy="1754214"/>
            <a:chOff x="3395699" y="1376772"/>
            <a:chExt cx="1548172" cy="4823594"/>
          </a:xfrm>
        </p:grpSpPr>
        <p:sp>
          <p:nvSpPr>
            <p:cNvPr id="172" name="梯形 171"/>
            <p:cNvSpPr/>
            <p:nvPr/>
          </p:nvSpPr>
          <p:spPr bwMode="auto">
            <a:xfrm rot="16200000">
              <a:off x="1757988" y="3014483"/>
              <a:ext cx="4823594" cy="1548172"/>
            </a:xfrm>
            <a:prstGeom prst="trapezoid">
              <a:avLst>
                <a:gd name="adj" fmla="val 193626"/>
              </a:avLst>
            </a:prstGeom>
            <a:gradFill>
              <a:gsLst>
                <a:gs pos="0">
                  <a:srgbClr val="C7000B">
                    <a:alpha val="0"/>
                  </a:srgbClr>
                </a:gs>
                <a:gs pos="36000">
                  <a:srgbClr val="C7000B">
                    <a:alpha val="27000"/>
                  </a:srgbClr>
                </a:gs>
                <a:gs pos="100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ea typeface="宋体" pitchFamily="2" charset="-122"/>
              </a:endParaRPr>
            </a:p>
          </p:txBody>
        </p:sp>
        <p:sp>
          <p:nvSpPr>
            <p:cNvPr id="173" name="梯形 172"/>
            <p:cNvSpPr/>
            <p:nvPr/>
          </p:nvSpPr>
          <p:spPr bwMode="auto">
            <a:xfrm rot="16200000">
              <a:off x="2513131" y="3014484"/>
              <a:ext cx="3313308" cy="1548172"/>
            </a:xfrm>
            <a:prstGeom prst="trapezoid">
              <a:avLst>
                <a:gd name="adj" fmla="val 126606"/>
              </a:avLst>
            </a:prstGeom>
            <a:gradFill>
              <a:gsLst>
                <a:gs pos="0">
                  <a:srgbClr val="C7000B">
                    <a:alpha val="0"/>
                  </a:srgbClr>
                </a:gs>
                <a:gs pos="34000">
                  <a:srgbClr val="C7000B">
                    <a:alpha val="6000"/>
                  </a:srgbClr>
                </a:gs>
                <a:gs pos="92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grpSp>
      <p:sp>
        <p:nvSpPr>
          <p:cNvPr id="51"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6" name="文本框 50"/>
          <p:cNvSpPr txBox="1"/>
          <p:nvPr/>
        </p:nvSpPr>
        <p:spPr bwMode="auto">
          <a:xfrm>
            <a:off x="9912423" y="4617132"/>
            <a:ext cx="1985266" cy="161215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50000"/>
              </a:lnSpc>
            </a:pPr>
            <a:r>
              <a:rPr lang="zh-CN" altLang="en-US" sz="1100" b="1" smtClean="0">
                <a:solidFill>
                  <a:srgbClr val="000000"/>
                </a:solidFill>
                <a:latin typeface="微软雅黑"/>
                <a:ea typeface="微软雅黑"/>
              </a:rPr>
              <a:t>① 安装</a:t>
            </a:r>
            <a:r>
              <a:rPr lang="en-US" altLang="zh-CN" sz="1100" b="1" smtClean="0">
                <a:solidFill>
                  <a:srgbClr val="000000"/>
                </a:solidFill>
                <a:latin typeface="微软雅黑"/>
                <a:ea typeface="微软雅黑"/>
              </a:rPr>
              <a:t>JDK</a:t>
            </a:r>
            <a:r>
              <a:rPr lang="zh-CN" altLang="en-US" sz="1100" b="1" smtClean="0">
                <a:solidFill>
                  <a:srgbClr val="000000"/>
                </a:solidFill>
                <a:latin typeface="微软雅黑"/>
                <a:ea typeface="微软雅黑"/>
              </a:rPr>
              <a:t>改动点：</a:t>
            </a:r>
            <a:endParaRPr lang="en-US" altLang="zh-CN" sz="1100" b="1" dirty="0" smtClean="0">
              <a:solidFill>
                <a:srgbClr val="000000"/>
              </a:solidFill>
              <a:latin typeface="微软雅黑"/>
              <a:ea typeface="微软雅黑"/>
            </a:endParaRPr>
          </a:p>
          <a:p>
            <a:pPr marL="355600" indent="-173038">
              <a:lnSpc>
                <a:spcPct val="150000"/>
              </a:lnSpc>
              <a:buFont typeface="Arial" pitchFamily="34" charset="0"/>
              <a:buChar char="•"/>
            </a:pPr>
            <a:r>
              <a:rPr lang="zh-CN" altLang="en-US" sz="1100" dirty="0" smtClean="0">
                <a:solidFill>
                  <a:srgbClr val="000000"/>
                </a:solidFill>
                <a:latin typeface="微软雅黑"/>
                <a:ea typeface="微软雅黑"/>
              </a:rPr>
              <a:t>定制</a:t>
            </a:r>
            <a:r>
              <a:rPr lang="zh-CN" altLang="en-US" sz="1100" smtClean="0">
                <a:solidFill>
                  <a:srgbClr val="000000"/>
                </a:solidFill>
                <a:latin typeface="微软雅黑"/>
                <a:ea typeface="微软雅黑"/>
              </a:rPr>
              <a:t>版本需</a:t>
            </a:r>
            <a:r>
              <a:rPr lang="zh-CN" altLang="en-US" sz="1100">
                <a:solidFill>
                  <a:srgbClr val="000000"/>
                </a:solidFill>
                <a:latin typeface="微软雅黑"/>
                <a:ea typeface="微软雅黑"/>
              </a:rPr>
              <a:t>源码</a:t>
            </a:r>
            <a:r>
              <a:rPr lang="zh-CN" altLang="en-US" sz="1100" smtClean="0">
                <a:solidFill>
                  <a:srgbClr val="000000"/>
                </a:solidFill>
                <a:latin typeface="微软雅黑"/>
                <a:ea typeface="微软雅黑"/>
              </a:rPr>
              <a:t>编译</a:t>
            </a:r>
            <a:endParaRPr lang="en-US" altLang="zh-CN" sz="1100" dirty="0" smtClean="0">
              <a:solidFill>
                <a:srgbClr val="000000"/>
              </a:solidFill>
              <a:latin typeface="微软雅黑"/>
              <a:ea typeface="微软雅黑"/>
            </a:endParaRPr>
          </a:p>
          <a:p>
            <a:pPr>
              <a:lnSpc>
                <a:spcPct val="150000"/>
              </a:lnSpc>
            </a:pPr>
            <a:r>
              <a:rPr lang="zh-CN" altLang="en-US" sz="1100" b="1" smtClean="0">
                <a:solidFill>
                  <a:srgbClr val="000000"/>
                </a:solidFill>
                <a:latin typeface="微软雅黑"/>
                <a:ea typeface="微软雅黑"/>
              </a:rPr>
              <a:t>② 引用</a:t>
            </a:r>
            <a:r>
              <a:rPr lang="en-US" altLang="zh-CN" sz="1100" b="1" smtClean="0">
                <a:solidFill>
                  <a:srgbClr val="000000"/>
                </a:solidFill>
                <a:latin typeface="微软雅黑"/>
                <a:ea typeface="微软雅黑"/>
              </a:rPr>
              <a:t>SO</a:t>
            </a:r>
            <a:r>
              <a:rPr lang="zh-CN" altLang="en-US" sz="1100" b="1" smtClean="0">
                <a:solidFill>
                  <a:srgbClr val="000000"/>
                </a:solidFill>
                <a:latin typeface="微软雅黑"/>
                <a:ea typeface="微软雅黑"/>
              </a:rPr>
              <a:t>库的改动点：</a:t>
            </a:r>
            <a:endParaRPr lang="en-US" altLang="zh-CN" sz="1100" b="1" dirty="0" smtClean="0">
              <a:solidFill>
                <a:srgbClr val="000000"/>
              </a:solidFill>
              <a:latin typeface="微软雅黑"/>
              <a:ea typeface="微软雅黑"/>
            </a:endParaRPr>
          </a:p>
          <a:p>
            <a:pPr marL="355600" indent="-173038">
              <a:lnSpc>
                <a:spcPct val="150000"/>
              </a:lnSpc>
              <a:buFont typeface="Arial" pitchFamily="34" charset="0"/>
              <a:buChar char="•"/>
            </a:pPr>
            <a:r>
              <a:rPr lang="zh-CN" altLang="en-US" sz="1100" dirty="0" smtClean="0">
                <a:solidFill>
                  <a:srgbClr val="000000"/>
                </a:solidFill>
                <a:latin typeface="微软雅黑"/>
                <a:ea typeface="微软雅黑"/>
              </a:rPr>
              <a:t>替换</a:t>
            </a:r>
            <a:r>
              <a:rPr lang="zh-CN" altLang="en-US" sz="1100" smtClean="0">
                <a:solidFill>
                  <a:srgbClr val="000000"/>
                </a:solidFill>
                <a:latin typeface="微软雅黑"/>
                <a:ea typeface="微软雅黑"/>
              </a:rPr>
              <a:t>成</a:t>
            </a:r>
            <a:r>
              <a:rPr lang="en-US" altLang="zh-CN" sz="1100" smtClean="0">
                <a:solidFill>
                  <a:srgbClr val="000000"/>
                </a:solidFill>
                <a:latin typeface="微软雅黑"/>
                <a:ea typeface="微软雅黑"/>
              </a:rPr>
              <a:t>aarch64</a:t>
            </a:r>
            <a:r>
              <a:rPr lang="zh-CN" altLang="en-US" sz="1100" smtClean="0">
                <a:solidFill>
                  <a:srgbClr val="000000"/>
                </a:solidFill>
                <a:latin typeface="微软雅黑"/>
                <a:ea typeface="微软雅黑"/>
              </a:rPr>
              <a:t>的</a:t>
            </a:r>
            <a:r>
              <a:rPr lang="en-US" altLang="zh-CN" sz="1100" smtClean="0">
                <a:solidFill>
                  <a:srgbClr val="000000"/>
                </a:solidFill>
                <a:latin typeface="微软雅黑"/>
                <a:ea typeface="微软雅黑"/>
              </a:rPr>
              <a:t>SO</a:t>
            </a:r>
            <a:r>
              <a:rPr lang="zh-CN" altLang="en-US" sz="1100" smtClean="0">
                <a:solidFill>
                  <a:srgbClr val="000000"/>
                </a:solidFill>
                <a:latin typeface="微软雅黑"/>
                <a:ea typeface="微软雅黑"/>
              </a:rPr>
              <a:t>库</a:t>
            </a:r>
            <a:endParaRPr lang="en-US" altLang="zh-CN" sz="1100" dirty="0">
              <a:solidFill>
                <a:srgbClr val="000000"/>
              </a:solidFill>
              <a:latin typeface="微软雅黑"/>
              <a:ea typeface="微软雅黑"/>
            </a:endParaRPr>
          </a:p>
          <a:p>
            <a:pPr>
              <a:lnSpc>
                <a:spcPct val="150000"/>
              </a:lnSpc>
            </a:pPr>
            <a:r>
              <a:rPr lang="zh-CN" altLang="en-US" sz="1100" b="1" smtClean="0">
                <a:solidFill>
                  <a:srgbClr val="000000"/>
                </a:solidFill>
                <a:latin typeface="微软雅黑"/>
                <a:ea typeface="微软雅黑"/>
              </a:rPr>
              <a:t>③ 程序运行时改动点：</a:t>
            </a:r>
            <a:endParaRPr lang="en-US" altLang="zh-CN" sz="1100" b="1" smtClean="0">
              <a:solidFill>
                <a:srgbClr val="000000"/>
              </a:solidFill>
              <a:latin typeface="微软雅黑"/>
              <a:ea typeface="微软雅黑"/>
            </a:endParaRPr>
          </a:p>
          <a:p>
            <a:pPr marL="355600" indent="-173038">
              <a:lnSpc>
                <a:spcPct val="150000"/>
              </a:lnSpc>
              <a:buFont typeface="Arial" panose="020B0604020202020204" pitchFamily="34" charset="0"/>
              <a:buChar char="•"/>
            </a:pPr>
            <a:r>
              <a:rPr lang="zh-CN" altLang="en-US" sz="1100" smtClean="0">
                <a:solidFill>
                  <a:srgbClr val="000000"/>
                </a:solidFill>
                <a:latin typeface="微软雅黑"/>
                <a:ea typeface="微软雅黑"/>
              </a:rPr>
              <a:t>设置</a:t>
            </a:r>
            <a:r>
              <a:rPr lang="en-US" altLang="zh-CN" sz="1100" smtClean="0">
                <a:solidFill>
                  <a:srgbClr val="000000"/>
                </a:solidFill>
                <a:latin typeface="微软雅黑"/>
                <a:ea typeface="微软雅黑"/>
              </a:rPr>
              <a:t>JVM</a:t>
            </a:r>
            <a:r>
              <a:rPr lang="zh-CN" altLang="en-US" sz="1100" smtClean="0">
                <a:solidFill>
                  <a:srgbClr val="000000"/>
                </a:solidFill>
                <a:latin typeface="微软雅黑"/>
                <a:ea typeface="微软雅黑"/>
              </a:rPr>
              <a:t>参数</a:t>
            </a:r>
            <a:endParaRPr lang="en-US" altLang="zh-CN" sz="1100" smtClean="0">
              <a:solidFill>
                <a:srgbClr val="000000"/>
              </a:solidFill>
              <a:latin typeface="微软雅黑"/>
              <a:ea typeface="微软雅黑"/>
            </a:endParaRPr>
          </a:p>
        </p:txBody>
      </p:sp>
      <p:sp>
        <p:nvSpPr>
          <p:cNvPr id="103" name="矩形 102"/>
          <p:cNvSpPr/>
          <p:nvPr/>
        </p:nvSpPr>
        <p:spPr bwMode="auto">
          <a:xfrm>
            <a:off x="1199203" y="1280924"/>
            <a:ext cx="4392741" cy="319978"/>
          </a:xfrm>
          <a:prstGeom prst="rect">
            <a:avLst/>
          </a:prstGeom>
          <a:solidFill>
            <a:srgbClr val="C00000"/>
          </a:solidFill>
          <a:ln w="19050" cap="flat" cmpd="sng" algn="ctr">
            <a:noFill/>
            <a:prstDash val="solid"/>
            <a:round/>
            <a:headEnd type="none" w="med" len="med"/>
            <a:tailEnd type="none" w="med" len="med"/>
          </a:ln>
          <a:effectLst>
            <a:outerShdw blurRad="50800" dist="50800" dir="5400000" algn="ctr" rotWithShape="0">
              <a:schemeClr val="bg1"/>
            </a:outerShdw>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400" b="1" kern="0" smtClean="0">
                <a:solidFill>
                  <a:schemeClr val="bg1"/>
                </a:solidFill>
                <a:latin typeface="微软雅黑" panose="020B0503020204020204" pitchFamily="34" charset="-122"/>
                <a:ea typeface="微软雅黑" panose="020B0503020204020204" pitchFamily="34" charset="-122"/>
                <a:cs typeface="Arial" pitchFamily="34" charset="0"/>
              </a:rPr>
              <a:t>Java</a:t>
            </a:r>
            <a:r>
              <a:rPr lang="zh-CN" altLang="en-US" sz="1400" b="1" kern="0" smtClean="0">
                <a:solidFill>
                  <a:schemeClr val="bg1"/>
                </a:solidFill>
                <a:latin typeface="微软雅黑" panose="020B0503020204020204" pitchFamily="34" charset="-122"/>
                <a:ea typeface="微软雅黑" panose="020B0503020204020204" pitchFamily="34" charset="-122"/>
                <a:cs typeface="Arial" pitchFamily="34" charset="0"/>
              </a:rPr>
              <a:t>技术架构</a:t>
            </a:r>
            <a:endParaRPr lang="zh-CN" altLang="en-US" sz="14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nvGrpSpPr>
          <p:cNvPr id="106" name="组合 105"/>
          <p:cNvGrpSpPr/>
          <p:nvPr/>
        </p:nvGrpSpPr>
        <p:grpSpPr>
          <a:xfrm>
            <a:off x="1919536" y="1697196"/>
            <a:ext cx="3600000" cy="4542280"/>
            <a:chOff x="1919536" y="1697196"/>
            <a:chExt cx="3600000" cy="4542280"/>
          </a:xfrm>
        </p:grpSpPr>
        <p:sp>
          <p:nvSpPr>
            <p:cNvPr id="107" name="矩形 106"/>
            <p:cNvSpPr/>
            <p:nvPr/>
          </p:nvSpPr>
          <p:spPr bwMode="auto">
            <a:xfrm>
              <a:off x="1919536" y="1697196"/>
              <a:ext cx="3600000" cy="360000"/>
            </a:xfrm>
            <a:prstGeom prst="rect">
              <a:avLst/>
            </a:prstGeom>
            <a:solidFill>
              <a:srgbClr val="A3B8C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rPr>
                <a:t>Tools &amp; Tool APIs</a:t>
              </a:r>
              <a:endParaRPr kumimoji="0" lang="zh-CN" altLang="en-US"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08" name="矩形 107"/>
            <p:cNvSpPr/>
            <p:nvPr/>
          </p:nvSpPr>
          <p:spPr bwMode="auto">
            <a:xfrm>
              <a:off x="1919536" y="2093842"/>
              <a:ext cx="3600000" cy="360000"/>
            </a:xfrm>
            <a:prstGeom prst="rect">
              <a:avLst/>
            </a:prstGeom>
            <a:solidFill>
              <a:srgbClr val="ED9B4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Deployment</a:t>
              </a:r>
              <a:endParaRPr kumimoji="0" lang="zh-CN" altLang="en-US"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09" name="矩形 108"/>
            <p:cNvSpPr/>
            <p:nvPr/>
          </p:nvSpPr>
          <p:spPr bwMode="auto">
            <a:xfrm>
              <a:off x="1919536" y="2490488"/>
              <a:ext cx="3600000" cy="360000"/>
            </a:xfrm>
            <a:prstGeom prst="rect">
              <a:avLst/>
            </a:prstGeom>
            <a:solidFill>
              <a:srgbClr val="E76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rPr>
                <a:t>User Interface Toolkits</a:t>
              </a:r>
              <a:endParaRPr kumimoji="0" lang="zh-CN" altLang="en-US"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0" name="矩形 109"/>
            <p:cNvSpPr/>
            <p:nvPr/>
          </p:nvSpPr>
          <p:spPr bwMode="auto">
            <a:xfrm>
              <a:off x="1919536" y="2887134"/>
              <a:ext cx="3600000" cy="360000"/>
            </a:xfrm>
            <a:prstGeom prst="rect">
              <a:avLst/>
            </a:prstGeom>
            <a:solidFill>
              <a:srgbClr val="B2B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400" smtClean="0">
                  <a:latin typeface="Calibri" panose="020F0502020204030204" pitchFamily="34" charset="0"/>
                  <a:ea typeface="微软雅黑" panose="020B0503020204020204" pitchFamily="34" charset="-122"/>
                  <a:cs typeface="Calibri" panose="020F0502020204030204" pitchFamily="34" charset="0"/>
                </a:rPr>
                <a:t>Integration Libraries</a:t>
              </a:r>
              <a:endParaRPr kumimoji="0" lang="zh-CN" altLang="en-US"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1" name="矩形 110"/>
            <p:cNvSpPr/>
            <p:nvPr/>
          </p:nvSpPr>
          <p:spPr bwMode="auto">
            <a:xfrm>
              <a:off x="1919536" y="3283780"/>
              <a:ext cx="3600000" cy="360000"/>
            </a:xfrm>
            <a:prstGeom prst="rect">
              <a:avLst/>
            </a:prstGeom>
            <a:solidFill>
              <a:srgbClr val="C692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400" smtClean="0">
                  <a:latin typeface="Calibri" panose="020F0502020204030204" pitchFamily="34" charset="0"/>
                  <a:ea typeface="微软雅黑" panose="020B0503020204020204" pitchFamily="34" charset="-122"/>
                  <a:cs typeface="Calibri" panose="020F0502020204030204" pitchFamily="34" charset="0"/>
                </a:rPr>
                <a:t>Other Base Libraries</a:t>
              </a:r>
              <a:endParaRPr kumimoji="0" lang="zh-CN" altLang="en-US"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12" name="矩形 111"/>
            <p:cNvSpPr/>
            <p:nvPr/>
          </p:nvSpPr>
          <p:spPr bwMode="auto">
            <a:xfrm>
              <a:off x="1919536" y="3680426"/>
              <a:ext cx="3600000" cy="360000"/>
            </a:xfrm>
            <a:prstGeom prst="rect">
              <a:avLst/>
            </a:prstGeom>
            <a:solidFill>
              <a:srgbClr val="FFC72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400" smtClean="0">
                  <a:latin typeface="Calibri" panose="020F0502020204030204" pitchFamily="34" charset="0"/>
                  <a:ea typeface="微软雅黑" panose="020B0503020204020204" pitchFamily="34" charset="-122"/>
                  <a:cs typeface="Calibri" panose="020F0502020204030204" pitchFamily="34" charset="0"/>
                </a:rPr>
                <a:t>lang and util Base Libraries</a:t>
              </a:r>
              <a:endParaRPr kumimoji="0" lang="zh-CN" altLang="en-US" sz="1400" b="0" i="0" u="none" strike="noStrike" cap="none" normalizeH="0" baseline="0" smtClean="0">
                <a:ln>
                  <a:noFill/>
                </a:ln>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grpSp>
          <p:nvGrpSpPr>
            <p:cNvPr id="113" name="组合 112"/>
            <p:cNvGrpSpPr/>
            <p:nvPr/>
          </p:nvGrpSpPr>
          <p:grpSpPr>
            <a:xfrm>
              <a:off x="1919536" y="4077072"/>
              <a:ext cx="3600000" cy="2162404"/>
              <a:chOff x="1560741" y="4077072"/>
              <a:chExt cx="3600000" cy="2162404"/>
            </a:xfrm>
          </p:grpSpPr>
          <p:sp>
            <p:nvSpPr>
              <p:cNvPr id="114" name="矩形 113"/>
              <p:cNvSpPr/>
              <p:nvPr/>
            </p:nvSpPr>
            <p:spPr bwMode="auto">
              <a:xfrm>
                <a:off x="1560741" y="4077072"/>
                <a:ext cx="3600000" cy="2162404"/>
              </a:xfrm>
              <a:prstGeom prst="rect">
                <a:avLst/>
              </a:prstGeom>
              <a:solidFill>
                <a:srgbClr val="C5D5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anose="020F0502020204030204" pitchFamily="34" charset="0"/>
                  <a:ea typeface="+mn-ea"/>
                  <a:cs typeface="Calibri" panose="020F0502020204030204" pitchFamily="34" charset="0"/>
                </a:endParaRPr>
              </a:p>
            </p:txBody>
          </p:sp>
          <p:sp>
            <p:nvSpPr>
              <p:cNvPr id="120" name="矩形 119"/>
              <p:cNvSpPr/>
              <p:nvPr/>
            </p:nvSpPr>
            <p:spPr bwMode="auto">
              <a:xfrm>
                <a:off x="1631892" y="4149116"/>
                <a:ext cx="3456000" cy="324000"/>
              </a:xfrm>
              <a:prstGeom prst="rect">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anose="020F0502020204030204" pitchFamily="34" charset="0"/>
                    <a:ea typeface="+mn-ea"/>
                    <a:cs typeface="Calibri" panose="020F0502020204030204" pitchFamily="34" charset="0"/>
                  </a:rPr>
                  <a:t>Class Loader</a:t>
                </a:r>
                <a:r>
                  <a:rPr kumimoji="0" lang="en-US" altLang="zh-CN" sz="1400" b="0" i="0" u="none" strike="noStrike" cap="none" normalizeH="0" smtClean="0">
                    <a:ln>
                      <a:noFill/>
                    </a:ln>
                    <a:solidFill>
                      <a:schemeClr val="tx1"/>
                    </a:solidFill>
                    <a:effectLst/>
                    <a:latin typeface="Calibri" panose="020F0502020204030204" pitchFamily="34" charset="0"/>
                    <a:ea typeface="+mn-ea"/>
                    <a:cs typeface="Calibri" panose="020F0502020204030204" pitchFamily="34" charset="0"/>
                  </a:rPr>
                  <a:t> SubSystem</a:t>
                </a:r>
                <a:endParaRPr kumimoji="0" lang="zh-CN" altLang="en-US" sz="1400" b="0" i="0" u="none" strike="noStrike" cap="none" normalizeH="0" baseline="0" smtClean="0">
                  <a:ln>
                    <a:noFill/>
                  </a:ln>
                  <a:solidFill>
                    <a:schemeClr val="tx1"/>
                  </a:solidFill>
                  <a:effectLst/>
                  <a:latin typeface="Calibri" panose="020F0502020204030204" pitchFamily="34" charset="0"/>
                  <a:ea typeface="+mn-ea"/>
                  <a:cs typeface="Calibri" panose="020F0502020204030204" pitchFamily="34" charset="0"/>
                </a:endParaRPr>
              </a:p>
            </p:txBody>
          </p:sp>
          <p:sp>
            <p:nvSpPr>
              <p:cNvPr id="127" name="矩形 126"/>
              <p:cNvSpPr/>
              <p:nvPr/>
            </p:nvSpPr>
            <p:spPr bwMode="auto">
              <a:xfrm>
                <a:off x="1631892" y="5874938"/>
                <a:ext cx="864000" cy="325514"/>
              </a:xfrm>
              <a:prstGeom prst="rect">
                <a:avLst/>
              </a:prstGeom>
              <a:solidFill>
                <a:srgbClr val="00B0F0"/>
              </a:solidFill>
              <a:ln w="63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Execution Engine</a:t>
                </a:r>
                <a:endParaRPr lang="zh-CN" altLang="en-US" sz="1250">
                  <a:latin typeface="Calibri" panose="020F0502020204030204" pitchFamily="34" charset="0"/>
                  <a:ea typeface="+mn-ea"/>
                  <a:cs typeface="Calibri" panose="020F0502020204030204" pitchFamily="34" charset="0"/>
                </a:endParaRPr>
              </a:p>
            </p:txBody>
          </p:sp>
          <p:sp>
            <p:nvSpPr>
              <p:cNvPr id="128" name="矩形 127"/>
              <p:cNvSpPr/>
              <p:nvPr/>
            </p:nvSpPr>
            <p:spPr bwMode="auto">
              <a:xfrm>
                <a:off x="2729892" y="5874938"/>
                <a:ext cx="936000" cy="325514"/>
              </a:xfrm>
              <a:prstGeom prst="rect">
                <a:avLst/>
              </a:prstGeom>
              <a:solidFill>
                <a:srgbClr val="00B0F0"/>
              </a:solidFill>
              <a:ln w="63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Java Native Interface</a:t>
                </a:r>
                <a:endParaRPr lang="zh-CN" altLang="en-US" sz="1250">
                  <a:latin typeface="Calibri" panose="020F0502020204030204" pitchFamily="34" charset="0"/>
                  <a:ea typeface="+mn-ea"/>
                  <a:cs typeface="Calibri" panose="020F0502020204030204" pitchFamily="34" charset="0"/>
                </a:endParaRPr>
              </a:p>
            </p:txBody>
          </p:sp>
          <p:sp>
            <p:nvSpPr>
              <p:cNvPr id="129" name="矩形 128"/>
              <p:cNvSpPr/>
              <p:nvPr/>
            </p:nvSpPr>
            <p:spPr bwMode="auto">
              <a:xfrm>
                <a:off x="3899892" y="5874938"/>
                <a:ext cx="1188000" cy="325514"/>
              </a:xfrm>
              <a:prstGeom prst="rect">
                <a:avLst/>
              </a:prstGeom>
              <a:solidFill>
                <a:srgbClr val="00B0F0"/>
              </a:solidFill>
              <a:ln w="63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Native Method Library</a:t>
                </a:r>
                <a:endParaRPr lang="zh-CN" altLang="en-US" sz="1250">
                  <a:latin typeface="Calibri" panose="020F0502020204030204" pitchFamily="34" charset="0"/>
                  <a:ea typeface="+mn-ea"/>
                  <a:cs typeface="Calibri" panose="020F0502020204030204" pitchFamily="34" charset="0"/>
                </a:endParaRPr>
              </a:p>
            </p:txBody>
          </p:sp>
          <p:grpSp>
            <p:nvGrpSpPr>
              <p:cNvPr id="130" name="组合 129"/>
              <p:cNvGrpSpPr/>
              <p:nvPr/>
            </p:nvGrpSpPr>
            <p:grpSpPr>
              <a:xfrm>
                <a:off x="1631892" y="4670027"/>
                <a:ext cx="3456000" cy="1008000"/>
                <a:chOff x="1631892" y="4689252"/>
                <a:chExt cx="3456000" cy="1008000"/>
              </a:xfrm>
            </p:grpSpPr>
            <p:sp>
              <p:nvSpPr>
                <p:cNvPr id="143" name="矩形 142"/>
                <p:cNvSpPr/>
                <p:nvPr/>
              </p:nvSpPr>
              <p:spPr bwMode="auto">
                <a:xfrm>
                  <a:off x="1631892" y="4689252"/>
                  <a:ext cx="3456000" cy="1008000"/>
                </a:xfrm>
                <a:prstGeom prst="rect">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Calibri" panose="020F0502020204030204" pitchFamily="34" charset="0"/>
                    <a:ea typeface="+mn-ea"/>
                    <a:cs typeface="Calibri" panose="020F0502020204030204" pitchFamily="34" charset="0"/>
                  </a:endParaRPr>
                </a:p>
              </p:txBody>
            </p:sp>
            <p:sp>
              <p:nvSpPr>
                <p:cNvPr id="144" name="矩形 143"/>
                <p:cNvSpPr/>
                <p:nvPr/>
              </p:nvSpPr>
              <p:spPr bwMode="auto">
                <a:xfrm>
                  <a:off x="2887370" y="5337248"/>
                  <a:ext cx="2160000" cy="324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Program Counter Register</a:t>
                  </a:r>
                  <a:endParaRPr lang="zh-CN" altLang="en-US" sz="1250">
                    <a:latin typeface="Calibri" panose="020F0502020204030204" pitchFamily="34" charset="0"/>
                    <a:ea typeface="+mn-ea"/>
                    <a:cs typeface="Calibri" panose="020F0502020204030204" pitchFamily="34" charset="0"/>
                  </a:endParaRPr>
                </a:p>
              </p:txBody>
            </p:sp>
            <p:sp>
              <p:nvSpPr>
                <p:cNvPr id="145" name="矩形 144"/>
                <p:cNvSpPr/>
                <p:nvPr/>
              </p:nvSpPr>
              <p:spPr bwMode="auto">
                <a:xfrm>
                  <a:off x="3895370" y="4933101"/>
                  <a:ext cx="1152000" cy="324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Native Method Stack</a:t>
                  </a:r>
                  <a:endParaRPr lang="zh-CN" altLang="en-US" sz="1250">
                    <a:latin typeface="Calibri" panose="020F0502020204030204" pitchFamily="34" charset="0"/>
                    <a:ea typeface="+mn-ea"/>
                    <a:cs typeface="Calibri" panose="020F0502020204030204" pitchFamily="34" charset="0"/>
                  </a:endParaRPr>
                </a:p>
              </p:txBody>
            </p:sp>
            <p:sp>
              <p:nvSpPr>
                <p:cNvPr id="146" name="矩形 145"/>
                <p:cNvSpPr/>
                <p:nvPr/>
              </p:nvSpPr>
              <p:spPr bwMode="auto">
                <a:xfrm>
                  <a:off x="1671915" y="4933101"/>
                  <a:ext cx="1116000" cy="324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250" b="0" i="0" u="none" strike="noStrike" cap="none" normalizeH="0" baseline="0" smtClean="0">
                      <a:ln>
                        <a:noFill/>
                      </a:ln>
                      <a:solidFill>
                        <a:schemeClr val="tx1"/>
                      </a:solidFill>
                      <a:effectLst/>
                      <a:latin typeface="Calibri" panose="020F0502020204030204" pitchFamily="34" charset="0"/>
                      <a:ea typeface="+mn-ea"/>
                      <a:cs typeface="Calibri" panose="020F0502020204030204" pitchFamily="34" charset="0"/>
                    </a:rPr>
                    <a:t>Method Area</a:t>
                  </a:r>
                  <a:endParaRPr kumimoji="0" lang="zh-CN" altLang="en-US" sz="1250" b="0" i="0" u="none" strike="noStrike" cap="none" normalizeH="0" baseline="0" smtClean="0">
                    <a:ln>
                      <a:noFill/>
                    </a:ln>
                    <a:solidFill>
                      <a:schemeClr val="tx1"/>
                    </a:solidFill>
                    <a:effectLst/>
                    <a:latin typeface="Calibri" panose="020F0502020204030204" pitchFamily="34" charset="0"/>
                    <a:ea typeface="+mn-ea"/>
                    <a:cs typeface="Calibri" panose="020F0502020204030204" pitchFamily="34" charset="0"/>
                  </a:endParaRPr>
                </a:p>
              </p:txBody>
            </p:sp>
            <p:sp>
              <p:nvSpPr>
                <p:cNvPr id="147" name="矩形 146"/>
                <p:cNvSpPr/>
                <p:nvPr/>
              </p:nvSpPr>
              <p:spPr bwMode="auto">
                <a:xfrm>
                  <a:off x="2887370" y="4933101"/>
                  <a:ext cx="936000" cy="324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VM Stack</a:t>
                  </a:r>
                  <a:endParaRPr lang="zh-CN" altLang="en-US" sz="1250">
                    <a:latin typeface="Calibri" panose="020F0502020204030204" pitchFamily="34" charset="0"/>
                    <a:ea typeface="+mn-ea"/>
                    <a:cs typeface="Calibri" panose="020F0502020204030204" pitchFamily="34" charset="0"/>
                  </a:endParaRPr>
                </a:p>
              </p:txBody>
            </p:sp>
            <p:sp>
              <p:nvSpPr>
                <p:cNvPr id="148" name="矩形 147"/>
                <p:cNvSpPr/>
                <p:nvPr/>
              </p:nvSpPr>
              <p:spPr bwMode="auto">
                <a:xfrm>
                  <a:off x="1671915" y="5337248"/>
                  <a:ext cx="1116000" cy="324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50" smtClean="0">
                      <a:latin typeface="Calibri" panose="020F0502020204030204" pitchFamily="34" charset="0"/>
                      <a:ea typeface="+mn-ea"/>
                      <a:cs typeface="Calibri" panose="020F0502020204030204" pitchFamily="34" charset="0"/>
                    </a:rPr>
                    <a:t>Heap</a:t>
                  </a:r>
                  <a:endParaRPr lang="zh-CN" altLang="en-US" sz="1250">
                    <a:latin typeface="Calibri" panose="020F0502020204030204" pitchFamily="34" charset="0"/>
                    <a:ea typeface="+mn-ea"/>
                    <a:cs typeface="Calibri" panose="020F0502020204030204" pitchFamily="34" charset="0"/>
                  </a:endParaRPr>
                </a:p>
              </p:txBody>
            </p:sp>
          </p:grpSp>
          <p:sp>
            <p:nvSpPr>
              <p:cNvPr id="131" name="下箭头 130"/>
              <p:cNvSpPr/>
              <p:nvPr/>
            </p:nvSpPr>
            <p:spPr bwMode="auto">
              <a:xfrm>
                <a:off x="2989047" y="5697252"/>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2" name="下箭头 131"/>
              <p:cNvSpPr/>
              <p:nvPr/>
            </p:nvSpPr>
            <p:spPr bwMode="auto">
              <a:xfrm>
                <a:off x="2878730" y="4496305"/>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3" name="下箭头 132"/>
              <p:cNvSpPr/>
              <p:nvPr/>
            </p:nvSpPr>
            <p:spPr bwMode="auto">
              <a:xfrm>
                <a:off x="1811524" y="5697252"/>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4" name="下箭头 133"/>
              <p:cNvSpPr/>
              <p:nvPr/>
            </p:nvSpPr>
            <p:spPr bwMode="auto">
              <a:xfrm rot="10800000">
                <a:off x="2125323" y="5697252"/>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5" name="下箭头 134"/>
              <p:cNvSpPr/>
              <p:nvPr/>
            </p:nvSpPr>
            <p:spPr bwMode="auto">
              <a:xfrm rot="10800000">
                <a:off x="3782414" y="4496305"/>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6" name="下箭头 135"/>
              <p:cNvSpPr/>
              <p:nvPr/>
            </p:nvSpPr>
            <p:spPr bwMode="auto">
              <a:xfrm rot="10800000">
                <a:off x="3230655" y="5697252"/>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7" name="下箭头 136"/>
              <p:cNvSpPr/>
              <p:nvPr/>
            </p:nvSpPr>
            <p:spPr bwMode="auto">
              <a:xfrm rot="16200000">
                <a:off x="3702179" y="5970022"/>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38" name="下箭头 137"/>
              <p:cNvSpPr/>
              <p:nvPr/>
            </p:nvSpPr>
            <p:spPr bwMode="auto">
              <a:xfrm rot="16200000">
                <a:off x="2513604" y="5965695"/>
                <a:ext cx="180000" cy="144000"/>
              </a:xfrm>
              <a:prstGeom prst="downArrow">
                <a:avLst/>
              </a:prstGeom>
              <a:solidFill>
                <a:srgbClr val="00B0F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100">
                  <a:latin typeface="Calibri" panose="020F0502020204030204" pitchFamily="34" charset="0"/>
                  <a:ea typeface="宋体" pitchFamily="2" charset="-122"/>
                  <a:cs typeface="Calibri" panose="020F0502020204030204" pitchFamily="34" charset="0"/>
                </a:endParaRPr>
              </a:p>
            </p:txBody>
          </p:sp>
          <p:sp>
            <p:nvSpPr>
              <p:cNvPr id="142" name="文本框 141"/>
              <p:cNvSpPr txBox="1"/>
              <p:nvPr/>
            </p:nvSpPr>
            <p:spPr bwMode="auto">
              <a:xfrm>
                <a:off x="2675605" y="4629922"/>
                <a:ext cx="1443401" cy="28102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1250" smtClean="0">
                    <a:latin typeface="Calibri" panose="020F0502020204030204" pitchFamily="34" charset="0"/>
                    <a:ea typeface="微软雅黑" panose="020B0503020204020204" pitchFamily="34" charset="-122"/>
                    <a:cs typeface="Calibri" panose="020F0502020204030204" pitchFamily="34" charset="0"/>
                  </a:rPr>
                  <a:t>Runtime Data Area</a:t>
                </a:r>
                <a:endParaRPr lang="zh-CN" altLang="en-US" sz="1250" dirty="0" smtClean="0">
                  <a:latin typeface="Calibri" panose="020F0502020204030204" pitchFamily="34" charset="0"/>
                  <a:ea typeface="微软雅黑" panose="020B0503020204020204" pitchFamily="34" charset="-122"/>
                  <a:cs typeface="Calibri" panose="020F0502020204030204" pitchFamily="34" charset="0"/>
                </a:endParaRPr>
              </a:p>
            </p:txBody>
          </p:sp>
        </p:grpSp>
      </p:grpSp>
      <p:grpSp>
        <p:nvGrpSpPr>
          <p:cNvPr id="149" name="组合 148"/>
          <p:cNvGrpSpPr/>
          <p:nvPr/>
        </p:nvGrpSpPr>
        <p:grpSpPr>
          <a:xfrm>
            <a:off x="1163452" y="1692761"/>
            <a:ext cx="871005" cy="4544551"/>
            <a:chOff x="1156543" y="1694925"/>
            <a:chExt cx="871005" cy="4544551"/>
          </a:xfrm>
        </p:grpSpPr>
        <p:cxnSp>
          <p:nvCxnSpPr>
            <p:cNvPr id="150" name="直接连接符 149"/>
            <p:cNvCxnSpPr/>
            <p:nvPr/>
          </p:nvCxnSpPr>
          <p:spPr bwMode="auto">
            <a:xfrm flipH="1">
              <a:off x="1235460" y="6239476"/>
              <a:ext cx="64385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60" name="组合 159"/>
            <p:cNvGrpSpPr/>
            <p:nvPr/>
          </p:nvGrpSpPr>
          <p:grpSpPr>
            <a:xfrm>
              <a:off x="1631504" y="4074112"/>
              <a:ext cx="247810" cy="2165364"/>
              <a:chOff x="1631504" y="4074112"/>
              <a:chExt cx="247810" cy="2165364"/>
            </a:xfrm>
          </p:grpSpPr>
          <p:cxnSp>
            <p:nvCxnSpPr>
              <p:cNvPr id="176" name="直接连接符 175"/>
              <p:cNvCxnSpPr/>
              <p:nvPr/>
            </p:nvCxnSpPr>
            <p:spPr bwMode="auto">
              <a:xfrm flipH="1">
                <a:off x="1631504" y="4074112"/>
                <a:ext cx="22105" cy="21653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7" name="直接连接符 176"/>
              <p:cNvCxnSpPr/>
              <p:nvPr/>
            </p:nvCxnSpPr>
            <p:spPr bwMode="auto">
              <a:xfrm flipH="1">
                <a:off x="1645314" y="4074112"/>
                <a:ext cx="234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62" name="组合 161"/>
            <p:cNvGrpSpPr/>
            <p:nvPr/>
          </p:nvGrpSpPr>
          <p:grpSpPr>
            <a:xfrm>
              <a:off x="1443543" y="2093842"/>
              <a:ext cx="234000" cy="4145634"/>
              <a:chOff x="1451484" y="2093842"/>
              <a:chExt cx="234000" cy="4145634"/>
            </a:xfrm>
          </p:grpSpPr>
          <p:cxnSp>
            <p:nvCxnSpPr>
              <p:cNvPr id="174" name="直接连接符 173"/>
              <p:cNvCxnSpPr/>
              <p:nvPr/>
            </p:nvCxnSpPr>
            <p:spPr bwMode="auto">
              <a:xfrm flipH="1">
                <a:off x="1451484" y="2093842"/>
                <a:ext cx="1759" cy="414563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5" name="直接连接符 174"/>
              <p:cNvCxnSpPr/>
              <p:nvPr/>
            </p:nvCxnSpPr>
            <p:spPr bwMode="auto">
              <a:xfrm flipH="1">
                <a:off x="1451484" y="2093842"/>
                <a:ext cx="234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64" name="组合 163"/>
            <p:cNvGrpSpPr/>
            <p:nvPr/>
          </p:nvGrpSpPr>
          <p:grpSpPr>
            <a:xfrm>
              <a:off x="1235460" y="1694925"/>
              <a:ext cx="234000" cy="4544551"/>
              <a:chOff x="1235460" y="1694925"/>
              <a:chExt cx="234000" cy="4544551"/>
            </a:xfrm>
          </p:grpSpPr>
          <p:cxnSp>
            <p:nvCxnSpPr>
              <p:cNvPr id="169" name="直接连接符 168"/>
              <p:cNvCxnSpPr/>
              <p:nvPr/>
            </p:nvCxnSpPr>
            <p:spPr bwMode="auto">
              <a:xfrm>
                <a:off x="1235460" y="1694925"/>
                <a:ext cx="2679" cy="454455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0" name="直接连接符 169"/>
              <p:cNvCxnSpPr/>
              <p:nvPr/>
            </p:nvCxnSpPr>
            <p:spPr bwMode="auto">
              <a:xfrm flipH="1">
                <a:off x="1235460" y="1694925"/>
                <a:ext cx="234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166" name="文本框 165"/>
            <p:cNvSpPr txBox="1"/>
            <p:nvPr/>
          </p:nvSpPr>
          <p:spPr bwMode="auto">
            <a:xfrm>
              <a:off x="1156543" y="3812508"/>
              <a:ext cx="468052" cy="24254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b="1" smtClean="0">
                  <a:latin typeface="Calibri" panose="020F0502020204030204" pitchFamily="34" charset="0"/>
                  <a:cs typeface="Calibri" panose="020F0502020204030204" pitchFamily="34" charset="0"/>
                </a:rPr>
                <a:t>JDK</a:t>
              </a:r>
              <a:endParaRPr lang="zh-CN" altLang="en-US" b="1" dirty="0" smtClean="0">
                <a:latin typeface="Calibri" panose="020F0502020204030204" pitchFamily="34" charset="0"/>
                <a:cs typeface="Calibri" panose="020F0502020204030204" pitchFamily="34" charset="0"/>
              </a:endParaRPr>
            </a:p>
          </p:txBody>
        </p:sp>
        <p:sp>
          <p:nvSpPr>
            <p:cNvPr id="167" name="文本框 166"/>
            <p:cNvSpPr txBox="1"/>
            <p:nvPr/>
          </p:nvSpPr>
          <p:spPr bwMode="auto">
            <a:xfrm>
              <a:off x="1360600" y="4111748"/>
              <a:ext cx="468052" cy="24254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b="1" smtClean="0">
                  <a:latin typeface="Calibri" panose="020F0502020204030204" pitchFamily="34" charset="0"/>
                  <a:cs typeface="Calibri" panose="020F0502020204030204" pitchFamily="34" charset="0"/>
                </a:rPr>
                <a:t>JRE</a:t>
              </a:r>
              <a:endParaRPr lang="zh-CN" altLang="en-US" b="1" dirty="0" smtClean="0">
                <a:latin typeface="Calibri" panose="020F0502020204030204" pitchFamily="34" charset="0"/>
                <a:cs typeface="Calibri" panose="020F0502020204030204" pitchFamily="34" charset="0"/>
              </a:endParaRPr>
            </a:p>
          </p:txBody>
        </p:sp>
        <p:sp>
          <p:nvSpPr>
            <p:cNvPr id="168" name="文本框 167"/>
            <p:cNvSpPr txBox="1"/>
            <p:nvPr/>
          </p:nvSpPr>
          <p:spPr bwMode="auto">
            <a:xfrm>
              <a:off x="1559496" y="5123352"/>
              <a:ext cx="468052" cy="24254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b="1" smtClean="0">
                  <a:latin typeface="Calibri" panose="020F0502020204030204" pitchFamily="34" charset="0"/>
                  <a:cs typeface="Calibri" panose="020F0502020204030204" pitchFamily="34" charset="0"/>
                </a:rPr>
                <a:t>JVM</a:t>
              </a:r>
              <a:endParaRPr lang="zh-CN" altLang="en-US" b="1" dirty="0" smtClean="0">
                <a:latin typeface="Calibri" panose="020F0502020204030204" pitchFamily="34" charset="0"/>
                <a:cs typeface="Calibri" panose="020F0502020204030204" pitchFamily="34" charset="0"/>
              </a:endParaRPr>
            </a:p>
          </p:txBody>
        </p:sp>
      </p:grpSp>
      <p:sp>
        <p:nvSpPr>
          <p:cNvPr id="178" name="圆角矩形 177"/>
          <p:cNvSpPr/>
          <p:nvPr/>
        </p:nvSpPr>
        <p:spPr bwMode="auto">
          <a:xfrm>
            <a:off x="1158310" y="3781800"/>
            <a:ext cx="354846" cy="292206"/>
          </a:xfrm>
          <a:prstGeom prst="roundRect">
            <a:avLst>
              <a:gd name="adj" fmla="val 0"/>
            </a:avLst>
          </a:prstGeom>
          <a:noFill/>
          <a:ln w="19050" cap="flat" cmpd="sng" algn="ctr">
            <a:solidFill>
              <a:srgbClr val="FF5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latin typeface="FrutigerNext LT Regular" pitchFamily="34" charset="0"/>
              <a:ea typeface="宋体" pitchFamily="2" charset="-122"/>
            </a:endParaRPr>
          </a:p>
        </p:txBody>
      </p:sp>
      <p:sp>
        <p:nvSpPr>
          <p:cNvPr id="179" name="圆角矩形 178"/>
          <p:cNvSpPr/>
          <p:nvPr/>
        </p:nvSpPr>
        <p:spPr bwMode="auto">
          <a:xfrm>
            <a:off x="4187788" y="5819878"/>
            <a:ext cx="1307971" cy="424603"/>
          </a:xfrm>
          <a:prstGeom prst="roundRect">
            <a:avLst>
              <a:gd name="adj" fmla="val 0"/>
            </a:avLst>
          </a:prstGeom>
          <a:noFill/>
          <a:ln w="19050" cap="flat" cmpd="sng" algn="ctr">
            <a:solidFill>
              <a:srgbClr val="FF5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180" name="文本框 53"/>
          <p:cNvSpPr txBox="1"/>
          <p:nvPr/>
        </p:nvSpPr>
        <p:spPr bwMode="auto">
          <a:xfrm>
            <a:off x="5458811" y="5848910"/>
            <a:ext cx="356855" cy="304103"/>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defPPr>
              <a:defRPr lang="zh-CN"/>
            </a:defPPr>
            <a:lvl1pPr>
              <a:defRPr sz="1400">
                <a:solidFill>
                  <a:srgbClr val="FF5F00"/>
                </a:solidFill>
                <a:latin typeface="微软雅黑" panose="020B0503020204020204" pitchFamily="34" charset="-122"/>
                <a:ea typeface="微软雅黑" panose="020B0503020204020204" pitchFamily="34" charset="-122"/>
              </a:defRPr>
            </a:lvl1pPr>
          </a:lstStyle>
          <a:p>
            <a:r>
              <a:rPr lang="zh-CN" altLang="en-US" dirty="0"/>
              <a:t>②</a:t>
            </a:r>
          </a:p>
        </p:txBody>
      </p:sp>
      <p:sp>
        <p:nvSpPr>
          <p:cNvPr id="181" name="文本框 66"/>
          <p:cNvSpPr txBox="1"/>
          <p:nvPr/>
        </p:nvSpPr>
        <p:spPr bwMode="auto">
          <a:xfrm>
            <a:off x="1676103" y="4869924"/>
            <a:ext cx="356855" cy="304103"/>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defPPr>
              <a:defRPr lang="zh-CN"/>
            </a:defPPr>
            <a:lvl1pPr>
              <a:defRPr sz="1400">
                <a:solidFill>
                  <a:srgbClr val="FF0000"/>
                </a:solidFill>
                <a:latin typeface="微软雅黑" panose="020B0503020204020204" pitchFamily="34" charset="-122"/>
                <a:ea typeface="微软雅黑" panose="020B0503020204020204" pitchFamily="34" charset="-122"/>
              </a:defRPr>
            </a:lvl1pPr>
          </a:lstStyle>
          <a:p>
            <a:r>
              <a:rPr lang="zh-CN" altLang="en-US" dirty="0" smtClean="0">
                <a:solidFill>
                  <a:srgbClr val="FF5F00"/>
                </a:solidFill>
              </a:rPr>
              <a:t>③</a:t>
            </a:r>
            <a:endParaRPr lang="zh-CN" altLang="en-US" dirty="0">
              <a:solidFill>
                <a:srgbClr val="FF5F00"/>
              </a:solidFill>
            </a:endParaRPr>
          </a:p>
        </p:txBody>
      </p:sp>
      <p:grpSp>
        <p:nvGrpSpPr>
          <p:cNvPr id="182" name="组合 181"/>
          <p:cNvGrpSpPr/>
          <p:nvPr/>
        </p:nvGrpSpPr>
        <p:grpSpPr>
          <a:xfrm>
            <a:off x="1999766" y="4864155"/>
            <a:ext cx="3446921" cy="797093"/>
            <a:chOff x="1999766" y="4864155"/>
            <a:chExt cx="3446921" cy="797093"/>
          </a:xfrm>
        </p:grpSpPr>
        <p:cxnSp>
          <p:nvCxnSpPr>
            <p:cNvPr id="183" name="直接连接符 182"/>
            <p:cNvCxnSpPr/>
            <p:nvPr/>
          </p:nvCxnSpPr>
          <p:spPr bwMode="auto">
            <a:xfrm>
              <a:off x="1999766" y="4869160"/>
              <a:ext cx="3446921" cy="0"/>
            </a:xfrm>
            <a:prstGeom prst="line">
              <a:avLst/>
            </a:prstGeom>
            <a:noFill/>
            <a:ln w="19050" cap="flat" cmpd="sng" algn="ctr">
              <a:solidFill>
                <a:srgbClr val="FF5F00"/>
              </a:solidFill>
              <a:prstDash val="solid"/>
              <a:round/>
              <a:headEnd type="none" w="med" len="med"/>
              <a:tailEnd type="none" w="med" len="med"/>
            </a:ln>
            <a:effectLst/>
          </p:spPr>
        </p:cxnSp>
        <p:cxnSp>
          <p:nvCxnSpPr>
            <p:cNvPr id="184" name="直接连接符 183"/>
            <p:cNvCxnSpPr/>
            <p:nvPr/>
          </p:nvCxnSpPr>
          <p:spPr bwMode="auto">
            <a:xfrm flipH="1" flipV="1">
              <a:off x="5437870" y="4864155"/>
              <a:ext cx="1" cy="413119"/>
            </a:xfrm>
            <a:prstGeom prst="line">
              <a:avLst/>
            </a:prstGeom>
            <a:noFill/>
            <a:ln w="19050" cap="flat" cmpd="sng" algn="ctr">
              <a:solidFill>
                <a:srgbClr val="FF5F00"/>
              </a:solidFill>
              <a:prstDash val="solid"/>
              <a:round/>
              <a:headEnd type="none" w="med" len="med"/>
              <a:tailEnd type="none" w="med" len="med"/>
            </a:ln>
            <a:effectLst/>
          </p:spPr>
        </p:cxnSp>
        <p:cxnSp>
          <p:nvCxnSpPr>
            <p:cNvPr id="185" name="直接连接符 184"/>
            <p:cNvCxnSpPr/>
            <p:nvPr/>
          </p:nvCxnSpPr>
          <p:spPr bwMode="auto">
            <a:xfrm>
              <a:off x="3179676" y="5277274"/>
              <a:ext cx="2267011" cy="0"/>
            </a:xfrm>
            <a:prstGeom prst="line">
              <a:avLst/>
            </a:prstGeom>
            <a:noFill/>
            <a:ln w="19050" cap="flat" cmpd="sng" algn="ctr">
              <a:solidFill>
                <a:srgbClr val="FF5F00"/>
              </a:solidFill>
              <a:prstDash val="solid"/>
              <a:round/>
              <a:headEnd type="none" w="med" len="med"/>
              <a:tailEnd type="none" w="med" len="med"/>
            </a:ln>
            <a:effectLst/>
          </p:spPr>
        </p:cxnSp>
        <p:cxnSp>
          <p:nvCxnSpPr>
            <p:cNvPr id="186" name="直接连接符 185"/>
            <p:cNvCxnSpPr/>
            <p:nvPr/>
          </p:nvCxnSpPr>
          <p:spPr bwMode="auto">
            <a:xfrm flipH="1" flipV="1">
              <a:off x="3186733" y="5268134"/>
              <a:ext cx="891" cy="393114"/>
            </a:xfrm>
            <a:prstGeom prst="line">
              <a:avLst/>
            </a:prstGeom>
            <a:noFill/>
            <a:ln w="19050" cap="flat" cmpd="sng" algn="ctr">
              <a:solidFill>
                <a:srgbClr val="FF5F00"/>
              </a:solidFill>
              <a:prstDash val="solid"/>
              <a:round/>
              <a:headEnd type="none" w="med" len="med"/>
              <a:tailEnd type="none" w="med" len="med"/>
            </a:ln>
            <a:effectLst/>
          </p:spPr>
        </p:cxnSp>
        <p:cxnSp>
          <p:nvCxnSpPr>
            <p:cNvPr id="187" name="直接连接符 186"/>
            <p:cNvCxnSpPr/>
            <p:nvPr/>
          </p:nvCxnSpPr>
          <p:spPr bwMode="auto">
            <a:xfrm>
              <a:off x="1999766" y="5661248"/>
              <a:ext cx="1196132" cy="0"/>
            </a:xfrm>
            <a:prstGeom prst="line">
              <a:avLst/>
            </a:prstGeom>
            <a:noFill/>
            <a:ln w="19050" cap="flat" cmpd="sng" algn="ctr">
              <a:solidFill>
                <a:srgbClr val="FF5F00"/>
              </a:solidFill>
              <a:prstDash val="solid"/>
              <a:round/>
              <a:headEnd type="none" w="med" len="med"/>
              <a:tailEnd type="none" w="med" len="med"/>
            </a:ln>
            <a:effectLst/>
          </p:spPr>
        </p:cxnSp>
        <p:cxnSp>
          <p:nvCxnSpPr>
            <p:cNvPr id="188" name="直接连接符 187"/>
            <p:cNvCxnSpPr/>
            <p:nvPr/>
          </p:nvCxnSpPr>
          <p:spPr bwMode="auto">
            <a:xfrm flipV="1">
              <a:off x="2007919" y="4869160"/>
              <a:ext cx="0" cy="792088"/>
            </a:xfrm>
            <a:prstGeom prst="line">
              <a:avLst/>
            </a:prstGeom>
            <a:noFill/>
            <a:ln w="19050" cap="flat" cmpd="sng" algn="ctr">
              <a:solidFill>
                <a:srgbClr val="FF5F00"/>
              </a:solidFill>
              <a:prstDash val="solid"/>
              <a:round/>
              <a:headEnd type="none" w="med" len="med"/>
              <a:tailEnd type="none" w="med" len="med"/>
            </a:ln>
            <a:effectLst/>
          </p:spPr>
        </p:cxnSp>
      </p:grpSp>
    </p:spTree>
    <p:extLst>
      <p:ext uri="{BB962C8B-B14F-4D97-AF65-F5344CB8AC3E}">
        <p14:creationId xmlns:p14="http://schemas.microsoft.com/office/powerpoint/2010/main" val="1275418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bwMode="auto">
          <a:xfrm>
            <a:off x="795600" y="1267200"/>
            <a:ext cx="4946400" cy="504000"/>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zh-CN" altLang="en-US" sz="1800" b="1" kern="0">
                <a:solidFill>
                  <a:schemeClr val="bg1"/>
                </a:solidFill>
                <a:latin typeface="微软雅黑" panose="020B0503020204020204" pitchFamily="34" charset="-122"/>
                <a:ea typeface="微软雅黑" panose="020B0503020204020204" pitchFamily="34" charset="-122"/>
                <a:cs typeface="Arial" pitchFamily="34" charset="0"/>
              </a:rPr>
              <a:t>升级成已适配的</a:t>
            </a:r>
            <a:r>
              <a:rPr lang="en-US" altLang="zh-CN" sz="1800" b="1" kern="0">
                <a:solidFill>
                  <a:schemeClr val="bg1"/>
                </a:solidFill>
                <a:latin typeface="微软雅黑" panose="020B0503020204020204" pitchFamily="34" charset="-122"/>
                <a:ea typeface="微软雅黑" panose="020B0503020204020204" pitchFamily="34" charset="-122"/>
                <a:cs typeface="Arial" pitchFamily="34" charset="0"/>
              </a:rPr>
              <a:t>JDK</a:t>
            </a:r>
            <a:endPar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55" name="矩形 54"/>
          <p:cNvSpPr/>
          <p:nvPr/>
        </p:nvSpPr>
        <p:spPr bwMode="auto">
          <a:xfrm>
            <a:off x="6450717" y="1267200"/>
            <a:ext cx="4946883" cy="504000"/>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需要源码编译、部署的</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JDK</a:t>
            </a:r>
            <a:endPar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7" name="矩形 66"/>
          <p:cNvSpPr/>
          <p:nvPr/>
        </p:nvSpPr>
        <p:spPr bwMode="auto">
          <a:xfrm>
            <a:off x="6450717" y="2030400"/>
            <a:ext cx="4946400" cy="4098900"/>
          </a:xfrm>
          <a:prstGeom prst="rect">
            <a:avLst/>
          </a:prstGeom>
          <a:solidFill>
            <a:schemeClr val="bg1">
              <a:lumMod val="95000"/>
              <a:alpha val="4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mn-ea"/>
              <a:ea typeface="+mn-ea"/>
            </a:endParaRPr>
          </a:p>
        </p:txBody>
      </p:sp>
      <p:sp>
        <p:nvSpPr>
          <p:cNvPr id="68" name="文本框 57"/>
          <p:cNvSpPr txBox="1"/>
          <p:nvPr/>
        </p:nvSpPr>
        <p:spPr bwMode="auto">
          <a:xfrm>
            <a:off x="6600056" y="2168860"/>
            <a:ext cx="4946161" cy="3708112"/>
          </a:xfrm>
          <a:prstGeom prst="rect">
            <a:avLst/>
          </a:prstGeom>
          <a:noFill/>
          <a:ln w="9525" algn="ctr">
            <a:noFill/>
            <a:miter lim="800000"/>
            <a:headEnd/>
            <a:tailEnd/>
          </a:ln>
        </p:spPr>
        <p:txBody>
          <a:bodyPr vert="horz" wrap="square" lIns="87802" tIns="43901" rIns="87802" bIns="43901" numCol="1" rtlCol="0" anchor="t" anchorCtr="0" compatLnSpc="1">
            <a:prstTxWarp prst="textNoShape">
              <a:avLst/>
            </a:prstTxWarp>
            <a:spAutoFit/>
          </a:bodyPr>
          <a:lstStyle/>
          <a:p>
            <a:pPr>
              <a:lnSpc>
                <a:spcPct val="140000"/>
              </a:lnSpc>
            </a:pPr>
            <a:r>
              <a:rPr lang="zh-CN" altLang="en-US" sz="1600" b="1" kern="0" dirty="0" smtClean="0">
                <a:solidFill>
                  <a:srgbClr val="000000"/>
                </a:solidFill>
                <a:latin typeface="+mn-ea"/>
                <a:ea typeface="+mn-ea"/>
                <a:cs typeface="Arial" pitchFamily="34" charset="0"/>
              </a:rPr>
              <a:t>源码编译、安装定制的</a:t>
            </a:r>
            <a:r>
              <a:rPr lang="en-US" altLang="zh-CN" sz="1600" b="1" kern="0" dirty="0" smtClean="0">
                <a:solidFill>
                  <a:srgbClr val="000000"/>
                </a:solidFill>
                <a:latin typeface="+mn-ea"/>
                <a:ea typeface="+mn-ea"/>
                <a:cs typeface="Arial" pitchFamily="34" charset="0"/>
              </a:rPr>
              <a:t>JDK</a:t>
            </a:r>
            <a:r>
              <a:rPr lang="zh-CN" altLang="en-US" sz="1600" b="1" kern="0" dirty="0" smtClean="0">
                <a:solidFill>
                  <a:srgbClr val="000000"/>
                </a:solidFill>
                <a:latin typeface="+mn-ea"/>
                <a:ea typeface="+mn-ea"/>
                <a:cs typeface="Arial" pitchFamily="34" charset="0"/>
              </a:rPr>
              <a:t>或其他版本</a:t>
            </a:r>
            <a:r>
              <a:rPr lang="en-US" altLang="zh-CN" sz="1600" b="1" kern="0" dirty="0" smtClean="0">
                <a:solidFill>
                  <a:srgbClr val="000000"/>
                </a:solidFill>
                <a:latin typeface="+mn-ea"/>
                <a:ea typeface="+mn-ea"/>
                <a:cs typeface="Arial" pitchFamily="34" charset="0"/>
              </a:rPr>
              <a:t>JDK</a:t>
            </a:r>
          </a:p>
          <a:p>
            <a:pPr marL="449263" lvl="1" indent="-177800">
              <a:lnSpc>
                <a:spcPct val="140000"/>
              </a:lnSpc>
              <a:buFont typeface="Arial" panose="020B0604020202020204" pitchFamily="34" charset="0"/>
              <a:buChar char="•"/>
            </a:pPr>
            <a:r>
              <a:rPr lang="zh-CN" altLang="en-US" sz="1600" smtClean="0">
                <a:latin typeface="+mn-ea"/>
                <a:ea typeface="+mn-ea"/>
              </a:rPr>
              <a:t>安装</a:t>
            </a:r>
            <a:r>
              <a:rPr lang="en-US" altLang="zh-CN" sz="1600" smtClean="0">
                <a:latin typeface="+mn-ea"/>
                <a:ea typeface="+mn-ea"/>
              </a:rPr>
              <a:t>GCC</a:t>
            </a:r>
            <a:endParaRPr lang="en-US" altLang="zh-CN" sz="1600" dirty="0">
              <a:latin typeface="+mn-ea"/>
              <a:ea typeface="+mn-ea"/>
            </a:endParaRPr>
          </a:p>
          <a:p>
            <a:pPr marL="449263" lvl="1" indent="-177800">
              <a:lnSpc>
                <a:spcPct val="140000"/>
              </a:lnSpc>
              <a:buFont typeface="Arial" panose="020B0604020202020204" pitchFamily="34" charset="0"/>
              <a:buChar char="•"/>
            </a:pPr>
            <a:r>
              <a:rPr lang="zh-CN" altLang="en-US" sz="1600" dirty="0">
                <a:latin typeface="+mn-ea"/>
                <a:ea typeface="+mn-ea"/>
              </a:rPr>
              <a:t>获取</a:t>
            </a:r>
            <a:r>
              <a:rPr lang="en-US" altLang="zh-CN" sz="1600" dirty="0">
                <a:latin typeface="+mn-ea"/>
                <a:ea typeface="+mn-ea"/>
              </a:rPr>
              <a:t>JDK</a:t>
            </a:r>
            <a:r>
              <a:rPr lang="zh-CN" altLang="en-US" sz="1600" dirty="0">
                <a:latin typeface="+mn-ea"/>
                <a:ea typeface="+mn-ea"/>
              </a:rPr>
              <a:t>源码</a:t>
            </a:r>
            <a:endParaRPr lang="en-US" altLang="zh-CN" sz="1600" dirty="0">
              <a:latin typeface="+mn-ea"/>
              <a:ea typeface="+mn-ea"/>
            </a:endParaRPr>
          </a:p>
          <a:p>
            <a:pPr marL="449263" lvl="1" indent="-177800">
              <a:lnSpc>
                <a:spcPct val="140000"/>
              </a:lnSpc>
              <a:buFont typeface="Arial" panose="020B0604020202020204" pitchFamily="34" charset="0"/>
              <a:buChar char="•"/>
            </a:pPr>
            <a:r>
              <a:rPr lang="zh-CN" altLang="en-US" sz="1600" dirty="0">
                <a:latin typeface="+mn-ea"/>
                <a:ea typeface="+mn-ea"/>
              </a:rPr>
              <a:t>配置</a:t>
            </a:r>
            <a:r>
              <a:rPr lang="zh-CN" altLang="en-US" sz="1600" dirty="0" smtClean="0">
                <a:latin typeface="+mn-ea"/>
                <a:ea typeface="+mn-ea"/>
              </a:rPr>
              <a:t>编译选项</a:t>
            </a:r>
            <a:r>
              <a:rPr lang="en-US" altLang="zh-CN" sz="1600" dirty="0" smtClean="0">
                <a:latin typeface="+mn-ea"/>
                <a:ea typeface="+mn-ea"/>
              </a:rPr>
              <a:t>(</a:t>
            </a:r>
            <a:r>
              <a:rPr lang="zh-CN" altLang="en-US" sz="1600" dirty="0" smtClean="0">
                <a:latin typeface="+mn-ea"/>
                <a:ea typeface="+mn-ea"/>
              </a:rPr>
              <a:t>部分</a:t>
            </a:r>
            <a:r>
              <a:rPr lang="zh-CN" altLang="en-US" sz="1600" smtClean="0">
                <a:latin typeface="+mn-ea"/>
                <a:ea typeface="+mn-ea"/>
              </a:rPr>
              <a:t>列举</a:t>
            </a:r>
            <a:r>
              <a:rPr lang="en-US" altLang="zh-CN" sz="1600" smtClean="0">
                <a:latin typeface="+mn-ea"/>
                <a:ea typeface="+mn-ea"/>
              </a:rPr>
              <a:t>)</a:t>
            </a:r>
            <a:endParaRPr lang="en-US" altLang="zh-CN" sz="1600" dirty="0" smtClean="0">
              <a:latin typeface="+mn-ea"/>
              <a:ea typeface="+mn-ea"/>
            </a:endParaRPr>
          </a:p>
          <a:p>
            <a:pPr marL="769938" lvl="2" indent="-228600">
              <a:lnSpc>
                <a:spcPct val="140000"/>
              </a:lnSpc>
              <a:buFont typeface="+mj-ea"/>
              <a:buAutoNum type="circleNumDbPlain"/>
            </a:pPr>
            <a:r>
              <a:rPr lang="en-US" altLang="zh-CN" sz="1400">
                <a:latin typeface="+mn-ea"/>
                <a:ea typeface="+mn-ea"/>
              </a:rPr>
              <a:t>export LANG=C # </a:t>
            </a:r>
            <a:r>
              <a:rPr lang="en-US" altLang="zh-CN" sz="1400" smtClean="0">
                <a:latin typeface="+mn-ea"/>
                <a:ea typeface="+mn-ea"/>
              </a:rPr>
              <a:t>[</a:t>
            </a:r>
            <a:r>
              <a:rPr lang="zh-CN" altLang="en-US" sz="1400" smtClean="0">
                <a:latin typeface="+mn-ea"/>
                <a:ea typeface="+mn-ea"/>
              </a:rPr>
              <a:t>必选</a:t>
            </a:r>
            <a:r>
              <a:rPr lang="en-US" altLang="zh-CN" sz="1400" smtClean="0">
                <a:latin typeface="+mn-ea"/>
                <a:ea typeface="+mn-ea"/>
              </a:rPr>
              <a:t>]</a:t>
            </a:r>
            <a:r>
              <a:rPr lang="zh-CN" altLang="en-US" sz="1400" smtClean="0">
                <a:latin typeface="+mn-ea"/>
                <a:ea typeface="+mn-ea"/>
              </a:rPr>
              <a:t>语言选项</a:t>
            </a:r>
            <a:endParaRPr lang="en-US" altLang="zh-CN" sz="1400" smtClean="0">
              <a:latin typeface="+mn-ea"/>
              <a:ea typeface="+mn-ea"/>
            </a:endParaRPr>
          </a:p>
          <a:p>
            <a:pPr marL="769938" lvl="2" indent="-228600">
              <a:lnSpc>
                <a:spcPct val="140000"/>
              </a:lnSpc>
              <a:buFont typeface="+mj-ea"/>
              <a:buAutoNum type="circleNumDbPlain"/>
            </a:pPr>
            <a:r>
              <a:rPr lang="en-US" altLang="zh-CN" sz="1400" smtClean="0">
                <a:latin typeface="+mn-ea"/>
                <a:ea typeface="+mn-ea"/>
              </a:rPr>
              <a:t>--</a:t>
            </a:r>
            <a:r>
              <a:rPr lang="en-US" altLang="zh-CN" sz="1400" dirty="0">
                <a:latin typeface="+mn-ea"/>
                <a:ea typeface="+mn-ea"/>
              </a:rPr>
              <a:t>with-target-bits=64 </a:t>
            </a:r>
            <a:r>
              <a:rPr lang="en-US" altLang="zh-CN" sz="1400" dirty="0" smtClean="0">
                <a:latin typeface="+mn-ea"/>
                <a:ea typeface="+mn-ea"/>
              </a:rPr>
              <a:t># 64</a:t>
            </a:r>
            <a:r>
              <a:rPr lang="zh-CN" altLang="en-US" sz="1400" dirty="0" smtClean="0">
                <a:latin typeface="+mn-ea"/>
                <a:ea typeface="+mn-ea"/>
              </a:rPr>
              <a:t>位机器</a:t>
            </a:r>
            <a:endParaRPr lang="en-US" altLang="zh-CN" sz="1400" dirty="0" smtClean="0">
              <a:latin typeface="+mn-ea"/>
              <a:ea typeface="+mn-ea"/>
            </a:endParaRPr>
          </a:p>
          <a:p>
            <a:pPr marL="769938" lvl="2" indent="-228600">
              <a:lnSpc>
                <a:spcPct val="140000"/>
              </a:lnSpc>
              <a:buFont typeface="+mj-ea"/>
              <a:buAutoNum type="circleNumDbPlain"/>
            </a:pPr>
            <a:r>
              <a:rPr lang="en-US" altLang="zh-CN" sz="1400" dirty="0">
                <a:latin typeface="+mn-ea"/>
                <a:ea typeface="+mn-ea"/>
              </a:rPr>
              <a:t>--</a:t>
            </a:r>
            <a:r>
              <a:rPr lang="en-US" altLang="zh-CN" sz="1400">
                <a:latin typeface="+mn-ea"/>
                <a:ea typeface="+mn-ea"/>
              </a:rPr>
              <a:t>disable-warnings-as-errors </a:t>
            </a:r>
            <a:r>
              <a:rPr lang="en-US" altLang="zh-CN" sz="1400" smtClean="0">
                <a:latin typeface="+mn-ea"/>
                <a:ea typeface="+mn-ea"/>
              </a:rPr>
              <a:t># </a:t>
            </a:r>
            <a:r>
              <a:rPr lang="zh-CN" altLang="en-US" sz="1400" smtClean="0">
                <a:latin typeface="+mn-ea"/>
                <a:ea typeface="+mn-ea"/>
              </a:rPr>
              <a:t>忽略</a:t>
            </a:r>
            <a:r>
              <a:rPr lang="en-US" altLang="zh-CN" sz="1400" smtClean="0">
                <a:latin typeface="+mn-ea"/>
                <a:ea typeface="+mn-ea"/>
              </a:rPr>
              <a:t>warning</a:t>
            </a:r>
            <a:endParaRPr lang="en-US" altLang="zh-CN" sz="1400" dirty="0" smtClean="0">
              <a:latin typeface="+mn-ea"/>
              <a:ea typeface="+mn-ea"/>
            </a:endParaRPr>
          </a:p>
          <a:p>
            <a:pPr marL="769938" lvl="2" indent="-228600">
              <a:lnSpc>
                <a:spcPct val="140000"/>
              </a:lnSpc>
              <a:buFont typeface="+mj-ea"/>
              <a:buAutoNum type="circleNumDbPlain"/>
            </a:pPr>
            <a:r>
              <a:rPr lang="en-US" altLang="zh-CN" sz="1400" dirty="0">
                <a:latin typeface="+mn-ea"/>
                <a:ea typeface="+mn-ea"/>
              </a:rPr>
              <a:t>--with-</a:t>
            </a:r>
            <a:r>
              <a:rPr lang="en-US" altLang="zh-CN" sz="1400" dirty="0" err="1">
                <a:latin typeface="+mn-ea"/>
                <a:ea typeface="+mn-ea"/>
              </a:rPr>
              <a:t>debuglevel</a:t>
            </a:r>
            <a:r>
              <a:rPr lang="en-US" altLang="zh-CN" sz="1400" dirty="0">
                <a:latin typeface="+mn-ea"/>
                <a:ea typeface="+mn-ea"/>
              </a:rPr>
              <a:t>=</a:t>
            </a:r>
            <a:r>
              <a:rPr lang="en-US" altLang="zh-CN" sz="1400" dirty="0" err="1">
                <a:latin typeface="+mn-ea"/>
                <a:ea typeface="+mn-ea"/>
              </a:rPr>
              <a:t>slowdebug</a:t>
            </a:r>
            <a:r>
              <a:rPr lang="en-US" altLang="zh-CN" sz="1400" dirty="0">
                <a:latin typeface="+mn-ea"/>
                <a:ea typeface="+mn-ea"/>
              </a:rPr>
              <a:t> </a:t>
            </a:r>
            <a:r>
              <a:rPr lang="en-US" altLang="zh-CN" sz="1400" dirty="0" smtClean="0">
                <a:latin typeface="+mn-ea"/>
                <a:ea typeface="+mn-ea"/>
              </a:rPr>
              <a:t>#</a:t>
            </a:r>
            <a:r>
              <a:rPr lang="zh-CN" altLang="en-US" sz="1400" dirty="0" smtClean="0">
                <a:latin typeface="+mn-ea"/>
                <a:ea typeface="+mn-ea"/>
              </a:rPr>
              <a:t>调试等级</a:t>
            </a:r>
            <a:endParaRPr lang="en-US" altLang="zh-CN" sz="1400" dirty="0" smtClean="0">
              <a:latin typeface="+mn-ea"/>
              <a:ea typeface="+mn-ea"/>
            </a:endParaRPr>
          </a:p>
          <a:p>
            <a:pPr marL="449263" lvl="1" indent="-177800">
              <a:lnSpc>
                <a:spcPct val="140000"/>
              </a:lnSpc>
              <a:buFont typeface="Arial" panose="020B0604020202020204" pitchFamily="34" charset="0"/>
              <a:buChar char="•"/>
            </a:pPr>
            <a:r>
              <a:rPr lang="en-US" altLang="zh-CN" sz="1600" smtClean="0">
                <a:latin typeface="+mn-ea"/>
                <a:ea typeface="+mn-ea"/>
              </a:rPr>
              <a:t>make all</a:t>
            </a:r>
            <a:r>
              <a:rPr lang="zh-CN" altLang="en-US" sz="1600" smtClean="0">
                <a:latin typeface="+mn-ea"/>
                <a:ea typeface="+mn-ea"/>
              </a:rPr>
              <a:t>启动</a:t>
            </a:r>
            <a:r>
              <a:rPr lang="zh-CN" altLang="en-US" sz="1600" dirty="0" smtClean="0">
                <a:latin typeface="+mn-ea"/>
                <a:ea typeface="+mn-ea"/>
              </a:rPr>
              <a:t>编译</a:t>
            </a:r>
            <a:endParaRPr lang="en-US" altLang="zh-CN" sz="1600" dirty="0" smtClean="0">
              <a:latin typeface="+mn-ea"/>
              <a:ea typeface="+mn-ea"/>
            </a:endParaRPr>
          </a:p>
          <a:p>
            <a:pPr marL="449263" lvl="1" indent="-177800">
              <a:lnSpc>
                <a:spcPct val="140000"/>
              </a:lnSpc>
              <a:buFont typeface="Arial" panose="020B0604020202020204" pitchFamily="34" charset="0"/>
              <a:buChar char="•"/>
            </a:pPr>
            <a:r>
              <a:rPr lang="zh-CN" altLang="en-US" sz="1600" dirty="0" smtClean="0">
                <a:latin typeface="+mn-ea"/>
                <a:ea typeface="+mn-ea"/>
              </a:rPr>
              <a:t>编译</a:t>
            </a:r>
            <a:r>
              <a:rPr lang="zh-CN" altLang="en-US" sz="1600" dirty="0">
                <a:latin typeface="+mn-ea"/>
                <a:ea typeface="+mn-ea"/>
              </a:rPr>
              <a:t>完成</a:t>
            </a:r>
            <a:r>
              <a:rPr lang="zh-CN" altLang="en-US" sz="1600" dirty="0" smtClean="0">
                <a:latin typeface="+mn-ea"/>
                <a:ea typeface="+mn-ea"/>
              </a:rPr>
              <a:t>，设置环境变量</a:t>
            </a:r>
            <a:endParaRPr lang="en-US" altLang="zh-CN" sz="1600" dirty="0" smtClean="0">
              <a:latin typeface="+mn-ea"/>
              <a:ea typeface="+mn-ea"/>
            </a:endParaRPr>
          </a:p>
          <a:p>
            <a:pPr marL="449263" lvl="1" indent="-177800">
              <a:lnSpc>
                <a:spcPct val="140000"/>
              </a:lnSpc>
              <a:buFont typeface="Arial" panose="020B0604020202020204" pitchFamily="34" charset="0"/>
              <a:buChar char="•"/>
            </a:pPr>
            <a:r>
              <a:rPr lang="zh-CN" altLang="en-US" sz="1600" dirty="0" smtClean="0">
                <a:latin typeface="+mn-ea"/>
                <a:ea typeface="+mn-ea"/>
              </a:rPr>
              <a:t>进行验证</a:t>
            </a:r>
            <a:r>
              <a:rPr lang="en-US" altLang="zh-CN" sz="1600" dirty="0" smtClean="0">
                <a:latin typeface="+mn-ea"/>
                <a:ea typeface="+mn-ea"/>
              </a:rPr>
              <a:t>(java -version)</a:t>
            </a:r>
            <a:endParaRPr lang="en-US" altLang="zh-CN" sz="1600" dirty="0">
              <a:latin typeface="+mn-ea"/>
              <a:ea typeface="+mn-ea"/>
            </a:endParaRPr>
          </a:p>
        </p:txBody>
      </p:sp>
      <p:sp>
        <p:nvSpPr>
          <p:cNvPr id="98" name="矩形 97"/>
          <p:cNvSpPr/>
          <p:nvPr/>
        </p:nvSpPr>
        <p:spPr bwMode="auto">
          <a:xfrm>
            <a:off x="795601" y="2030400"/>
            <a:ext cx="4946400" cy="4098900"/>
          </a:xfrm>
          <a:prstGeom prst="rect">
            <a:avLst/>
          </a:prstGeom>
          <a:solidFill>
            <a:schemeClr val="bg1">
              <a:lumMod val="95000"/>
              <a:alpha val="4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mn-ea"/>
              <a:ea typeface="+mn-ea"/>
            </a:endParaRPr>
          </a:p>
        </p:txBody>
      </p:sp>
      <p:sp>
        <p:nvSpPr>
          <p:cNvPr id="66" name="文本框 55"/>
          <p:cNvSpPr txBox="1"/>
          <p:nvPr/>
        </p:nvSpPr>
        <p:spPr bwMode="auto">
          <a:xfrm>
            <a:off x="1267688" y="2162656"/>
            <a:ext cx="4007630" cy="3043314"/>
          </a:xfrm>
          <a:prstGeom prst="rect">
            <a:avLst/>
          </a:prstGeom>
          <a:noFill/>
          <a:ln w="9525" algn="ctr">
            <a:noFill/>
            <a:miter lim="800000"/>
            <a:headEnd/>
            <a:tailEnd/>
          </a:ln>
        </p:spPr>
        <p:txBody>
          <a:bodyPr vert="horz" wrap="square" lIns="87802" tIns="43901" rIns="87802" bIns="43901" numCol="1" rtlCol="0" anchor="t" anchorCtr="0" compatLnSpc="1">
            <a:prstTxWarp prst="textNoShape">
              <a:avLst/>
            </a:prstTxWarp>
            <a:spAutoFit/>
          </a:bodyPr>
          <a:lstStyle/>
          <a:p>
            <a:pPr>
              <a:lnSpc>
                <a:spcPct val="200000"/>
              </a:lnSpc>
            </a:pPr>
            <a:r>
              <a:rPr lang="zh-CN" altLang="en-US" sz="1600" b="1" kern="0" smtClean="0">
                <a:solidFill>
                  <a:srgbClr val="000000"/>
                </a:solidFill>
                <a:latin typeface="+mn-ea"/>
                <a:ea typeface="+mn-ea"/>
                <a:cs typeface="Arial" pitchFamily="34" charset="0"/>
              </a:rPr>
              <a:t>为什么要用稳定成熟的高</a:t>
            </a:r>
            <a:r>
              <a:rPr lang="en-US" altLang="zh-CN" sz="1600" b="1" kern="0" smtClean="0">
                <a:solidFill>
                  <a:srgbClr val="000000"/>
                </a:solidFill>
                <a:latin typeface="+mn-ea"/>
                <a:ea typeface="+mn-ea"/>
                <a:cs typeface="Arial" pitchFamily="34" charset="0"/>
              </a:rPr>
              <a:t>JDK</a:t>
            </a:r>
            <a:r>
              <a:rPr lang="zh-CN" altLang="en-US" sz="1600" b="1" kern="0" smtClean="0">
                <a:solidFill>
                  <a:srgbClr val="000000"/>
                </a:solidFill>
                <a:latin typeface="+mn-ea"/>
                <a:ea typeface="+mn-ea"/>
                <a:cs typeface="Arial" pitchFamily="34" charset="0"/>
              </a:rPr>
              <a:t>版本？</a:t>
            </a:r>
            <a:endParaRPr lang="en-US" altLang="zh-CN" sz="1600" smtClean="0">
              <a:latin typeface="+mn-ea"/>
              <a:ea typeface="+mn-ea"/>
            </a:endParaRPr>
          </a:p>
          <a:p>
            <a:pPr marL="449263" lvl="1" indent="-177800">
              <a:lnSpc>
                <a:spcPct val="200000"/>
              </a:lnSpc>
              <a:buFont typeface="Arial" panose="020B0604020202020204" pitchFamily="34" charset="0"/>
              <a:buChar char="•"/>
            </a:pPr>
            <a:r>
              <a:rPr lang="zh-CN" altLang="en-US" sz="1600" smtClean="0">
                <a:latin typeface="+mn-ea"/>
                <a:ea typeface="+mn-ea"/>
              </a:rPr>
              <a:t>生产</a:t>
            </a:r>
            <a:r>
              <a:rPr lang="zh-CN" altLang="en-US" sz="1600" dirty="0" smtClean="0">
                <a:latin typeface="+mn-ea"/>
                <a:ea typeface="+mn-ea"/>
              </a:rPr>
              <a:t>环境更加注重稳定性</a:t>
            </a:r>
            <a:endParaRPr lang="en-US" altLang="zh-CN" sz="1600" dirty="0" smtClean="0">
              <a:latin typeface="+mn-ea"/>
              <a:ea typeface="+mn-ea"/>
            </a:endParaRPr>
          </a:p>
          <a:p>
            <a:pPr marL="449263" lvl="1" indent="-177800">
              <a:lnSpc>
                <a:spcPct val="200000"/>
              </a:lnSpc>
              <a:buFont typeface="Arial" panose="020B0604020202020204" pitchFamily="34" charset="0"/>
              <a:buChar char="•"/>
            </a:pPr>
            <a:r>
              <a:rPr lang="zh-CN" altLang="en-US" sz="1600" dirty="0" smtClean="0">
                <a:latin typeface="+mn-ea"/>
                <a:ea typeface="+mn-ea"/>
              </a:rPr>
              <a:t>对老版本的问题进行了修复和改进</a:t>
            </a:r>
            <a:endParaRPr lang="en-US" altLang="zh-CN" sz="1600" dirty="0" smtClean="0">
              <a:latin typeface="+mn-ea"/>
              <a:ea typeface="+mn-ea"/>
            </a:endParaRPr>
          </a:p>
          <a:p>
            <a:pPr marL="449263" lvl="1" indent="-177800">
              <a:lnSpc>
                <a:spcPct val="200000"/>
              </a:lnSpc>
              <a:buFont typeface="Arial" panose="020B0604020202020204" pitchFamily="34" charset="0"/>
              <a:buChar char="•"/>
            </a:pPr>
            <a:r>
              <a:rPr lang="zh-CN" altLang="en-US" sz="1600" dirty="0" smtClean="0">
                <a:latin typeface="+mn-ea"/>
                <a:ea typeface="+mn-ea"/>
              </a:rPr>
              <a:t>新增特性使编程更加</a:t>
            </a:r>
            <a:r>
              <a:rPr lang="zh-CN" altLang="en-US" sz="1600" smtClean="0">
                <a:latin typeface="+mn-ea"/>
                <a:ea typeface="+mn-ea"/>
              </a:rPr>
              <a:t>方便简洁</a:t>
            </a:r>
            <a:endParaRPr lang="en-US" altLang="zh-CN" sz="1600" dirty="0">
              <a:latin typeface="+mn-ea"/>
              <a:ea typeface="+mn-ea"/>
            </a:endParaRPr>
          </a:p>
          <a:p>
            <a:pPr marL="449263" lvl="1" indent="-177800">
              <a:lnSpc>
                <a:spcPct val="200000"/>
              </a:lnSpc>
              <a:buFont typeface="Arial" panose="020B0604020202020204" pitchFamily="34" charset="0"/>
              <a:buChar char="•"/>
            </a:pPr>
            <a:r>
              <a:rPr lang="en-US" altLang="zh-CN" sz="1600" smtClean="0">
                <a:latin typeface="+mn-ea"/>
                <a:ea typeface="+mn-ea"/>
              </a:rPr>
              <a:t>OpenJDK</a:t>
            </a:r>
            <a:r>
              <a:rPr lang="zh-CN" altLang="en-US" sz="1600" smtClean="0">
                <a:latin typeface="+mn-ea"/>
                <a:ea typeface="+mn-ea"/>
              </a:rPr>
              <a:t>适配，支持通过</a:t>
            </a:r>
            <a:r>
              <a:rPr lang="en-US" altLang="zh-CN" sz="1600" smtClean="0">
                <a:latin typeface="+mn-ea"/>
                <a:ea typeface="+mn-ea"/>
              </a:rPr>
              <a:t>yum</a:t>
            </a:r>
            <a:r>
              <a:rPr lang="zh-CN" altLang="en-US" sz="1600" smtClean="0">
                <a:latin typeface="+mn-ea"/>
                <a:ea typeface="+mn-ea"/>
              </a:rPr>
              <a:t>命令直接安装</a:t>
            </a:r>
            <a:endParaRPr lang="en-US" altLang="zh-CN" sz="1600" dirty="0">
              <a:latin typeface="+mn-ea"/>
              <a:ea typeface="+mn-ea"/>
            </a:endParaRPr>
          </a:p>
        </p:txBody>
      </p:sp>
      <p:sp>
        <p:nvSpPr>
          <p:cNvPr id="31"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Java</a:t>
            </a:r>
            <a:r>
              <a:rPr lang="zh-CN" altLang="en-US" sz="2800" dirty="0">
                <a:latin typeface="+mj-lt"/>
                <a:ea typeface="+mn-ea"/>
              </a:rPr>
              <a:t>代码迁移：安装合适的</a:t>
            </a:r>
            <a:r>
              <a:rPr lang="en-US" altLang="zh-CN" sz="2800" dirty="0">
                <a:latin typeface="+mj-lt"/>
                <a:ea typeface="+mn-ea"/>
              </a:rPr>
              <a:t>JDK</a:t>
            </a:r>
            <a:r>
              <a:rPr lang="zh-CN" altLang="en-US" sz="2800" dirty="0">
                <a:latin typeface="+mj-lt"/>
                <a:ea typeface="+mn-ea"/>
              </a:rPr>
              <a:t>版本</a:t>
            </a:r>
          </a:p>
        </p:txBody>
      </p:sp>
      <p:grpSp>
        <p:nvGrpSpPr>
          <p:cNvPr id="32" name="组合 31"/>
          <p:cNvGrpSpPr/>
          <p:nvPr/>
        </p:nvGrpSpPr>
        <p:grpSpPr>
          <a:xfrm>
            <a:off x="0" y="474074"/>
            <a:ext cx="1052924" cy="508968"/>
            <a:chOff x="0" y="474074"/>
            <a:chExt cx="1052924" cy="508968"/>
          </a:xfrm>
        </p:grpSpPr>
        <p:sp>
          <p:nvSpPr>
            <p:cNvPr id="33"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4"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40"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799341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794115" y="1268760"/>
            <a:ext cx="4515804" cy="504056"/>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600" b="1" kern="0" dirty="0">
                <a:solidFill>
                  <a:schemeClr val="bg1"/>
                </a:solidFill>
                <a:latin typeface="微软雅黑" panose="020B0503020204020204" pitchFamily="34" charset="-122"/>
                <a:ea typeface="微软雅黑" panose="020B0503020204020204" pitchFamily="34" charset="-122"/>
                <a:cs typeface="Arial" pitchFamily="34" charset="0"/>
              </a:rPr>
              <a:t>J</a:t>
            </a:r>
            <a:r>
              <a:rPr lang="en-US" altLang="zh-CN" sz="1600" b="1" dirty="0" smtClean="0">
                <a:solidFill>
                  <a:schemeClr val="bg1"/>
                </a:solidFill>
                <a:latin typeface="微软雅黑" panose="020B0503020204020204" pitchFamily="34" charset="-122"/>
                <a:ea typeface="微软雅黑" panose="020B0503020204020204" pitchFamily="34" charset="-122"/>
              </a:rPr>
              <a:t>ar</a:t>
            </a:r>
            <a:r>
              <a:rPr lang="zh-CN" altLang="en-US" sz="1600" b="1" kern="0" dirty="0" smtClean="0">
                <a:solidFill>
                  <a:schemeClr val="bg1"/>
                </a:solidFill>
                <a:latin typeface="微软雅黑" panose="020B0503020204020204" pitchFamily="34" charset="-122"/>
                <a:ea typeface="微软雅黑" panose="020B0503020204020204" pitchFamily="34" charset="-122"/>
                <a:cs typeface="Arial" pitchFamily="34" charset="0"/>
              </a:rPr>
              <a:t>包结构，调用了</a:t>
            </a:r>
            <a:r>
              <a:rPr lang="en-US" altLang="zh-CN" sz="1600" b="1" kern="0" dirty="0" smtClean="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600" b="1" kern="0" dirty="0" smtClean="0">
                <a:solidFill>
                  <a:schemeClr val="bg1"/>
                </a:solidFill>
                <a:latin typeface="微软雅黑" panose="020B0503020204020204" pitchFamily="34" charset="-122"/>
                <a:ea typeface="微软雅黑" panose="020B0503020204020204" pitchFamily="34" charset="-122"/>
                <a:cs typeface="Arial" pitchFamily="34" charset="0"/>
              </a:rPr>
              <a:t>库</a:t>
            </a:r>
            <a:endParaRPr lang="zh-CN" altLang="en-US" sz="16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4" name="矩形 23"/>
          <p:cNvSpPr/>
          <p:nvPr/>
        </p:nvSpPr>
        <p:spPr bwMode="auto">
          <a:xfrm>
            <a:off x="6884732" y="2030371"/>
            <a:ext cx="4513152" cy="4098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5" name="矩形 24"/>
          <p:cNvSpPr/>
          <p:nvPr/>
        </p:nvSpPr>
        <p:spPr>
          <a:xfrm>
            <a:off x="6852084" y="2240868"/>
            <a:ext cx="4140460" cy="263730"/>
          </a:xfrm>
          <a:prstGeom prst="rect">
            <a:avLst/>
          </a:prstGeom>
          <a:noFill/>
          <a:ln>
            <a:noFill/>
          </a:ln>
        </p:spPr>
        <p:txBody>
          <a:bodyPr wrap="square" lIns="360000" tIns="0" bIns="0" anchor="ctr" anchorCtr="0">
            <a:no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迁移步骤：</a:t>
            </a:r>
            <a:endParaRPr lang="zh-CN" altLang="en-US" sz="1400" dirty="0">
              <a:latin typeface="微软雅黑" panose="020B0503020204020204" pitchFamily="34" charset="-122"/>
              <a:ea typeface="微软雅黑" panose="020B0503020204020204" pitchFamily="34" charset="-122"/>
            </a:endParaRPr>
          </a:p>
        </p:txBody>
      </p:sp>
      <p:sp>
        <p:nvSpPr>
          <p:cNvPr id="27" name="矩形 26"/>
          <p:cNvSpPr/>
          <p:nvPr/>
        </p:nvSpPr>
        <p:spPr bwMode="auto">
          <a:xfrm>
            <a:off x="2140018" y="2716225"/>
            <a:ext cx="2559238" cy="451580"/>
          </a:xfrm>
          <a:prstGeom prst="rect">
            <a:avLst/>
          </a:prstGeom>
          <a:solidFill>
            <a:schemeClr val="bg1">
              <a:lumMod val="75000"/>
              <a:alpha val="46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400" kern="0" dirty="0" err="1">
                <a:latin typeface="微软雅黑" panose="020B0503020204020204" pitchFamily="34" charset="-122"/>
                <a:ea typeface="微软雅黑" panose="020B0503020204020204" pitchFamily="34" charset="-122"/>
                <a:cs typeface="Arial" pitchFamily="34" charset="0"/>
              </a:rPr>
              <a:t>i</a:t>
            </a:r>
            <a:r>
              <a:rPr lang="en-US" altLang="zh-CN" sz="1400" kern="0" dirty="0" err="1" smtClean="0">
                <a:latin typeface="微软雅黑" panose="020B0503020204020204" pitchFamily="34" charset="-122"/>
                <a:ea typeface="微软雅黑" panose="020B0503020204020204" pitchFamily="34" charset="-122"/>
                <a:cs typeface="Arial" pitchFamily="34" charset="0"/>
              </a:rPr>
              <a:t>o</a:t>
            </a:r>
            <a:r>
              <a:rPr lang="zh-CN" altLang="en-US" sz="1400" kern="0" dirty="0" smtClean="0">
                <a:latin typeface="微软雅黑" panose="020B0503020204020204" pitchFamily="34" charset="-122"/>
                <a:ea typeface="微软雅黑" panose="020B0503020204020204" pitchFamily="34" charset="-122"/>
                <a:cs typeface="Arial" pitchFamily="34" charset="0"/>
              </a:rPr>
              <a:t>目录</a:t>
            </a:r>
            <a:endParaRPr kumimoji="0" lang="zh-CN" altLang="en-US" sz="1400" i="0" u="none" strike="noStrike" cap="none" normalizeH="0" baseline="0" dirty="0" smtClean="0">
              <a:ln>
                <a:noFill/>
              </a:ln>
              <a:effectLst/>
              <a:latin typeface="+mn-ea"/>
              <a:ea typeface="+mn-ea"/>
            </a:endParaRPr>
          </a:p>
        </p:txBody>
      </p:sp>
      <p:sp>
        <p:nvSpPr>
          <p:cNvPr id="28" name="矩形 27"/>
          <p:cNvSpPr/>
          <p:nvPr/>
        </p:nvSpPr>
        <p:spPr bwMode="auto">
          <a:xfrm>
            <a:off x="2140018" y="4062491"/>
            <a:ext cx="2559238" cy="451580"/>
          </a:xfrm>
          <a:prstGeom prst="rect">
            <a:avLst/>
          </a:prstGeom>
          <a:solidFill>
            <a:schemeClr val="bg1">
              <a:lumMod val="75000"/>
              <a:alpha val="46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400" kern="0" dirty="0" smtClean="0">
                <a:latin typeface="微软雅黑" panose="020B0503020204020204" pitchFamily="34" charset="-122"/>
                <a:ea typeface="微软雅黑" panose="020B0503020204020204" pitchFamily="34" charset="-122"/>
                <a:cs typeface="Arial" pitchFamily="34" charset="0"/>
              </a:rPr>
              <a:t>META-INF</a:t>
            </a:r>
            <a:r>
              <a:rPr lang="zh-CN" altLang="en-US" sz="1400" kern="0" dirty="0" smtClean="0">
                <a:latin typeface="微软雅黑" panose="020B0503020204020204" pitchFamily="34" charset="-122"/>
                <a:ea typeface="微软雅黑" panose="020B0503020204020204" pitchFamily="34" charset="-122"/>
                <a:cs typeface="Arial" pitchFamily="34" charset="0"/>
              </a:rPr>
              <a:t>目录</a:t>
            </a:r>
            <a:endParaRPr kumimoji="0" lang="zh-CN" altLang="en-US" sz="1400" i="0" u="none" strike="noStrike" cap="none" normalizeH="0" baseline="0" dirty="0" smtClean="0">
              <a:ln>
                <a:noFill/>
              </a:ln>
              <a:effectLst/>
              <a:latin typeface="+mn-ea"/>
              <a:ea typeface="+mn-ea"/>
            </a:endParaRPr>
          </a:p>
        </p:txBody>
      </p:sp>
      <p:sp>
        <p:nvSpPr>
          <p:cNvPr id="29" name="矩形 28"/>
          <p:cNvSpPr/>
          <p:nvPr/>
        </p:nvSpPr>
        <p:spPr bwMode="auto">
          <a:xfrm>
            <a:off x="3080915" y="3389358"/>
            <a:ext cx="1618341" cy="451580"/>
          </a:xfrm>
          <a:prstGeom prst="rect">
            <a:avLst/>
          </a:prstGeom>
          <a:solidFill>
            <a:schemeClr val="bg1">
              <a:lumMod val="75000"/>
              <a:alpha val="46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400" kern="0" dirty="0" smtClean="0">
                <a:latin typeface="微软雅黑" panose="020B0503020204020204" pitchFamily="34" charset="-122"/>
                <a:ea typeface="微软雅黑" panose="020B0503020204020204" pitchFamily="34" charset="-122"/>
                <a:cs typeface="Arial" pitchFamily="34" charset="0"/>
              </a:rPr>
              <a:t>.class</a:t>
            </a:r>
            <a:r>
              <a:rPr lang="zh-CN" altLang="en-US" sz="1400" kern="0" dirty="0" smtClean="0">
                <a:latin typeface="微软雅黑" panose="020B0503020204020204" pitchFamily="34" charset="-122"/>
                <a:ea typeface="微软雅黑" panose="020B0503020204020204" pitchFamily="34" charset="-122"/>
                <a:cs typeface="Arial" pitchFamily="34" charset="0"/>
              </a:rPr>
              <a:t>文件</a:t>
            </a:r>
            <a:endParaRPr kumimoji="0" lang="zh-CN" altLang="en-US" sz="1400" i="0" u="none" strike="noStrike" cap="none" normalizeH="0" baseline="0" dirty="0" smtClean="0">
              <a:ln>
                <a:noFill/>
              </a:ln>
              <a:effectLst/>
              <a:latin typeface="+mn-ea"/>
              <a:ea typeface="+mn-ea"/>
            </a:endParaRPr>
          </a:p>
        </p:txBody>
      </p:sp>
      <p:sp>
        <p:nvSpPr>
          <p:cNvPr id="30" name="矩形 29"/>
          <p:cNvSpPr/>
          <p:nvPr/>
        </p:nvSpPr>
        <p:spPr bwMode="auto">
          <a:xfrm>
            <a:off x="3054826" y="4735624"/>
            <a:ext cx="1636446" cy="451580"/>
          </a:xfrm>
          <a:prstGeom prst="rect">
            <a:avLst/>
          </a:prstGeom>
          <a:solidFill>
            <a:srgbClr val="FF5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400" kern="0" dirty="0" smtClean="0">
                <a:latin typeface="微软雅黑" panose="020B0503020204020204" pitchFamily="34" charset="-122"/>
                <a:ea typeface="微软雅黑" panose="020B0503020204020204" pitchFamily="34" charset="-122"/>
                <a:cs typeface="Arial" pitchFamily="34" charset="0"/>
              </a:rPr>
              <a:t>X86</a:t>
            </a:r>
            <a:r>
              <a:rPr lang="zh-CN" altLang="en-US" sz="1400" kern="0" dirty="0" smtClean="0">
                <a:latin typeface="微软雅黑" panose="020B0503020204020204" pitchFamily="34" charset="-122"/>
                <a:ea typeface="微软雅黑" panose="020B0503020204020204" pitchFamily="34" charset="-122"/>
                <a:cs typeface="Arial" pitchFamily="34" charset="0"/>
              </a:rPr>
              <a:t>的</a:t>
            </a:r>
            <a:r>
              <a:rPr lang="en-US" altLang="zh-CN" sz="1400" kern="0" dirty="0" smtClean="0">
                <a:latin typeface="微软雅黑" panose="020B0503020204020204" pitchFamily="34" charset="-122"/>
                <a:ea typeface="微软雅黑" panose="020B0503020204020204" pitchFamily="34" charset="-122"/>
                <a:cs typeface="Arial" pitchFamily="34" charset="0"/>
              </a:rPr>
              <a:t>.so</a:t>
            </a:r>
            <a:r>
              <a:rPr lang="zh-CN" altLang="en-US" sz="1400" kern="0" dirty="0" smtClean="0">
                <a:latin typeface="微软雅黑" panose="020B0503020204020204" pitchFamily="34" charset="-122"/>
                <a:ea typeface="微软雅黑" panose="020B0503020204020204" pitchFamily="34" charset="-122"/>
                <a:cs typeface="Arial" pitchFamily="34" charset="0"/>
              </a:rPr>
              <a:t>库</a:t>
            </a:r>
            <a:endParaRPr kumimoji="0" lang="zh-CN" altLang="en-US" sz="1400" i="0" u="none" strike="noStrike" cap="none" normalizeH="0" baseline="0" dirty="0" smtClean="0">
              <a:ln>
                <a:noFill/>
              </a:ln>
              <a:effectLst/>
              <a:latin typeface="+mn-ea"/>
              <a:ea typeface="+mn-ea"/>
            </a:endParaRPr>
          </a:p>
        </p:txBody>
      </p:sp>
      <p:sp>
        <p:nvSpPr>
          <p:cNvPr id="31" name="矩形 30"/>
          <p:cNvSpPr/>
          <p:nvPr/>
        </p:nvSpPr>
        <p:spPr bwMode="auto">
          <a:xfrm>
            <a:off x="3054826" y="5408757"/>
            <a:ext cx="1636446" cy="451580"/>
          </a:xfrm>
          <a:prstGeom prst="rect">
            <a:avLst/>
          </a:prstGeom>
          <a:solidFill>
            <a:schemeClr val="bg1">
              <a:lumMod val="75000"/>
              <a:alpha val="46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zh-CN" altLang="en-US" sz="1400" kern="0" dirty="0" smtClean="0">
                <a:latin typeface="微软雅黑" panose="020B0503020204020204" pitchFamily="34" charset="-122"/>
                <a:ea typeface="微软雅黑" panose="020B0503020204020204" pitchFamily="34" charset="-122"/>
                <a:cs typeface="Arial" pitchFamily="34" charset="0"/>
              </a:rPr>
              <a:t>其他文件</a:t>
            </a:r>
            <a:endParaRPr kumimoji="0" lang="zh-CN" altLang="en-US" sz="1400" i="0" u="none" strike="noStrike" cap="none" normalizeH="0" baseline="0" dirty="0" smtClean="0">
              <a:ln>
                <a:noFill/>
              </a:ln>
              <a:effectLst/>
              <a:latin typeface="+mn-ea"/>
              <a:ea typeface="+mn-ea"/>
            </a:endParaRPr>
          </a:p>
        </p:txBody>
      </p:sp>
      <p:cxnSp>
        <p:nvCxnSpPr>
          <p:cNvPr id="32" name="肘形连接符 31"/>
          <p:cNvCxnSpPr>
            <a:endCxn id="27" idx="1"/>
          </p:cNvCxnSpPr>
          <p:nvPr/>
        </p:nvCxnSpPr>
        <p:spPr bwMode="auto">
          <a:xfrm rot="16200000" flipH="1">
            <a:off x="1794030" y="2596026"/>
            <a:ext cx="447343" cy="24463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3" name="肘形连接符 32"/>
          <p:cNvCxnSpPr>
            <a:endCxn id="29" idx="1"/>
          </p:cNvCxnSpPr>
          <p:nvPr/>
        </p:nvCxnSpPr>
        <p:spPr bwMode="auto">
          <a:xfrm rot="16200000" flipH="1">
            <a:off x="2687885" y="3222117"/>
            <a:ext cx="447341" cy="33872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4" name="肘形连接符 33"/>
          <p:cNvCxnSpPr>
            <a:endCxn id="30" idx="1"/>
          </p:cNvCxnSpPr>
          <p:nvPr/>
        </p:nvCxnSpPr>
        <p:spPr bwMode="auto">
          <a:xfrm rot="16200000" flipH="1">
            <a:off x="2672202" y="4578789"/>
            <a:ext cx="452613" cy="31263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5" name="肘形连接符 34"/>
          <p:cNvCxnSpPr>
            <a:endCxn id="31" idx="1"/>
          </p:cNvCxnSpPr>
          <p:nvPr/>
        </p:nvCxnSpPr>
        <p:spPr bwMode="auto">
          <a:xfrm rot="16200000" flipH="1">
            <a:off x="2545194" y="5124916"/>
            <a:ext cx="706625" cy="3126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6" name="肘形连接符 35"/>
          <p:cNvCxnSpPr>
            <a:endCxn id="28" idx="1"/>
          </p:cNvCxnSpPr>
          <p:nvPr/>
        </p:nvCxnSpPr>
        <p:spPr bwMode="auto">
          <a:xfrm rot="16200000" flipH="1">
            <a:off x="998580" y="3146843"/>
            <a:ext cx="1793608" cy="48926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7" name="矩形 36"/>
          <p:cNvSpPr/>
          <p:nvPr/>
        </p:nvSpPr>
        <p:spPr bwMode="auto">
          <a:xfrm>
            <a:off x="6882081" y="1268760"/>
            <a:ext cx="4515804" cy="504056"/>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pitchFamily="34" charset="0"/>
              </a:rPr>
              <a:t>重新编译</a:t>
            </a:r>
            <a:r>
              <a:rPr lang="en-US" altLang="zh-CN" sz="1600" b="1" kern="0" dirty="0" smtClean="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600" b="1" kern="0" dirty="0" smtClean="0">
                <a:solidFill>
                  <a:schemeClr val="bg1"/>
                </a:solidFill>
                <a:latin typeface="微软雅黑" panose="020B0503020204020204" pitchFamily="34" charset="-122"/>
                <a:ea typeface="微软雅黑" panose="020B0503020204020204" pitchFamily="34" charset="-122"/>
                <a:cs typeface="Arial" pitchFamily="34" charset="0"/>
              </a:rPr>
              <a:t>库替换，完成迁移</a:t>
            </a:r>
            <a:endParaRPr lang="zh-CN" altLang="en-US" sz="16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8" name="右箭头 37"/>
          <p:cNvSpPr/>
          <p:nvPr/>
        </p:nvSpPr>
        <p:spPr bwMode="auto">
          <a:xfrm>
            <a:off x="5075615" y="4655990"/>
            <a:ext cx="1475026" cy="588948"/>
          </a:xfrm>
          <a:prstGeom prst="rightArrow">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zh-CN" altLang="en-US" sz="1200" b="1" kern="0" dirty="0" smtClean="0">
                <a:solidFill>
                  <a:schemeClr val="bg1"/>
                </a:solidFill>
                <a:latin typeface="微软雅黑" panose="020B0503020204020204" pitchFamily="34" charset="-122"/>
                <a:ea typeface="微软雅黑" panose="020B0503020204020204" pitchFamily="34" charset="-122"/>
                <a:cs typeface="Arial" pitchFamily="34" charset="0"/>
              </a:rPr>
              <a:t> 重新编译</a:t>
            </a:r>
            <a:r>
              <a:rPr lang="en-US" altLang="zh-CN" sz="1200" b="1" kern="0" dirty="0" smtClean="0">
                <a:solidFill>
                  <a:schemeClr val="bg1"/>
                </a:solidFill>
                <a:latin typeface="微软雅黑" panose="020B0503020204020204" pitchFamily="34" charset="-122"/>
                <a:ea typeface="微软雅黑" panose="020B0503020204020204" pitchFamily="34" charset="-122"/>
                <a:cs typeface="Arial" pitchFamily="34" charset="0"/>
              </a:rPr>
              <a:t>SO</a:t>
            </a:r>
            <a:endParaRPr lang="zh-CN" altLang="en-US" sz="12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6" name="矩形 25"/>
          <p:cNvSpPr/>
          <p:nvPr/>
        </p:nvSpPr>
        <p:spPr bwMode="auto">
          <a:xfrm>
            <a:off x="1321017" y="2043092"/>
            <a:ext cx="3378239" cy="451580"/>
          </a:xfrm>
          <a:prstGeom prst="rect">
            <a:avLst/>
          </a:prstGeom>
          <a:solidFill>
            <a:schemeClr val="bg1">
              <a:lumMod val="75000"/>
              <a:alpha val="46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400" kern="0" dirty="0">
                <a:latin typeface="微软雅黑" panose="020B0503020204020204" pitchFamily="34" charset="-122"/>
                <a:ea typeface="微软雅黑" panose="020B0503020204020204" pitchFamily="34" charset="-122"/>
                <a:cs typeface="Arial" pitchFamily="34" charset="0"/>
              </a:rPr>
              <a:t>netty-all-</a:t>
            </a:r>
            <a:r>
              <a:rPr lang="en-US" altLang="zh-CN" sz="1400" dirty="0">
                <a:latin typeface="微软雅黑" panose="020B0503020204020204" pitchFamily="34" charset="-122"/>
                <a:ea typeface="微软雅黑" panose="020B0503020204020204" pitchFamily="34" charset="-122"/>
              </a:rPr>
              <a:t>4.1.46.Final.jar</a:t>
            </a:r>
            <a:endParaRPr kumimoji="0" lang="zh-CN" altLang="en-US" sz="1400" i="0" u="none" strike="noStrike" cap="none" normalizeH="0" baseline="0" dirty="0" smtClean="0">
              <a:ln>
                <a:noFill/>
              </a:ln>
              <a:effectLst/>
              <a:latin typeface="+mn-ea"/>
              <a:ea typeface="+mn-ea"/>
            </a:endParaRPr>
          </a:p>
        </p:txBody>
      </p:sp>
      <p:sp>
        <p:nvSpPr>
          <p:cNvPr id="42" name="矩形 41"/>
          <p:cNvSpPr/>
          <p:nvPr/>
        </p:nvSpPr>
        <p:spPr>
          <a:xfrm>
            <a:off x="6882080" y="2619552"/>
            <a:ext cx="4515803" cy="3000821"/>
          </a:xfrm>
          <a:prstGeom prst="rect">
            <a:avLst/>
          </a:prstGeom>
          <a:noFill/>
          <a:ln>
            <a:noFill/>
          </a:ln>
        </p:spPr>
        <p:txBody>
          <a:bodyPr wrap="square" lIns="360000">
            <a:spAutoFit/>
          </a:bodyPr>
          <a:lstStyle/>
          <a:p>
            <a:pPr marL="285750" indent="-285750">
              <a:lnSpc>
                <a:spcPct val="150000"/>
              </a:lnSpc>
              <a:buClr>
                <a:schemeClr val="tx1"/>
              </a:buClr>
              <a:buFont typeface="Arial" panose="020B0604020202020204" pitchFamily="34" charset="0"/>
              <a:buChar char="•"/>
            </a:pPr>
            <a:r>
              <a:rPr lang="en-US" altLang="zh-CN" sz="1400" dirty="0" smtClean="0">
                <a:latin typeface="微软雅黑" panose="020B0503020204020204" pitchFamily="34" charset="-122"/>
                <a:ea typeface="微软雅黑" panose="020B0503020204020204" pitchFamily="34" charset="-122"/>
              </a:rPr>
              <a:t>Dependency </a:t>
            </a:r>
            <a:r>
              <a:rPr lang="en-US" altLang="zh-CN" sz="1400" dirty="0">
                <a:latin typeface="微软雅黑" panose="020B0503020204020204" pitchFamily="34" charset="-122"/>
                <a:ea typeface="微软雅黑" panose="020B0503020204020204" pitchFamily="34" charset="-122"/>
              </a:rPr>
              <a:t>Advisor</a:t>
            </a:r>
            <a:r>
              <a:rPr lang="zh-CN" altLang="en-US" sz="1400" dirty="0">
                <a:latin typeface="微软雅黑" panose="020B0503020204020204" pitchFamily="34" charset="-122"/>
                <a:ea typeface="微软雅黑" panose="020B0503020204020204" pitchFamily="34" charset="-122"/>
              </a:rPr>
              <a:t>工具分析</a:t>
            </a:r>
            <a:r>
              <a:rPr lang="zh-CN" altLang="en-US" sz="1400" dirty="0" smtClean="0">
                <a:latin typeface="微软雅黑" panose="020B0503020204020204" pitchFamily="34" charset="-122"/>
                <a:ea typeface="微软雅黑" panose="020B0503020204020204" pitchFamily="34" charset="-122"/>
              </a:rPr>
              <a:t>扫描</a:t>
            </a:r>
            <a:r>
              <a:rPr lang="en-US" altLang="zh-CN" sz="1400" dirty="0" smtClean="0">
                <a:latin typeface="微软雅黑" panose="020B0503020204020204" pitchFamily="34" charset="-122"/>
                <a:ea typeface="微软雅黑" panose="020B0503020204020204" pitchFamily="34" charset="-122"/>
              </a:rPr>
              <a:t>jar</a:t>
            </a:r>
            <a:r>
              <a:rPr lang="zh-CN" altLang="en-US" sz="1400" dirty="0" smtClean="0">
                <a:latin typeface="微软雅黑" panose="020B0503020204020204" pitchFamily="34" charset="-122"/>
                <a:ea typeface="微软雅黑" panose="020B0503020204020204" pitchFamily="34" charset="-122"/>
              </a:rPr>
              <a:t>包</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Clr>
                <a:schemeClr val="tx1"/>
              </a:buClr>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识别</a:t>
            </a:r>
            <a:r>
              <a:rPr lang="zh-CN" altLang="en-US" sz="1400" dirty="0" smtClean="0">
                <a:latin typeface="微软雅黑" panose="020B0503020204020204" pitchFamily="34" charset="-122"/>
                <a:ea typeface="微软雅黑" panose="020B0503020204020204" pitchFamily="34" charset="-122"/>
              </a:rPr>
              <a:t>依赖</a:t>
            </a:r>
            <a:r>
              <a:rPr lang="en-US" altLang="zh-CN" sz="1400" dirty="0" smtClean="0">
                <a:latin typeface="微软雅黑" panose="020B0503020204020204" pitchFamily="34" charset="-122"/>
                <a:ea typeface="微软雅黑" panose="020B0503020204020204" pitchFamily="34" charset="-122"/>
              </a:rPr>
              <a:t>SO</a:t>
            </a:r>
            <a:r>
              <a:rPr lang="zh-CN" altLang="en-US" sz="1400" dirty="0" smtClean="0">
                <a:latin typeface="微软雅黑" panose="020B0503020204020204" pitchFamily="34" charset="-122"/>
                <a:ea typeface="微软雅黑" panose="020B0503020204020204" pitchFamily="34" charset="-122"/>
              </a:rPr>
              <a:t>库</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Clr>
                <a:schemeClr val="tx1"/>
              </a:buClr>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下载</a:t>
            </a:r>
            <a:r>
              <a:rPr lang="en-US" altLang="zh-CN" sz="1400" dirty="0" smtClean="0">
                <a:latin typeface="微软雅黑" panose="020B0503020204020204" pitchFamily="34" charset="-122"/>
                <a:ea typeface="微软雅黑" panose="020B0503020204020204" pitchFamily="34" charset="-122"/>
              </a:rPr>
              <a:t>SO</a:t>
            </a:r>
            <a:r>
              <a:rPr lang="zh-CN" altLang="en-US" sz="1400" dirty="0" smtClean="0">
                <a:latin typeface="微软雅黑" panose="020B0503020204020204" pitchFamily="34" charset="-122"/>
                <a:ea typeface="微软雅黑" panose="020B0503020204020204" pitchFamily="34" charset="-122"/>
              </a:rPr>
              <a:t>库源码</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Clr>
                <a:schemeClr val="tx1"/>
              </a:buClr>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安装</a:t>
            </a:r>
            <a:r>
              <a:rPr lang="en-US" altLang="zh-CN" sz="1400" dirty="0" smtClean="0">
                <a:latin typeface="微软雅黑" panose="020B0503020204020204" pitchFamily="34" charset="-122"/>
                <a:ea typeface="微软雅黑" panose="020B0503020204020204" pitchFamily="34" charset="-122"/>
              </a:rPr>
              <a:t>maven</a:t>
            </a:r>
          </a:p>
          <a:p>
            <a:pPr marL="285750" indent="-285750">
              <a:lnSpc>
                <a:spcPct val="150000"/>
              </a:lnSpc>
              <a:buClr>
                <a:schemeClr val="tx1"/>
              </a:buClr>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安装</a:t>
            </a:r>
            <a:r>
              <a:rPr lang="en-US" altLang="zh-CN" sz="1400" dirty="0" smtClean="0">
                <a:latin typeface="微软雅黑" panose="020B0503020204020204" pitchFamily="34" charset="-122"/>
                <a:ea typeface="微软雅黑" panose="020B0503020204020204" pitchFamily="34" charset="-122"/>
              </a:rPr>
              <a:t>GCC</a:t>
            </a:r>
          </a:p>
          <a:p>
            <a:pPr marL="285750" indent="-285750">
              <a:lnSpc>
                <a:spcPct val="150000"/>
              </a:lnSpc>
              <a:buClr>
                <a:schemeClr val="tx1"/>
              </a:buClr>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设置参数</a:t>
            </a:r>
            <a:r>
              <a:rPr lang="en-US" altLang="zh-CN" sz="1400" dirty="0" smtClean="0">
                <a:latin typeface="微软雅黑" panose="020B0503020204020204" pitchFamily="34" charset="-122"/>
                <a:ea typeface="微软雅黑" panose="020B0503020204020204" pitchFamily="34" charset="-122"/>
              </a:rPr>
              <a:t>-fsigned-char</a:t>
            </a:r>
          </a:p>
          <a:p>
            <a:pPr marL="285750" indent="-285750">
              <a:lnSpc>
                <a:spcPct val="150000"/>
              </a:lnSpc>
              <a:buClr>
                <a:schemeClr val="tx1"/>
              </a:buClr>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编译</a:t>
            </a:r>
            <a:r>
              <a:rPr lang="en-US" altLang="zh-CN" sz="1400" dirty="0" smtClean="0">
                <a:latin typeface="微软雅黑" panose="020B0503020204020204" pitchFamily="34" charset="-122"/>
                <a:ea typeface="微软雅黑" panose="020B0503020204020204" pitchFamily="34" charset="-122"/>
              </a:rPr>
              <a:t>aarch64</a:t>
            </a:r>
            <a:r>
              <a:rPr lang="zh-CN" altLang="en-US" sz="1400" dirty="0" smtClean="0">
                <a:latin typeface="微软雅黑" panose="020B0503020204020204" pitchFamily="34" charset="-122"/>
                <a:ea typeface="微软雅黑" panose="020B0503020204020204" pitchFamily="34" charset="-122"/>
              </a:rPr>
              <a:t>版本</a:t>
            </a:r>
            <a:r>
              <a:rPr lang="en-US" altLang="zh-CN" sz="1400" dirty="0" smtClean="0">
                <a:latin typeface="微软雅黑" panose="020B0503020204020204" pitchFamily="34" charset="-122"/>
                <a:ea typeface="微软雅黑" panose="020B0503020204020204" pitchFamily="34" charset="-122"/>
              </a:rPr>
              <a:t>SO</a:t>
            </a:r>
            <a:r>
              <a:rPr lang="zh-CN" altLang="en-US" sz="1400" dirty="0" smtClean="0">
                <a:latin typeface="微软雅黑" panose="020B0503020204020204" pitchFamily="34" charset="-122"/>
                <a:ea typeface="微软雅黑" panose="020B0503020204020204" pitchFamily="34" charset="-122"/>
              </a:rPr>
              <a:t>库</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Clr>
                <a:schemeClr val="tx1"/>
              </a:buClr>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替换</a:t>
            </a:r>
            <a:r>
              <a:rPr lang="en-US" altLang="zh-CN" sz="1400" dirty="0" smtClean="0">
                <a:latin typeface="微软雅黑" panose="020B0503020204020204" pitchFamily="34" charset="-122"/>
                <a:ea typeface="微软雅黑" panose="020B0503020204020204" pitchFamily="34" charset="-122"/>
              </a:rPr>
              <a:t>SO</a:t>
            </a:r>
            <a:r>
              <a:rPr lang="zh-CN" altLang="en-US" sz="1400" dirty="0" smtClean="0">
                <a:latin typeface="微软雅黑" panose="020B0503020204020204" pitchFamily="34" charset="-122"/>
                <a:ea typeface="微软雅黑" panose="020B0503020204020204" pitchFamily="34" charset="-122"/>
              </a:rPr>
              <a:t>库</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Clr>
                <a:schemeClr val="tx1"/>
              </a:buClr>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重新打包</a:t>
            </a:r>
            <a:r>
              <a:rPr lang="en-US" altLang="zh-CN" sz="1400" dirty="0" smtClean="0">
                <a:latin typeface="微软雅黑" panose="020B0503020204020204" pitchFamily="34" charset="-122"/>
                <a:ea typeface="微软雅黑" panose="020B0503020204020204" pitchFamily="34" charset="-122"/>
              </a:rPr>
              <a:t>jar</a:t>
            </a:r>
            <a:r>
              <a:rPr lang="zh-CN" altLang="en-US" sz="1400" dirty="0" smtClean="0">
                <a:latin typeface="微软雅黑" panose="020B0503020204020204" pitchFamily="34" charset="-122"/>
                <a:ea typeface="微软雅黑" panose="020B0503020204020204" pitchFamily="34" charset="-122"/>
              </a:rPr>
              <a:t>文件</a:t>
            </a:r>
            <a:endParaRPr lang="zh-CN" altLang="en-US" sz="1400" dirty="0">
              <a:latin typeface="微软雅黑" panose="020B0503020204020204" pitchFamily="34" charset="-122"/>
              <a:ea typeface="微软雅黑" panose="020B0503020204020204" pitchFamily="34" charset="-122"/>
            </a:endParaRPr>
          </a:p>
        </p:txBody>
      </p:sp>
      <p:sp>
        <p:nvSpPr>
          <p:cNvPr id="20"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Java</a:t>
            </a:r>
            <a:r>
              <a:rPr lang="zh-CN" altLang="en-US" sz="2800" dirty="0">
                <a:latin typeface="+mj-lt"/>
                <a:ea typeface="+mn-ea"/>
              </a:rPr>
              <a:t>代码迁移：包含</a:t>
            </a:r>
            <a:r>
              <a:rPr lang="en-US" altLang="zh-CN" sz="2800" dirty="0">
                <a:latin typeface="+mj-lt"/>
                <a:ea typeface="+mn-ea"/>
              </a:rPr>
              <a:t>SO</a:t>
            </a:r>
            <a:r>
              <a:rPr lang="zh-CN" altLang="en-US" sz="2800" dirty="0">
                <a:latin typeface="+mj-lt"/>
                <a:ea typeface="+mn-ea"/>
              </a:rPr>
              <a:t>库调用的</a:t>
            </a:r>
            <a:r>
              <a:rPr lang="en-US" altLang="zh-CN" sz="2800" dirty="0">
                <a:latin typeface="+mj-lt"/>
                <a:ea typeface="+mn-ea"/>
              </a:rPr>
              <a:t>jar</a:t>
            </a:r>
            <a:r>
              <a:rPr lang="zh-CN" altLang="en-US" sz="2800" dirty="0">
                <a:latin typeface="+mj-lt"/>
                <a:ea typeface="+mn-ea"/>
              </a:rPr>
              <a:t>包迁移方法</a:t>
            </a:r>
          </a:p>
        </p:txBody>
      </p:sp>
      <p:grpSp>
        <p:nvGrpSpPr>
          <p:cNvPr id="21" name="组合 20"/>
          <p:cNvGrpSpPr/>
          <p:nvPr/>
        </p:nvGrpSpPr>
        <p:grpSpPr>
          <a:xfrm>
            <a:off x="0" y="474074"/>
            <a:ext cx="1052924" cy="508968"/>
            <a:chOff x="0" y="474074"/>
            <a:chExt cx="1052924" cy="508968"/>
          </a:xfrm>
        </p:grpSpPr>
        <p:sp>
          <p:nvSpPr>
            <p:cNvPr id="22"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9"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40"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68391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bwMode="auto">
          <a:xfrm>
            <a:off x="550864" y="1867843"/>
            <a:ext cx="1824888" cy="231451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sp>
        <p:nvSpPr>
          <p:cNvPr id="43" name="矩形 42"/>
          <p:cNvSpPr/>
          <p:nvPr/>
        </p:nvSpPr>
        <p:spPr bwMode="auto">
          <a:xfrm>
            <a:off x="7392144" y="1867842"/>
            <a:ext cx="1391506" cy="23145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sp>
        <p:nvSpPr>
          <p:cNvPr id="44" name="矩形 43"/>
          <p:cNvSpPr/>
          <p:nvPr/>
        </p:nvSpPr>
        <p:spPr bwMode="auto">
          <a:xfrm>
            <a:off x="2459597" y="1867843"/>
            <a:ext cx="4860540" cy="231451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sp>
        <p:nvSpPr>
          <p:cNvPr id="20" name="矩形 19"/>
          <p:cNvSpPr/>
          <p:nvPr/>
        </p:nvSpPr>
        <p:spPr bwMode="auto">
          <a:xfrm>
            <a:off x="550864" y="1268760"/>
            <a:ext cx="11090274"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smtClean="0">
                <a:solidFill>
                  <a:srgbClr val="FFFFFF"/>
                </a:solidFill>
                <a:latin typeface="微软雅黑" panose="020B0503020204020204" pitchFamily="34" charset="-122"/>
                <a:ea typeface="微软雅黑" panose="020B0503020204020204" pitchFamily="34" charset="-122"/>
                <a:cs typeface="Arial" pitchFamily="34" charset="0"/>
              </a:rPr>
              <a:t>JVM</a:t>
            </a:r>
            <a:r>
              <a:rPr lang="zh-CN" altLang="en-US" sz="1800" b="1" kern="0" dirty="0" smtClean="0">
                <a:solidFill>
                  <a:srgbClr val="FFFFFF"/>
                </a:solidFill>
                <a:latin typeface="微软雅黑" panose="020B0503020204020204" pitchFamily="34" charset="-122"/>
                <a:ea typeface="微软雅黑" panose="020B0503020204020204" pitchFamily="34" charset="-122"/>
                <a:cs typeface="Arial" pitchFamily="34" charset="0"/>
              </a:rPr>
              <a:t>参数设置：</a:t>
            </a:r>
            <a:r>
              <a:rPr lang="en-US" altLang="zh-CN" sz="1800" b="1" kern="0" dirty="0" smtClean="0">
                <a:solidFill>
                  <a:srgbClr val="FFFFFF"/>
                </a:solidFill>
                <a:latin typeface="微软雅黑" panose="020B0503020204020204" pitchFamily="34" charset="-122"/>
                <a:ea typeface="微软雅黑" panose="020B0503020204020204" pitchFamily="34" charset="-122"/>
                <a:cs typeface="Arial" pitchFamily="34" charset="0"/>
              </a:rPr>
              <a:t>3</a:t>
            </a:r>
            <a:r>
              <a:rPr lang="zh-CN" altLang="en-US" sz="1800" b="1" kern="0" dirty="0" smtClean="0">
                <a:solidFill>
                  <a:srgbClr val="FFFFFF"/>
                </a:solidFill>
                <a:latin typeface="微软雅黑" panose="020B0503020204020204" pitchFamily="34" charset="-122"/>
                <a:ea typeface="微软雅黑" panose="020B0503020204020204" pitchFamily="34" charset="-122"/>
                <a:cs typeface="Arial" pitchFamily="34" charset="0"/>
              </a:rPr>
              <a:t>个</a:t>
            </a:r>
            <a:r>
              <a:rPr lang="zh-CN" altLang="en-US" sz="1800" b="1" kern="0" smtClean="0">
                <a:solidFill>
                  <a:srgbClr val="FFFFFF"/>
                </a:solidFill>
                <a:latin typeface="微软雅黑" panose="020B0503020204020204" pitchFamily="34" charset="-122"/>
                <a:ea typeface="微软雅黑" panose="020B0503020204020204" pitchFamily="34" charset="-122"/>
                <a:cs typeface="Arial" pitchFamily="34" charset="0"/>
              </a:rPr>
              <a:t>经验</a:t>
            </a:r>
            <a:r>
              <a:rPr lang="en-US" altLang="zh-CN" sz="1800" b="1" kern="0" smtClean="0">
                <a:solidFill>
                  <a:srgbClr val="FFFFFF"/>
                </a:solidFill>
                <a:latin typeface="微软雅黑" panose="020B0503020204020204" pitchFamily="34" charset="-122"/>
                <a:ea typeface="微软雅黑" panose="020B0503020204020204" pitchFamily="34" charset="-122"/>
                <a:cs typeface="Arial" pitchFamily="34" charset="0"/>
              </a:rPr>
              <a:t>+2</a:t>
            </a:r>
            <a:r>
              <a:rPr lang="zh-CN" altLang="en-US" sz="1800" b="1" kern="0" smtClean="0">
                <a:solidFill>
                  <a:srgbClr val="FFFFFF"/>
                </a:solidFill>
                <a:latin typeface="微软雅黑" panose="020B0503020204020204" pitchFamily="34" charset="-122"/>
                <a:ea typeface="微软雅黑" panose="020B0503020204020204" pitchFamily="34" charset="-122"/>
                <a:cs typeface="Arial" pitchFamily="34" charset="0"/>
              </a:rPr>
              <a:t>个</a:t>
            </a:r>
            <a:r>
              <a:rPr lang="zh-CN" altLang="en-US" sz="1800" b="1" kern="0" dirty="0" smtClean="0">
                <a:solidFill>
                  <a:srgbClr val="FFFFFF"/>
                </a:solidFill>
                <a:latin typeface="微软雅黑" panose="020B0503020204020204" pitchFamily="34" charset="-122"/>
                <a:ea typeface="微软雅黑" panose="020B0503020204020204" pitchFamily="34" charset="-122"/>
                <a:cs typeface="Arial" pitchFamily="34" charset="0"/>
              </a:rPr>
              <a:t>差异</a:t>
            </a:r>
            <a:endParaRPr lang="zh-CN" altLang="en-US" sz="1800" b="1" kern="0"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21" name="矩形 20"/>
          <p:cNvSpPr/>
          <p:nvPr/>
        </p:nvSpPr>
        <p:spPr>
          <a:xfrm>
            <a:off x="7464152" y="1936864"/>
            <a:ext cx="1319498" cy="1708160"/>
          </a:xfrm>
          <a:prstGeom prst="rect">
            <a:avLst/>
          </a:prstGeom>
          <a:ln>
            <a:noFill/>
          </a:ln>
        </p:spPr>
        <p:txBody>
          <a:bodyPr wrap="square" anchor="ctr">
            <a:spAutoFit/>
          </a:bodyPr>
          <a:lstStyle/>
          <a:p>
            <a:pPr>
              <a:lnSpc>
                <a:spcPct val="150000"/>
              </a:lnSpc>
            </a:pPr>
            <a:r>
              <a:rPr lang="zh-CN" altLang="en-US" sz="1400" b="1" kern="100" dirty="0" smtClean="0">
                <a:solidFill>
                  <a:srgbClr val="000000"/>
                </a:solidFill>
                <a:latin typeface="微软雅黑"/>
                <a:ea typeface="微软雅黑"/>
                <a:cs typeface="Arial" panose="020B0604020202020204" pitchFamily="34" charset="0"/>
              </a:rPr>
              <a:t>经验</a:t>
            </a:r>
            <a:r>
              <a:rPr lang="en-US" altLang="zh-CN" sz="1400" b="1" kern="100" dirty="0" smtClean="0">
                <a:solidFill>
                  <a:srgbClr val="000000"/>
                </a:solidFill>
                <a:latin typeface="微软雅黑"/>
                <a:ea typeface="微软雅黑"/>
                <a:cs typeface="Arial" panose="020B0604020202020204" pitchFamily="34" charset="0"/>
              </a:rPr>
              <a:t>3</a:t>
            </a:r>
            <a:r>
              <a:rPr lang="zh-CN" altLang="en-US" sz="1400" b="1" kern="100" dirty="0" smtClean="0">
                <a:solidFill>
                  <a:srgbClr val="000000"/>
                </a:solidFill>
                <a:latin typeface="微软雅黑"/>
                <a:ea typeface="微软雅黑"/>
                <a:cs typeface="Arial" panose="020B0604020202020204" pitchFamily="34" charset="0"/>
              </a:rPr>
              <a:t>：</a:t>
            </a:r>
            <a:r>
              <a:rPr lang="zh-CN" altLang="zh-CN" sz="1400" kern="100" dirty="0" smtClean="0">
                <a:solidFill>
                  <a:srgbClr val="000000"/>
                </a:solidFill>
                <a:latin typeface="微软雅黑"/>
                <a:ea typeface="微软雅黑"/>
                <a:cs typeface="Arial" panose="020B0604020202020204" pitchFamily="34" charset="0"/>
              </a:rPr>
              <a:t>官方建议</a:t>
            </a:r>
            <a:r>
              <a:rPr lang="zh-CN" altLang="en-US" sz="1400" dirty="0">
                <a:solidFill>
                  <a:srgbClr val="000000"/>
                </a:solidFill>
                <a:latin typeface="微软雅黑"/>
                <a:ea typeface="微软雅黑"/>
              </a:rPr>
              <a:t>年轻</a:t>
            </a:r>
            <a:r>
              <a:rPr lang="zh-CN" altLang="zh-CN" sz="1400" kern="100" dirty="0" smtClean="0">
                <a:solidFill>
                  <a:srgbClr val="000000"/>
                </a:solidFill>
                <a:latin typeface="微软雅黑"/>
                <a:ea typeface="微软雅黑"/>
                <a:cs typeface="Arial" panose="020B0604020202020204" pitchFamily="34" charset="0"/>
              </a:rPr>
              <a:t>代</a:t>
            </a:r>
            <a:r>
              <a:rPr lang="zh-CN" altLang="en-US" sz="1400" kern="100" dirty="0">
                <a:solidFill>
                  <a:srgbClr val="000000"/>
                </a:solidFill>
                <a:latin typeface="微软雅黑"/>
                <a:ea typeface="微软雅黑"/>
                <a:cs typeface="Arial" panose="020B0604020202020204" pitchFamily="34" charset="0"/>
              </a:rPr>
              <a:t>大小</a:t>
            </a:r>
            <a:r>
              <a:rPr lang="zh-CN" altLang="zh-CN" sz="1400" kern="100" dirty="0" smtClean="0">
                <a:solidFill>
                  <a:srgbClr val="000000"/>
                </a:solidFill>
                <a:latin typeface="微软雅黑"/>
                <a:ea typeface="微软雅黑"/>
                <a:cs typeface="Arial" panose="020B0604020202020204" pitchFamily="34" charset="0"/>
              </a:rPr>
              <a:t>占</a:t>
            </a:r>
            <a:r>
              <a:rPr lang="zh-CN" altLang="zh-CN" sz="1400" kern="100" dirty="0">
                <a:solidFill>
                  <a:srgbClr val="000000"/>
                </a:solidFill>
                <a:latin typeface="微软雅黑"/>
                <a:ea typeface="微软雅黑"/>
                <a:cs typeface="Arial" panose="020B0604020202020204" pitchFamily="34" charset="0"/>
              </a:rPr>
              <a:t>整个堆空间大小的</a:t>
            </a:r>
            <a:r>
              <a:rPr lang="en-US" altLang="zh-CN" sz="1400" kern="100" dirty="0">
                <a:solidFill>
                  <a:srgbClr val="000000"/>
                </a:solidFill>
                <a:latin typeface="微软雅黑"/>
                <a:ea typeface="微软雅黑"/>
                <a:cs typeface="Arial" panose="020B0604020202020204" pitchFamily="34" charset="0"/>
              </a:rPr>
              <a:t>3/8</a:t>
            </a:r>
            <a:r>
              <a:rPr lang="zh-CN" altLang="zh-CN" sz="1400" kern="100" dirty="0">
                <a:solidFill>
                  <a:srgbClr val="000000"/>
                </a:solidFill>
                <a:latin typeface="微软雅黑"/>
                <a:ea typeface="微软雅黑"/>
                <a:cs typeface="Arial" panose="020B0604020202020204" pitchFamily="34" charset="0"/>
              </a:rPr>
              <a:t>左右。</a:t>
            </a:r>
            <a:endParaRPr lang="zh-CN" altLang="en-US" sz="1400" dirty="0">
              <a:solidFill>
                <a:srgbClr val="000000"/>
              </a:solidFill>
              <a:latin typeface="微软雅黑"/>
              <a:ea typeface="微软雅黑"/>
            </a:endParaRPr>
          </a:p>
        </p:txBody>
      </p:sp>
      <p:graphicFrame>
        <p:nvGraphicFramePr>
          <p:cNvPr id="22" name="表格 21"/>
          <p:cNvGraphicFramePr>
            <a:graphicFrameLocks noGrp="1"/>
          </p:cNvGraphicFramePr>
          <p:nvPr>
            <p:extLst/>
          </p:nvPr>
        </p:nvGraphicFramePr>
        <p:xfrm>
          <a:off x="2711624" y="2804852"/>
          <a:ext cx="4391705" cy="1092200"/>
        </p:xfrm>
        <a:graphic>
          <a:graphicData uri="http://schemas.openxmlformats.org/drawingml/2006/table">
            <a:tbl>
              <a:tblPr>
                <a:tableStyleId>{00A15C55-8517-42AA-B614-E9B94910E393}</a:tableStyleId>
              </a:tblPr>
              <a:tblGrid>
                <a:gridCol w="828092"/>
                <a:gridCol w="1188132"/>
                <a:gridCol w="2375481"/>
              </a:tblGrid>
              <a:tr h="0">
                <a:tc>
                  <a:txBody>
                    <a:bodyPr/>
                    <a:lstStyle/>
                    <a:p>
                      <a:pPr algn="ctr"/>
                      <a:r>
                        <a:rPr lang="zh-CN" altLang="en-US" sz="1100" dirty="0">
                          <a:effectLst/>
                          <a:latin typeface="+mn-ea"/>
                          <a:ea typeface="+mn-ea"/>
                        </a:rPr>
                        <a:t>空间</a:t>
                      </a:r>
                      <a:endParaRPr lang="zh-CN" altLang="en-US" sz="1100" b="0" dirty="0">
                        <a:effectLst/>
                        <a:latin typeface="+mn-ea"/>
                        <a:ea typeface="+mn-ea"/>
                      </a:endParaRPr>
                    </a:p>
                  </a:txBody>
                  <a:tcPr marL="50800" marR="50800" marT="25400" marB="25400" anchor="ctr">
                    <a:solidFill>
                      <a:srgbClr val="00B0F0">
                        <a:alpha val="70000"/>
                      </a:srgbClr>
                    </a:solidFill>
                  </a:tcPr>
                </a:tc>
                <a:tc>
                  <a:txBody>
                    <a:bodyPr/>
                    <a:lstStyle/>
                    <a:p>
                      <a:pPr algn="ctr"/>
                      <a:r>
                        <a:rPr lang="zh-CN" altLang="en-US" sz="1100" dirty="0">
                          <a:effectLst/>
                          <a:latin typeface="+mn-ea"/>
                          <a:ea typeface="+mn-ea"/>
                        </a:rPr>
                        <a:t>倍数</a:t>
                      </a:r>
                      <a:endParaRPr lang="zh-CN" altLang="en-US" sz="1100" b="0" dirty="0">
                        <a:effectLst/>
                        <a:latin typeface="+mn-ea"/>
                        <a:ea typeface="+mn-ea"/>
                      </a:endParaRPr>
                    </a:p>
                  </a:txBody>
                  <a:tcPr marL="50800" marR="50800" marT="25400" marB="25400" anchor="ctr">
                    <a:solidFill>
                      <a:srgbClr val="00B0F0">
                        <a:alpha val="70000"/>
                      </a:srgbClr>
                    </a:solidFill>
                  </a:tcPr>
                </a:tc>
                <a:tc>
                  <a:txBody>
                    <a:bodyPr/>
                    <a:lstStyle/>
                    <a:p>
                      <a:pPr algn="ctr"/>
                      <a:r>
                        <a:rPr lang="zh-CN" altLang="en-US" sz="1100" dirty="0" smtClean="0">
                          <a:effectLst/>
                          <a:latin typeface="+mn-ea"/>
                          <a:ea typeface="+mn-ea"/>
                        </a:rPr>
                        <a:t>参数</a:t>
                      </a:r>
                      <a:endParaRPr lang="zh-CN" altLang="en-US" sz="1100" b="0" dirty="0">
                        <a:effectLst/>
                        <a:latin typeface="+mn-ea"/>
                        <a:ea typeface="+mn-ea"/>
                      </a:endParaRPr>
                    </a:p>
                  </a:txBody>
                  <a:tcPr marL="50800" marR="50800" marT="25400" marB="25400" anchor="ctr">
                    <a:solidFill>
                      <a:srgbClr val="00B0F0">
                        <a:alpha val="70000"/>
                      </a:srgbClr>
                    </a:solidFill>
                  </a:tcPr>
                </a:tc>
              </a:tr>
              <a:tr h="0">
                <a:tc>
                  <a:txBody>
                    <a:bodyPr/>
                    <a:lstStyle/>
                    <a:p>
                      <a:pPr algn="ctr"/>
                      <a:r>
                        <a:rPr lang="zh-CN" altLang="en-US" sz="1100" dirty="0" smtClean="0">
                          <a:effectLst/>
                          <a:latin typeface="+mn-ea"/>
                          <a:ea typeface="+mn-ea"/>
                        </a:rPr>
                        <a:t>堆总</a:t>
                      </a:r>
                      <a:r>
                        <a:rPr lang="zh-CN" altLang="en-US" sz="1100" dirty="0">
                          <a:effectLst/>
                          <a:latin typeface="+mn-ea"/>
                          <a:ea typeface="+mn-ea"/>
                        </a:rPr>
                        <a:t>大小</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algn="ctr"/>
                      <a:r>
                        <a:rPr lang="en-US" altLang="zh-CN" sz="1100" dirty="0" smtClean="0">
                          <a:effectLst/>
                          <a:latin typeface="+mn-ea"/>
                          <a:ea typeface="+mn-ea"/>
                        </a:rPr>
                        <a:t>X</a:t>
                      </a:r>
                      <a:r>
                        <a:rPr lang="zh-CN" altLang="en-US" sz="1100" dirty="0" smtClean="0">
                          <a:effectLst/>
                          <a:latin typeface="+mn-ea"/>
                          <a:ea typeface="+mn-ea"/>
                        </a:rPr>
                        <a:t>的</a:t>
                      </a:r>
                      <a:r>
                        <a:rPr lang="en-US" altLang="zh-CN" sz="1100" dirty="0" smtClean="0">
                          <a:effectLst/>
                          <a:latin typeface="+mn-ea"/>
                          <a:ea typeface="+mn-ea"/>
                        </a:rPr>
                        <a:t>3-4</a:t>
                      </a:r>
                      <a:r>
                        <a:rPr lang="zh-CN" altLang="en-US" sz="1100" dirty="0" smtClean="0">
                          <a:effectLst/>
                          <a:latin typeface="+mn-ea"/>
                          <a:ea typeface="+mn-ea"/>
                        </a:rPr>
                        <a:t>倍</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algn="ctr"/>
                      <a:r>
                        <a:rPr lang="en-US" altLang="zh-CN" sz="1100" dirty="0" smtClean="0">
                          <a:effectLst/>
                          <a:latin typeface="+mn-ea"/>
                          <a:ea typeface="+mn-ea"/>
                        </a:rPr>
                        <a:t>Xmx</a:t>
                      </a:r>
                      <a:r>
                        <a:rPr lang="zh-CN" altLang="en-US" sz="1100" dirty="0" smtClean="0">
                          <a:effectLst/>
                          <a:latin typeface="+mn-ea"/>
                          <a:ea typeface="+mn-ea"/>
                        </a:rPr>
                        <a:t>，</a:t>
                      </a:r>
                      <a:r>
                        <a:rPr lang="en-US" altLang="zh-CN" sz="1100" dirty="0" smtClean="0">
                          <a:effectLst/>
                          <a:latin typeface="+mn-ea"/>
                          <a:ea typeface="+mn-ea"/>
                        </a:rPr>
                        <a:t>Xms</a:t>
                      </a:r>
                      <a:endParaRPr lang="zh-CN" altLang="en-US" sz="1100" b="0" dirty="0">
                        <a:effectLst/>
                        <a:latin typeface="+mn-ea"/>
                        <a:ea typeface="+mn-ea"/>
                      </a:endParaRPr>
                    </a:p>
                  </a:txBody>
                  <a:tcPr marL="50800" marR="50800" marT="25400" marB="25400" anchor="ctr">
                    <a:solidFill>
                      <a:srgbClr val="00B0F0">
                        <a:alpha val="15000"/>
                      </a:srgbClr>
                    </a:solidFill>
                  </a:tcPr>
                </a:tc>
              </a:tr>
              <a:tr h="0">
                <a:tc>
                  <a:txBody>
                    <a:bodyPr/>
                    <a:lstStyle/>
                    <a:p>
                      <a:pPr algn="ctr"/>
                      <a:r>
                        <a:rPr lang="zh-CN" altLang="en-US" sz="1100" dirty="0" smtClean="0">
                          <a:effectLst/>
                          <a:latin typeface="+mn-ea"/>
                          <a:ea typeface="+mn-ea"/>
                        </a:rPr>
                        <a:t>年轻代</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algn="ctr"/>
                      <a:r>
                        <a:rPr lang="en-US" altLang="zh-CN" sz="1100" dirty="0" smtClean="0">
                          <a:effectLst/>
                          <a:latin typeface="+mn-ea"/>
                          <a:ea typeface="+mn-ea"/>
                        </a:rPr>
                        <a:t>X</a:t>
                      </a:r>
                      <a:r>
                        <a:rPr lang="zh-CN" altLang="en-US" sz="1100" dirty="0" smtClean="0">
                          <a:effectLst/>
                          <a:latin typeface="+mn-ea"/>
                          <a:ea typeface="+mn-ea"/>
                        </a:rPr>
                        <a:t>的</a:t>
                      </a:r>
                      <a:r>
                        <a:rPr lang="en-US" altLang="zh-CN" sz="1100" dirty="0" smtClean="0">
                          <a:effectLst/>
                          <a:latin typeface="+mn-ea"/>
                          <a:ea typeface="+mn-ea"/>
                        </a:rPr>
                        <a:t>1-1.5</a:t>
                      </a:r>
                      <a:r>
                        <a:rPr lang="zh-CN" altLang="en-US" sz="1100" dirty="0" smtClean="0">
                          <a:effectLst/>
                          <a:latin typeface="+mn-ea"/>
                          <a:ea typeface="+mn-ea"/>
                        </a:rPr>
                        <a:t>倍</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algn="ctr"/>
                      <a:r>
                        <a:rPr lang="en-US" altLang="zh-CN" sz="1100" kern="1200" dirty="0" smtClean="0">
                          <a:effectLst/>
                          <a:latin typeface="+mn-ea"/>
                          <a:ea typeface="+mn-ea"/>
                        </a:rPr>
                        <a:t>Xmn(</a:t>
                      </a:r>
                      <a:r>
                        <a:rPr lang="en-US" altLang="zh-CN" sz="1050" kern="1200" dirty="0" err="1" smtClean="0">
                          <a:effectLst/>
                          <a:latin typeface="+mn-ea"/>
                          <a:ea typeface="+mn-ea"/>
                        </a:rPr>
                        <a:t>NewSize+MaxNewSize</a:t>
                      </a:r>
                      <a:r>
                        <a:rPr lang="en-US" altLang="zh-CN" sz="1100" kern="1200" dirty="0" smtClean="0">
                          <a:effectLst/>
                          <a:latin typeface="+mn-ea"/>
                          <a:ea typeface="+mn-ea"/>
                        </a:rPr>
                        <a:t>)</a:t>
                      </a:r>
                      <a:endParaRPr lang="zh-CN" altLang="en-US" sz="1100" b="0" dirty="0">
                        <a:effectLst/>
                        <a:latin typeface="+mn-ea"/>
                        <a:ea typeface="+mn-ea"/>
                      </a:endParaRPr>
                    </a:p>
                  </a:txBody>
                  <a:tcPr marL="50800" marR="50800" marT="25400" marB="25400" anchor="ctr">
                    <a:solidFill>
                      <a:srgbClr val="00B0F0">
                        <a:alpha val="15000"/>
                      </a:srgbClr>
                    </a:solidFill>
                  </a:tcPr>
                </a:tc>
              </a:tr>
              <a:tr h="0">
                <a:tc>
                  <a:txBody>
                    <a:bodyPr/>
                    <a:lstStyle/>
                    <a:p>
                      <a:pPr algn="ctr"/>
                      <a:r>
                        <a:rPr lang="zh-CN" altLang="en-US" sz="1100" dirty="0">
                          <a:effectLst/>
                          <a:latin typeface="+mn-ea"/>
                          <a:ea typeface="+mn-ea"/>
                        </a:rPr>
                        <a:t>老年代</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algn="ctr"/>
                      <a:r>
                        <a:rPr lang="en-US" altLang="zh-CN" sz="1100" dirty="0" smtClean="0">
                          <a:effectLst/>
                          <a:latin typeface="+mn-ea"/>
                          <a:ea typeface="+mn-ea"/>
                        </a:rPr>
                        <a:t>X</a:t>
                      </a:r>
                      <a:r>
                        <a:rPr lang="zh-CN" altLang="en-US" sz="1100" dirty="0" smtClean="0">
                          <a:effectLst/>
                          <a:latin typeface="+mn-ea"/>
                          <a:ea typeface="+mn-ea"/>
                        </a:rPr>
                        <a:t>的</a:t>
                      </a:r>
                      <a:r>
                        <a:rPr lang="en-US" altLang="zh-CN" sz="1100" dirty="0" smtClean="0">
                          <a:effectLst/>
                          <a:latin typeface="+mn-ea"/>
                          <a:ea typeface="+mn-ea"/>
                        </a:rPr>
                        <a:t>2-3</a:t>
                      </a:r>
                      <a:r>
                        <a:rPr lang="zh-CN" altLang="en-US" sz="1100" dirty="0" smtClean="0">
                          <a:effectLst/>
                          <a:latin typeface="+mn-ea"/>
                          <a:ea typeface="+mn-ea"/>
                        </a:rPr>
                        <a:t>倍</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effectLst/>
                          <a:latin typeface="+mn-ea"/>
                          <a:ea typeface="+mn-ea"/>
                        </a:rPr>
                        <a:t>堆和年轻代相减</a:t>
                      </a:r>
                      <a:r>
                        <a:rPr lang="en-US" altLang="zh-CN" sz="1100" dirty="0" smtClean="0">
                          <a:effectLst/>
                          <a:latin typeface="+mn-ea"/>
                          <a:ea typeface="+mn-ea"/>
                        </a:rPr>
                        <a:t>(Xmx-Xmn)</a:t>
                      </a:r>
                      <a:endParaRPr lang="zh-CN" altLang="en-US" sz="1100" b="0" dirty="0">
                        <a:effectLst/>
                        <a:latin typeface="+mn-ea"/>
                        <a:ea typeface="+mn-ea"/>
                      </a:endParaRPr>
                    </a:p>
                  </a:txBody>
                  <a:tcPr marL="50800" marR="50800" marT="25400" marB="25400" anchor="ctr">
                    <a:solidFill>
                      <a:srgbClr val="00B0F0">
                        <a:alpha val="15000"/>
                      </a:srgbClr>
                    </a:solidFill>
                  </a:tcPr>
                </a:tc>
              </a:tr>
              <a:tr h="0">
                <a:tc>
                  <a:txBody>
                    <a:bodyPr/>
                    <a:lstStyle/>
                    <a:p>
                      <a:pPr algn="ctr"/>
                      <a:r>
                        <a:rPr lang="zh-CN" altLang="en-US" sz="1100">
                          <a:effectLst/>
                          <a:latin typeface="+mn-ea"/>
                          <a:ea typeface="+mn-ea"/>
                        </a:rPr>
                        <a:t>永久代</a:t>
                      </a:r>
                      <a:endParaRPr lang="zh-CN" altLang="en-US" sz="1100" b="0">
                        <a:effectLst/>
                        <a:latin typeface="+mn-ea"/>
                        <a:ea typeface="+mn-ea"/>
                      </a:endParaRPr>
                    </a:p>
                  </a:txBody>
                  <a:tcPr marL="50800" marR="50800" marT="25400" marB="25400" anchor="ctr">
                    <a:solidFill>
                      <a:srgbClr val="00B0F0">
                        <a:alpha val="15000"/>
                      </a:srgbClr>
                    </a:solidFill>
                  </a:tcPr>
                </a:tc>
                <a:tc>
                  <a:txBody>
                    <a:bodyPr/>
                    <a:lstStyle/>
                    <a:p>
                      <a:pPr algn="ctr"/>
                      <a:r>
                        <a:rPr lang="en-US" altLang="zh-CN" sz="1100" dirty="0" smtClean="0">
                          <a:effectLst/>
                          <a:latin typeface="+mn-ea"/>
                          <a:ea typeface="+mn-ea"/>
                        </a:rPr>
                        <a:t>X</a:t>
                      </a:r>
                      <a:r>
                        <a:rPr lang="zh-CN" altLang="en-US" sz="1100" dirty="0" smtClean="0">
                          <a:effectLst/>
                          <a:latin typeface="+mn-ea"/>
                          <a:ea typeface="+mn-ea"/>
                        </a:rPr>
                        <a:t>的</a:t>
                      </a:r>
                      <a:r>
                        <a:rPr lang="en-US" altLang="zh-CN" sz="1100" dirty="0" smtClean="0">
                          <a:effectLst/>
                          <a:latin typeface="+mn-ea"/>
                          <a:ea typeface="+mn-ea"/>
                        </a:rPr>
                        <a:t>1.2-1.5</a:t>
                      </a:r>
                      <a:r>
                        <a:rPr lang="zh-CN" altLang="en-US" sz="1100" dirty="0" smtClean="0">
                          <a:effectLst/>
                          <a:latin typeface="+mn-ea"/>
                          <a:ea typeface="+mn-ea"/>
                        </a:rPr>
                        <a:t>倍</a:t>
                      </a:r>
                      <a:endParaRPr lang="zh-CN" altLang="en-US" sz="1100" b="0" dirty="0">
                        <a:effectLst/>
                        <a:latin typeface="+mn-ea"/>
                        <a:ea typeface="+mn-ea"/>
                      </a:endParaRPr>
                    </a:p>
                  </a:txBody>
                  <a:tcPr marL="50800" marR="50800" marT="25400" marB="25400" anchor="ctr">
                    <a:solidFill>
                      <a:srgbClr val="00B0F0">
                        <a:alpha val="1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smtClean="0">
                          <a:effectLst/>
                          <a:latin typeface="+mn-ea"/>
                          <a:ea typeface="+mn-ea"/>
                        </a:rPr>
                        <a:t>PermSize</a:t>
                      </a:r>
                      <a:r>
                        <a:rPr lang="zh-CN" altLang="en-US" sz="1100" kern="1200" dirty="0" smtClean="0">
                          <a:effectLst/>
                          <a:latin typeface="+mn-ea"/>
                          <a:ea typeface="+mn-ea"/>
                        </a:rPr>
                        <a:t>，</a:t>
                      </a:r>
                      <a:r>
                        <a:rPr lang="en-US" altLang="zh-CN" sz="1100" kern="1200" dirty="0" smtClean="0">
                          <a:effectLst/>
                          <a:latin typeface="+mn-ea"/>
                          <a:ea typeface="+mn-ea"/>
                        </a:rPr>
                        <a:t>MaxPermSize</a:t>
                      </a:r>
                      <a:endParaRPr lang="zh-CN" altLang="en-US" sz="1100" b="0" dirty="0" smtClean="0">
                        <a:effectLst/>
                        <a:latin typeface="+mn-ea"/>
                        <a:ea typeface="+mn-ea"/>
                      </a:endParaRPr>
                    </a:p>
                  </a:txBody>
                  <a:tcPr marL="50800" marR="50800" marT="25400" marB="25400" anchor="ctr">
                    <a:solidFill>
                      <a:srgbClr val="00B0F0">
                        <a:alpha val="15000"/>
                      </a:srgbClr>
                    </a:solidFill>
                  </a:tcPr>
                </a:tc>
              </a:tr>
            </a:tbl>
          </a:graphicData>
        </a:graphic>
      </p:graphicFrame>
      <p:sp>
        <p:nvSpPr>
          <p:cNvPr id="39" name="矩形 38"/>
          <p:cNvSpPr/>
          <p:nvPr/>
        </p:nvSpPr>
        <p:spPr>
          <a:xfrm>
            <a:off x="2603612" y="1936864"/>
            <a:ext cx="4582595" cy="738664"/>
          </a:xfrm>
          <a:prstGeom prst="rect">
            <a:avLst/>
          </a:prstGeom>
        </p:spPr>
        <p:txBody>
          <a:bodyPr wrap="square" anchor="ctr">
            <a:spAutoFit/>
          </a:bodyPr>
          <a:lstStyle/>
          <a:p>
            <a:pPr>
              <a:lnSpc>
                <a:spcPct val="150000"/>
              </a:lnSpc>
              <a:spcBef>
                <a:spcPts val="800"/>
              </a:spcBef>
              <a:spcAft>
                <a:spcPts val="800"/>
              </a:spcAft>
            </a:pPr>
            <a:r>
              <a:rPr lang="zh-CN" altLang="en-US" sz="1400" b="1" kern="100" dirty="0" smtClean="0">
                <a:solidFill>
                  <a:srgbClr val="000000"/>
                </a:solidFill>
                <a:latin typeface="微软雅黑"/>
                <a:ea typeface="微软雅黑"/>
              </a:rPr>
              <a:t>经验</a:t>
            </a:r>
            <a:r>
              <a:rPr lang="en-US" altLang="zh-CN" sz="1400" b="1" kern="100" dirty="0" smtClean="0">
                <a:solidFill>
                  <a:srgbClr val="000000"/>
                </a:solidFill>
                <a:latin typeface="微软雅黑"/>
                <a:ea typeface="微软雅黑"/>
              </a:rPr>
              <a:t>2</a:t>
            </a:r>
            <a:r>
              <a:rPr lang="zh-CN" altLang="en-US" sz="1400" b="1" kern="100" dirty="0" smtClean="0">
                <a:solidFill>
                  <a:srgbClr val="000000"/>
                </a:solidFill>
                <a:latin typeface="微软雅黑"/>
                <a:ea typeface="微软雅黑"/>
              </a:rPr>
              <a:t>：</a:t>
            </a:r>
            <a:r>
              <a:rPr lang="zh-CN" altLang="en-US" sz="1400" kern="100" dirty="0" smtClean="0">
                <a:solidFill>
                  <a:srgbClr val="000000"/>
                </a:solidFill>
                <a:latin typeface="微软雅黑"/>
                <a:ea typeface="微软雅黑"/>
              </a:rPr>
              <a:t>假设</a:t>
            </a:r>
            <a:r>
              <a:rPr lang="zh-CN" altLang="zh-CN" sz="1400" kern="100" dirty="0" smtClean="0">
                <a:solidFill>
                  <a:srgbClr val="000000"/>
                </a:solidFill>
                <a:latin typeface="微软雅黑"/>
                <a:ea typeface="微软雅黑"/>
              </a:rPr>
              <a:t>老</a:t>
            </a:r>
            <a:r>
              <a:rPr lang="zh-CN" altLang="zh-CN" sz="1400" kern="100" dirty="0">
                <a:solidFill>
                  <a:srgbClr val="000000"/>
                </a:solidFill>
                <a:latin typeface="微软雅黑"/>
                <a:ea typeface="微软雅黑"/>
              </a:rPr>
              <a:t>年代存活</a:t>
            </a:r>
            <a:r>
              <a:rPr lang="zh-CN" altLang="zh-CN" sz="1400" kern="100" dirty="0" smtClean="0">
                <a:solidFill>
                  <a:srgbClr val="000000"/>
                </a:solidFill>
                <a:latin typeface="微软雅黑"/>
                <a:ea typeface="微软雅黑"/>
              </a:rPr>
              <a:t>对象</a:t>
            </a:r>
            <a:r>
              <a:rPr lang="en-US" altLang="zh-CN" sz="1400" kern="100" dirty="0" smtClean="0">
                <a:solidFill>
                  <a:srgbClr val="000000"/>
                </a:solidFill>
                <a:latin typeface="微软雅黑"/>
                <a:ea typeface="微软雅黑"/>
              </a:rPr>
              <a:t>(</a:t>
            </a:r>
            <a:r>
              <a:rPr lang="zh-CN" altLang="en-US" sz="1400" dirty="0">
                <a:solidFill>
                  <a:srgbClr val="000000"/>
                </a:solidFill>
                <a:latin typeface="微软雅黑"/>
                <a:ea typeface="微软雅黑"/>
              </a:rPr>
              <a:t>即</a:t>
            </a:r>
            <a:r>
              <a:rPr lang="en-US" altLang="zh-CN" sz="1400" dirty="0" smtClean="0">
                <a:solidFill>
                  <a:srgbClr val="000000"/>
                </a:solidFill>
                <a:latin typeface="微软雅黑"/>
                <a:ea typeface="微软雅黑"/>
              </a:rPr>
              <a:t>Full GC</a:t>
            </a:r>
            <a:r>
              <a:rPr lang="zh-CN" altLang="en-US" sz="1400" dirty="0" smtClean="0">
                <a:solidFill>
                  <a:srgbClr val="000000"/>
                </a:solidFill>
                <a:latin typeface="微软雅黑"/>
                <a:ea typeface="微软雅黑"/>
              </a:rPr>
              <a:t>后老</a:t>
            </a:r>
            <a:r>
              <a:rPr lang="zh-CN" altLang="en-US" sz="1400" dirty="0">
                <a:solidFill>
                  <a:srgbClr val="000000"/>
                </a:solidFill>
                <a:latin typeface="微软雅黑"/>
                <a:ea typeface="微软雅黑"/>
              </a:rPr>
              <a:t>年代内存占用</a:t>
            </a:r>
            <a:r>
              <a:rPr lang="en-US" altLang="zh-CN" sz="1400" kern="100" dirty="0" smtClean="0">
                <a:solidFill>
                  <a:srgbClr val="000000"/>
                </a:solidFill>
                <a:latin typeface="微软雅黑"/>
                <a:ea typeface="微软雅黑"/>
              </a:rPr>
              <a:t>)</a:t>
            </a:r>
            <a:r>
              <a:rPr lang="zh-CN" altLang="zh-CN" sz="1400" kern="100" dirty="0" smtClean="0">
                <a:solidFill>
                  <a:srgbClr val="000000"/>
                </a:solidFill>
                <a:latin typeface="微软雅黑"/>
                <a:ea typeface="微软雅黑"/>
              </a:rPr>
              <a:t> 大小</a:t>
            </a:r>
            <a:r>
              <a:rPr lang="zh-CN" altLang="en-US" sz="1400" kern="100" dirty="0" smtClean="0">
                <a:solidFill>
                  <a:srgbClr val="000000"/>
                </a:solidFill>
                <a:latin typeface="微软雅黑"/>
                <a:ea typeface="微软雅黑"/>
              </a:rPr>
              <a:t>为</a:t>
            </a:r>
            <a:r>
              <a:rPr lang="en-US" altLang="zh-CN" sz="1400" kern="100" dirty="0" smtClean="0">
                <a:solidFill>
                  <a:srgbClr val="000000"/>
                </a:solidFill>
                <a:latin typeface="微软雅黑"/>
                <a:ea typeface="微软雅黑"/>
              </a:rPr>
              <a:t>X</a:t>
            </a:r>
            <a:r>
              <a:rPr lang="zh-CN" altLang="en-US" sz="1400" kern="100" dirty="0" smtClean="0">
                <a:solidFill>
                  <a:srgbClr val="000000"/>
                </a:solidFill>
                <a:latin typeface="微软雅黑"/>
                <a:ea typeface="微软雅黑"/>
              </a:rPr>
              <a:t>。</a:t>
            </a:r>
            <a:endParaRPr lang="zh-CN" altLang="en-US" sz="1400" dirty="0">
              <a:solidFill>
                <a:srgbClr val="000000"/>
              </a:solidFill>
              <a:latin typeface="微软雅黑"/>
              <a:ea typeface="微软雅黑"/>
            </a:endParaRPr>
          </a:p>
        </p:txBody>
      </p:sp>
      <p:sp>
        <p:nvSpPr>
          <p:cNvPr id="40" name="矩形 39"/>
          <p:cNvSpPr/>
          <p:nvPr/>
        </p:nvSpPr>
        <p:spPr>
          <a:xfrm>
            <a:off x="731404" y="1936864"/>
            <a:ext cx="1624572" cy="1708160"/>
          </a:xfrm>
          <a:prstGeom prst="rect">
            <a:avLst/>
          </a:prstGeom>
        </p:spPr>
        <p:txBody>
          <a:bodyPr wrap="square" anchor="ctr">
            <a:spAutoFit/>
          </a:bodyPr>
          <a:lstStyle/>
          <a:p>
            <a:pPr>
              <a:lnSpc>
                <a:spcPct val="150000"/>
              </a:lnSpc>
              <a:spcBef>
                <a:spcPts val="800"/>
              </a:spcBef>
              <a:spcAft>
                <a:spcPts val="800"/>
              </a:spcAft>
            </a:pPr>
            <a:r>
              <a:rPr lang="zh-CN" altLang="en-US" sz="1400" b="1" kern="100" dirty="0" smtClean="0">
                <a:solidFill>
                  <a:srgbClr val="000000"/>
                </a:solidFill>
                <a:latin typeface="微软雅黑"/>
                <a:ea typeface="微软雅黑"/>
              </a:rPr>
              <a:t>经验</a:t>
            </a:r>
            <a:r>
              <a:rPr lang="en-US" altLang="zh-CN" sz="1400" b="1" kern="100" dirty="0" smtClean="0">
                <a:solidFill>
                  <a:srgbClr val="000000"/>
                </a:solidFill>
                <a:latin typeface="微软雅黑"/>
                <a:ea typeface="微软雅黑"/>
              </a:rPr>
              <a:t>1</a:t>
            </a:r>
            <a:r>
              <a:rPr lang="zh-CN" altLang="en-US" sz="1400" b="1" kern="100" dirty="0" smtClean="0">
                <a:solidFill>
                  <a:srgbClr val="000000"/>
                </a:solidFill>
                <a:latin typeface="微软雅黑"/>
                <a:ea typeface="微软雅黑"/>
              </a:rPr>
              <a:t>：</a:t>
            </a:r>
            <a:r>
              <a:rPr lang="zh-CN" altLang="zh-CN" sz="1400" kern="100" dirty="0" smtClean="0">
                <a:solidFill>
                  <a:srgbClr val="000000"/>
                </a:solidFill>
                <a:latin typeface="微软雅黑"/>
                <a:ea typeface="微软雅黑"/>
              </a:rPr>
              <a:t>完成</a:t>
            </a:r>
            <a:r>
              <a:rPr lang="zh-CN" altLang="zh-CN" sz="1400" kern="100" dirty="0">
                <a:solidFill>
                  <a:srgbClr val="000000"/>
                </a:solidFill>
                <a:latin typeface="微软雅黑"/>
                <a:ea typeface="微软雅黑"/>
              </a:rPr>
              <a:t>一次</a:t>
            </a:r>
            <a:r>
              <a:rPr lang="en-US" altLang="zh-CN" sz="1400" kern="100" dirty="0">
                <a:solidFill>
                  <a:srgbClr val="000000"/>
                </a:solidFill>
                <a:latin typeface="微软雅黑"/>
                <a:ea typeface="微软雅黑"/>
              </a:rPr>
              <a:t>Full GC</a:t>
            </a:r>
            <a:r>
              <a:rPr lang="zh-CN" altLang="zh-CN" sz="1400" kern="100" dirty="0">
                <a:solidFill>
                  <a:srgbClr val="000000"/>
                </a:solidFill>
                <a:latin typeface="微软雅黑"/>
                <a:ea typeface="微软雅黑"/>
              </a:rPr>
              <a:t>后，应该释放出</a:t>
            </a:r>
            <a:r>
              <a:rPr lang="en-US" altLang="zh-CN" sz="1400" kern="100" dirty="0">
                <a:solidFill>
                  <a:srgbClr val="000000"/>
                </a:solidFill>
                <a:latin typeface="微软雅黑"/>
                <a:ea typeface="微软雅黑"/>
              </a:rPr>
              <a:t>70%</a:t>
            </a:r>
            <a:r>
              <a:rPr lang="zh-CN" altLang="zh-CN" sz="1400" kern="100" dirty="0">
                <a:solidFill>
                  <a:srgbClr val="000000"/>
                </a:solidFill>
                <a:latin typeface="微软雅黑"/>
                <a:ea typeface="微软雅黑"/>
              </a:rPr>
              <a:t>的堆空间（</a:t>
            </a:r>
            <a:r>
              <a:rPr lang="en-US" altLang="zh-CN" sz="1400" kern="100" dirty="0">
                <a:solidFill>
                  <a:srgbClr val="000000"/>
                </a:solidFill>
                <a:latin typeface="微软雅黑"/>
                <a:ea typeface="微软雅黑"/>
              </a:rPr>
              <a:t>30%</a:t>
            </a:r>
            <a:r>
              <a:rPr lang="zh-CN" altLang="zh-CN" sz="1400" kern="100" dirty="0">
                <a:solidFill>
                  <a:srgbClr val="000000"/>
                </a:solidFill>
                <a:latin typeface="微软雅黑"/>
                <a:ea typeface="微软雅黑"/>
              </a:rPr>
              <a:t>的空间仍然占用</a:t>
            </a:r>
            <a:r>
              <a:rPr lang="zh-CN" altLang="zh-CN" sz="1400" kern="100" dirty="0" smtClean="0">
                <a:solidFill>
                  <a:srgbClr val="000000"/>
                </a:solidFill>
                <a:latin typeface="微软雅黑"/>
                <a:ea typeface="微软雅黑"/>
              </a:rPr>
              <a:t>）</a:t>
            </a:r>
            <a:r>
              <a:rPr lang="zh-CN" altLang="en-US" sz="1400" kern="100" dirty="0" smtClean="0">
                <a:solidFill>
                  <a:srgbClr val="000000"/>
                </a:solidFill>
                <a:latin typeface="微软雅黑"/>
                <a:ea typeface="微软雅黑"/>
              </a:rPr>
              <a:t>。</a:t>
            </a:r>
            <a:endParaRPr lang="zh-CN" altLang="en-US" sz="1400" dirty="0">
              <a:solidFill>
                <a:srgbClr val="000000"/>
              </a:solidFill>
              <a:latin typeface="微软雅黑"/>
              <a:ea typeface="微软雅黑"/>
            </a:endParaRPr>
          </a:p>
        </p:txBody>
      </p:sp>
      <p:pic>
        <p:nvPicPr>
          <p:cNvPr id="45" name="Picture 2" descr="https://images2015.cnblogs.com/blog/331425/201606/331425-20160623115841031-5640406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97" y="4262809"/>
            <a:ext cx="6324053" cy="2021858"/>
          </a:xfrm>
          <a:prstGeom prst="rect">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pic>
      <p:sp>
        <p:nvSpPr>
          <p:cNvPr id="46" name="矩形 45"/>
          <p:cNvSpPr/>
          <p:nvPr/>
        </p:nvSpPr>
        <p:spPr bwMode="auto">
          <a:xfrm>
            <a:off x="9035677" y="1867841"/>
            <a:ext cx="2605461" cy="4416825"/>
          </a:xfrm>
          <a:prstGeom prst="rect">
            <a:avLst/>
          </a:prstGeom>
          <a:solidFill>
            <a:srgbClr val="FF5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微软雅黑"/>
              <a:ea typeface="微软雅黑"/>
            </a:endParaRPr>
          </a:p>
        </p:txBody>
      </p:sp>
      <p:sp>
        <p:nvSpPr>
          <p:cNvPr id="47" name="矩形 46"/>
          <p:cNvSpPr/>
          <p:nvPr/>
        </p:nvSpPr>
        <p:spPr>
          <a:xfrm>
            <a:off x="9190146" y="4077072"/>
            <a:ext cx="2296521" cy="2031325"/>
          </a:xfrm>
          <a:prstGeom prst="rect">
            <a:avLst/>
          </a:prstGeom>
        </p:spPr>
        <p:txBody>
          <a:bodyPr wrap="square" anchor="ctr">
            <a:spAutoFit/>
          </a:bodyPr>
          <a:lstStyle/>
          <a:p>
            <a:pPr>
              <a:lnSpc>
                <a:spcPct val="150000"/>
              </a:lnSpc>
            </a:pPr>
            <a:r>
              <a:rPr lang="zh-CN" altLang="en-US" sz="1400" b="1" kern="100" smtClean="0">
                <a:solidFill>
                  <a:srgbClr val="000000"/>
                </a:solidFill>
                <a:latin typeface="微软雅黑"/>
                <a:ea typeface="微软雅黑"/>
                <a:cs typeface="Arial" panose="020B0604020202020204" pitchFamily="34" charset="0"/>
              </a:rPr>
              <a:t>差异</a:t>
            </a:r>
            <a:r>
              <a:rPr lang="en-US" altLang="zh-CN" sz="1400" b="1" kern="100" smtClean="0">
                <a:solidFill>
                  <a:srgbClr val="000000"/>
                </a:solidFill>
                <a:latin typeface="微软雅黑"/>
                <a:ea typeface="微软雅黑"/>
                <a:cs typeface="Arial" panose="020B0604020202020204" pitchFamily="34" charset="0"/>
              </a:rPr>
              <a:t>2</a:t>
            </a:r>
            <a:r>
              <a:rPr lang="zh-CN" altLang="en-US" sz="1400" b="1" kern="100" smtClean="0">
                <a:solidFill>
                  <a:srgbClr val="000000"/>
                </a:solidFill>
                <a:latin typeface="微软雅黑"/>
                <a:ea typeface="微软雅黑"/>
                <a:cs typeface="Arial" panose="020B0604020202020204" pitchFamily="34" charset="0"/>
              </a:rPr>
              <a:t>：</a:t>
            </a:r>
            <a:r>
              <a:rPr lang="zh-CN" altLang="en-US" sz="1400" smtClean="0">
                <a:solidFill>
                  <a:srgbClr val="000000"/>
                </a:solidFill>
                <a:latin typeface="微软雅黑"/>
                <a:ea typeface="微软雅黑"/>
              </a:rPr>
              <a:t>由于</a:t>
            </a:r>
            <a:r>
              <a:rPr lang="en-US" altLang="zh-CN" sz="1400" smtClean="0">
                <a:solidFill>
                  <a:srgbClr val="000000"/>
                </a:solidFill>
                <a:latin typeface="微软雅黑"/>
                <a:ea typeface="微软雅黑"/>
              </a:rPr>
              <a:t>ARM</a:t>
            </a:r>
            <a:r>
              <a:rPr lang="zh-CN" altLang="en-US" sz="1400" smtClean="0">
                <a:solidFill>
                  <a:srgbClr val="000000"/>
                </a:solidFill>
                <a:latin typeface="微软雅黑"/>
                <a:ea typeface="微软雅黑"/>
              </a:rPr>
              <a:t>和</a:t>
            </a:r>
            <a:r>
              <a:rPr lang="en-US" altLang="zh-CN" sz="1400" smtClean="0">
                <a:solidFill>
                  <a:srgbClr val="000000"/>
                </a:solidFill>
                <a:latin typeface="微软雅黑"/>
                <a:ea typeface="微软雅黑"/>
              </a:rPr>
              <a:t>X86</a:t>
            </a:r>
            <a:r>
              <a:rPr lang="zh-CN" altLang="en-US" sz="1400" smtClean="0">
                <a:solidFill>
                  <a:srgbClr val="000000"/>
                </a:solidFill>
                <a:latin typeface="微软雅黑"/>
                <a:ea typeface="微软雅黑"/>
              </a:rPr>
              <a:t>指令集的差异性，导致</a:t>
            </a:r>
            <a:r>
              <a:rPr lang="en-US" altLang="zh-CN" sz="1400" smtClean="0">
                <a:solidFill>
                  <a:srgbClr val="000000"/>
                </a:solidFill>
                <a:latin typeface="微软雅黑"/>
                <a:ea typeface="微软雅黑"/>
              </a:rPr>
              <a:t>JDK</a:t>
            </a:r>
            <a:r>
              <a:rPr lang="zh-CN" altLang="en-US" sz="1400" smtClean="0">
                <a:solidFill>
                  <a:srgbClr val="000000"/>
                </a:solidFill>
                <a:latin typeface="微软雅黑"/>
                <a:ea typeface="微软雅黑"/>
              </a:rPr>
              <a:t>的</a:t>
            </a:r>
            <a:r>
              <a:rPr lang="en-US" altLang="zh-CN" sz="1400" smtClean="0">
                <a:solidFill>
                  <a:srgbClr val="000000"/>
                </a:solidFill>
                <a:latin typeface="微软雅黑"/>
                <a:ea typeface="微软雅黑"/>
              </a:rPr>
              <a:t>JIT</a:t>
            </a:r>
            <a:r>
              <a:rPr lang="zh-CN" altLang="en-US" sz="1400" smtClean="0">
                <a:solidFill>
                  <a:srgbClr val="000000"/>
                </a:solidFill>
                <a:latin typeface="微软雅黑"/>
                <a:ea typeface="微软雅黑"/>
              </a:rPr>
              <a:t>编译存在差异。可以通过设置参数</a:t>
            </a:r>
            <a:r>
              <a:rPr lang="en-US" altLang="zh-CN" sz="1400" smtClean="0">
                <a:solidFill>
                  <a:srgbClr val="000000"/>
                </a:solidFill>
                <a:latin typeface="微软雅黑"/>
                <a:ea typeface="微软雅黑"/>
              </a:rPr>
              <a:t>ReservedCodeCacheSize</a:t>
            </a:r>
            <a:r>
              <a:rPr lang="zh-CN" altLang="en-US" sz="1400" smtClean="0">
                <a:solidFill>
                  <a:srgbClr val="000000"/>
                </a:solidFill>
                <a:latin typeface="微软雅黑"/>
                <a:ea typeface="微软雅黑"/>
              </a:rPr>
              <a:t>，</a:t>
            </a:r>
            <a:r>
              <a:rPr lang="zh-CN" altLang="en-US" sz="1400" kern="100" smtClean="0">
                <a:solidFill>
                  <a:srgbClr val="000000"/>
                </a:solidFill>
                <a:latin typeface="微软雅黑"/>
                <a:ea typeface="微软雅黑"/>
                <a:cs typeface="Arial" panose="020B0604020202020204" pitchFamily="34" charset="0"/>
              </a:rPr>
              <a:t>调整</a:t>
            </a:r>
            <a:r>
              <a:rPr lang="en-US" altLang="zh-CN" sz="1400" smtClean="0">
                <a:solidFill>
                  <a:srgbClr val="000000"/>
                </a:solidFill>
                <a:latin typeface="微软雅黑"/>
                <a:ea typeface="微软雅黑"/>
              </a:rPr>
              <a:t>CodeCache</a:t>
            </a:r>
            <a:r>
              <a:rPr lang="zh-CN" altLang="en-US" sz="1400" smtClean="0">
                <a:solidFill>
                  <a:srgbClr val="000000"/>
                </a:solidFill>
                <a:latin typeface="微软雅黑"/>
                <a:ea typeface="微软雅黑"/>
              </a:rPr>
              <a:t>大小。</a:t>
            </a:r>
            <a:endParaRPr lang="en-US" altLang="zh-CN" sz="1400">
              <a:solidFill>
                <a:srgbClr val="000000"/>
              </a:solidFill>
              <a:latin typeface="微软雅黑"/>
              <a:ea typeface="微软雅黑"/>
            </a:endParaRPr>
          </a:p>
        </p:txBody>
      </p:sp>
      <p:sp>
        <p:nvSpPr>
          <p:cNvPr id="48" name="右箭头 47"/>
          <p:cNvSpPr/>
          <p:nvPr/>
        </p:nvSpPr>
        <p:spPr bwMode="auto">
          <a:xfrm>
            <a:off x="550864" y="4579556"/>
            <a:ext cx="1805112" cy="1388363"/>
          </a:xfrm>
          <a:prstGeom prst="rightArrow">
            <a:avLst/>
          </a:prstGeom>
          <a:solidFill>
            <a:srgbClr val="C00000">
              <a:alpha val="61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zh-CN" altLang="en-US" sz="1400" kern="0" dirty="0" smtClean="0">
                <a:solidFill>
                  <a:srgbClr val="FFFFFF"/>
                </a:solidFill>
                <a:latin typeface="微软雅黑"/>
                <a:ea typeface="微软雅黑"/>
                <a:cs typeface="Arial" pitchFamily="34" charset="0"/>
              </a:rPr>
              <a:t>参数控制区间的直观展示</a:t>
            </a:r>
            <a:endParaRPr lang="zh-CN" altLang="en-US" sz="1400" kern="0" dirty="0">
              <a:solidFill>
                <a:srgbClr val="FFFFFF"/>
              </a:solidFill>
              <a:latin typeface="微软雅黑"/>
              <a:ea typeface="微软雅黑"/>
              <a:cs typeface="Arial" pitchFamily="34" charset="0"/>
            </a:endParaRPr>
          </a:p>
        </p:txBody>
      </p:sp>
      <p:sp>
        <p:nvSpPr>
          <p:cNvPr id="15"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solidFill>
                  <a:srgbClr val="000000">
                    <a:lumMod val="75000"/>
                    <a:lumOff val="25000"/>
                  </a:srgbClr>
                </a:solidFill>
                <a:ea typeface="微软雅黑"/>
              </a:rPr>
              <a:t>Java</a:t>
            </a:r>
            <a:r>
              <a:rPr lang="zh-CN" altLang="en-US" sz="2800" dirty="0">
                <a:solidFill>
                  <a:srgbClr val="000000">
                    <a:lumMod val="75000"/>
                    <a:lumOff val="25000"/>
                  </a:srgbClr>
                </a:solidFill>
                <a:ea typeface="微软雅黑"/>
              </a:rPr>
              <a:t>代码迁移：设置</a:t>
            </a:r>
            <a:r>
              <a:rPr lang="en-US" altLang="zh-CN" sz="2800" dirty="0">
                <a:solidFill>
                  <a:srgbClr val="000000">
                    <a:lumMod val="75000"/>
                    <a:lumOff val="25000"/>
                  </a:srgbClr>
                </a:solidFill>
                <a:ea typeface="微软雅黑"/>
              </a:rPr>
              <a:t>JVM</a:t>
            </a:r>
            <a:r>
              <a:rPr lang="zh-CN" altLang="en-US" sz="2800" dirty="0">
                <a:solidFill>
                  <a:srgbClr val="000000">
                    <a:lumMod val="75000"/>
                    <a:lumOff val="25000"/>
                  </a:srgbClr>
                </a:solidFill>
                <a:ea typeface="微软雅黑"/>
              </a:rPr>
              <a:t>参数，稳定快速的运行程序</a:t>
            </a:r>
          </a:p>
        </p:txBody>
      </p:sp>
      <p:grpSp>
        <p:nvGrpSpPr>
          <p:cNvPr id="16" name="组合 15"/>
          <p:cNvGrpSpPr/>
          <p:nvPr/>
        </p:nvGrpSpPr>
        <p:grpSpPr>
          <a:xfrm>
            <a:off x="0" y="474074"/>
            <a:ext cx="1052924" cy="508968"/>
            <a:chOff x="0" y="474074"/>
            <a:chExt cx="1052924" cy="508968"/>
          </a:xfrm>
        </p:grpSpPr>
        <p:sp>
          <p:nvSpPr>
            <p:cNvPr id="17"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1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
        <p:nvSpPr>
          <p:cNvPr id="19"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矩形 22"/>
          <p:cNvSpPr/>
          <p:nvPr/>
        </p:nvSpPr>
        <p:spPr>
          <a:xfrm>
            <a:off x="9190146" y="1936864"/>
            <a:ext cx="2296521" cy="2031325"/>
          </a:xfrm>
          <a:prstGeom prst="rect">
            <a:avLst/>
          </a:prstGeom>
        </p:spPr>
        <p:txBody>
          <a:bodyPr wrap="square" anchor="ctr">
            <a:spAutoFit/>
          </a:bodyPr>
          <a:lstStyle/>
          <a:p>
            <a:pPr>
              <a:lnSpc>
                <a:spcPct val="150000"/>
              </a:lnSpc>
            </a:pPr>
            <a:r>
              <a:rPr lang="zh-CN" altLang="en-US" sz="1400" b="1" kern="100" smtClean="0">
                <a:solidFill>
                  <a:srgbClr val="000000"/>
                </a:solidFill>
                <a:latin typeface="微软雅黑"/>
                <a:ea typeface="微软雅黑"/>
                <a:cs typeface="Arial" panose="020B0604020202020204" pitchFamily="34" charset="0"/>
              </a:rPr>
              <a:t>差异</a:t>
            </a:r>
            <a:r>
              <a:rPr lang="en-US" altLang="zh-CN" sz="1400" b="1" kern="100" smtClean="0">
                <a:solidFill>
                  <a:srgbClr val="000000"/>
                </a:solidFill>
                <a:latin typeface="微软雅黑"/>
                <a:ea typeface="微软雅黑"/>
                <a:cs typeface="Arial" panose="020B0604020202020204" pitchFamily="34" charset="0"/>
              </a:rPr>
              <a:t>1</a:t>
            </a:r>
            <a:r>
              <a:rPr lang="zh-CN" altLang="en-US" sz="1400" b="1" kern="100" smtClean="0">
                <a:solidFill>
                  <a:srgbClr val="000000"/>
                </a:solidFill>
                <a:latin typeface="微软雅黑"/>
                <a:ea typeface="微软雅黑"/>
                <a:cs typeface="Arial" panose="020B0604020202020204" pitchFamily="34" charset="0"/>
              </a:rPr>
              <a:t>：</a:t>
            </a:r>
            <a:r>
              <a:rPr lang="zh-CN" altLang="en-US" sz="1400" kern="100" smtClean="0">
                <a:solidFill>
                  <a:srgbClr val="000000"/>
                </a:solidFill>
                <a:latin typeface="微软雅黑"/>
                <a:ea typeface="微软雅黑"/>
                <a:cs typeface="Arial" panose="020B0604020202020204" pitchFamily="34" charset="0"/>
              </a:rPr>
              <a:t>线程栈大小的</a:t>
            </a:r>
            <a:r>
              <a:rPr lang="en-US" altLang="zh-CN" sz="1400" kern="100" smtClean="0">
                <a:solidFill>
                  <a:srgbClr val="000000"/>
                </a:solidFill>
                <a:latin typeface="微软雅黑"/>
                <a:ea typeface="微软雅黑"/>
                <a:cs typeface="Arial" panose="020B0604020202020204" pitchFamily="34" charset="0"/>
              </a:rPr>
              <a:t>Xss</a:t>
            </a:r>
            <a:r>
              <a:rPr lang="zh-CN" altLang="en-US" sz="1400" kern="100" smtClean="0">
                <a:solidFill>
                  <a:srgbClr val="000000"/>
                </a:solidFill>
                <a:latin typeface="微软雅黑"/>
                <a:ea typeface="微软雅黑"/>
                <a:cs typeface="Arial" panose="020B0604020202020204" pitchFamily="34" charset="0"/>
              </a:rPr>
              <a:t>参数在</a:t>
            </a:r>
            <a:r>
              <a:rPr lang="en-US" altLang="zh-CN" sz="1400" kern="100" smtClean="0">
                <a:solidFill>
                  <a:srgbClr val="000000"/>
                </a:solidFill>
                <a:latin typeface="微软雅黑"/>
                <a:ea typeface="微软雅黑"/>
                <a:cs typeface="Arial" panose="020B0604020202020204" pitchFamily="34" charset="0"/>
              </a:rPr>
              <a:t>ARM</a:t>
            </a:r>
            <a:r>
              <a:rPr lang="zh-CN" altLang="en-US" sz="1400" kern="100" smtClean="0">
                <a:solidFill>
                  <a:srgbClr val="000000"/>
                </a:solidFill>
                <a:latin typeface="+mn-ea"/>
                <a:ea typeface="+mn-ea"/>
                <a:cs typeface="Arial" panose="020B0604020202020204" pitchFamily="34" charset="0"/>
              </a:rPr>
              <a:t>上</a:t>
            </a:r>
            <a:r>
              <a:rPr lang="zh-CN" altLang="en-US" sz="1400" kern="100">
                <a:solidFill>
                  <a:srgbClr val="000000"/>
                </a:solidFill>
                <a:latin typeface="+mn-ea"/>
                <a:ea typeface="+mn-ea"/>
                <a:cs typeface="Arial" panose="020B0604020202020204" pitchFamily="34" charset="0"/>
              </a:rPr>
              <a:t>默认值</a:t>
            </a:r>
            <a:r>
              <a:rPr lang="zh-CN" altLang="en-US" sz="1400" kern="100" smtClean="0">
                <a:solidFill>
                  <a:srgbClr val="000000"/>
                </a:solidFill>
                <a:latin typeface="+mn-ea"/>
                <a:ea typeface="+mn-ea"/>
                <a:cs typeface="Arial" panose="020B0604020202020204" pitchFamily="34" charset="0"/>
              </a:rPr>
              <a:t>为</a:t>
            </a:r>
            <a:r>
              <a:rPr lang="en-US" altLang="zh-CN" sz="1400" kern="100" smtClean="0">
                <a:solidFill>
                  <a:srgbClr val="000000"/>
                </a:solidFill>
                <a:latin typeface="微软雅黑"/>
                <a:ea typeface="微软雅黑"/>
                <a:cs typeface="Arial" panose="020B0604020202020204" pitchFamily="34" charset="0"/>
              </a:rPr>
              <a:t>2M</a:t>
            </a:r>
            <a:r>
              <a:rPr lang="zh-CN" altLang="en-US" sz="1400" kern="100" smtClean="0">
                <a:solidFill>
                  <a:srgbClr val="000000"/>
                </a:solidFill>
                <a:latin typeface="微软雅黑"/>
                <a:ea typeface="微软雅黑"/>
                <a:cs typeface="Arial" panose="020B0604020202020204" pitchFamily="34" charset="0"/>
              </a:rPr>
              <a:t>，在</a:t>
            </a:r>
            <a:r>
              <a:rPr lang="en-US" altLang="zh-CN" sz="1400" kern="100" smtClean="0">
                <a:solidFill>
                  <a:srgbClr val="000000"/>
                </a:solidFill>
                <a:latin typeface="微软雅黑"/>
                <a:ea typeface="微软雅黑"/>
                <a:cs typeface="Arial" panose="020B0604020202020204" pitchFamily="34" charset="0"/>
              </a:rPr>
              <a:t>X86</a:t>
            </a:r>
            <a:r>
              <a:rPr lang="zh-CN" altLang="en-US" sz="1400" kern="100" smtClean="0">
                <a:solidFill>
                  <a:srgbClr val="000000"/>
                </a:solidFill>
                <a:latin typeface="微软雅黑"/>
                <a:ea typeface="微软雅黑"/>
                <a:cs typeface="Arial" panose="020B0604020202020204" pitchFamily="34" charset="0"/>
              </a:rPr>
              <a:t>上为</a:t>
            </a:r>
            <a:r>
              <a:rPr lang="en-US" altLang="zh-CN" sz="1400" kern="100" smtClean="0">
                <a:solidFill>
                  <a:srgbClr val="000000"/>
                </a:solidFill>
                <a:latin typeface="微软雅黑"/>
                <a:ea typeface="微软雅黑"/>
                <a:cs typeface="Arial" panose="020B0604020202020204" pitchFamily="34" charset="0"/>
              </a:rPr>
              <a:t>1M</a:t>
            </a:r>
            <a:r>
              <a:rPr lang="zh-CN" altLang="en-US" sz="1400" kern="100" smtClean="0">
                <a:solidFill>
                  <a:srgbClr val="000000"/>
                </a:solidFill>
                <a:latin typeface="微软雅黑"/>
                <a:ea typeface="微软雅黑"/>
                <a:cs typeface="Arial" panose="020B0604020202020204" pitchFamily="34" charset="0"/>
              </a:rPr>
              <a:t>，若线程开的太多，需要使用</a:t>
            </a:r>
            <a:r>
              <a:rPr lang="en-US" altLang="zh-CN" sz="1400" kern="100" smtClean="0">
                <a:solidFill>
                  <a:srgbClr val="000000"/>
                </a:solidFill>
                <a:latin typeface="微软雅黑"/>
                <a:ea typeface="微软雅黑"/>
                <a:cs typeface="Arial" panose="020B0604020202020204" pitchFamily="34" charset="0"/>
              </a:rPr>
              <a:t>Xss</a:t>
            </a:r>
            <a:r>
              <a:rPr lang="zh-CN" altLang="en-US" sz="1400" kern="100" smtClean="0">
                <a:solidFill>
                  <a:srgbClr val="000000"/>
                </a:solidFill>
                <a:latin typeface="微软雅黑"/>
                <a:ea typeface="微软雅黑"/>
                <a:cs typeface="Arial" panose="020B0604020202020204" pitchFamily="34" charset="0"/>
              </a:rPr>
              <a:t>调整线程栈的大小，防止</a:t>
            </a:r>
            <a:r>
              <a:rPr lang="en-US" altLang="zh-CN" sz="1400" kern="100" smtClean="0">
                <a:solidFill>
                  <a:srgbClr val="000000"/>
                </a:solidFill>
                <a:latin typeface="微软雅黑"/>
                <a:ea typeface="微软雅黑"/>
                <a:cs typeface="Arial" panose="020B0604020202020204" pitchFamily="34" charset="0"/>
              </a:rPr>
              <a:t>OOM</a:t>
            </a:r>
          </a:p>
        </p:txBody>
      </p:sp>
    </p:spTree>
    <p:extLst>
      <p:ext uri="{BB962C8B-B14F-4D97-AF65-F5344CB8AC3E}">
        <p14:creationId xmlns:p14="http://schemas.microsoft.com/office/powerpoint/2010/main" val="2833742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1519436" y="4584364"/>
            <a:ext cx="9168072" cy="172948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1" name="矩形 30"/>
          <p:cNvSpPr/>
          <p:nvPr/>
        </p:nvSpPr>
        <p:spPr bwMode="auto">
          <a:xfrm>
            <a:off x="1519436" y="1742542"/>
            <a:ext cx="9168072" cy="215451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3" name="矩形 22"/>
          <p:cNvSpPr/>
          <p:nvPr/>
        </p:nvSpPr>
        <p:spPr>
          <a:xfrm>
            <a:off x="1631504" y="4581288"/>
            <a:ext cx="9056004" cy="14773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200" dirty="0" smtClean="0">
                <a:latin typeface="+mn-ea"/>
                <a:ea typeface="+mn-ea"/>
              </a:rPr>
              <a:t>安装依赖：</a:t>
            </a:r>
            <a:r>
              <a:rPr lang="en-US" altLang="zh-CN" sz="1200" smtClean="0">
                <a:latin typeface="+mn-ea"/>
                <a:ea typeface="+mn-ea"/>
              </a:rPr>
              <a:t>yum groupinstall </a:t>
            </a:r>
            <a:r>
              <a:rPr lang="en-US" altLang="zh-CN" sz="1200" dirty="0">
                <a:latin typeface="+mn-ea"/>
                <a:ea typeface="+mn-ea"/>
              </a:rPr>
              <a:t>"Development Tools" </a:t>
            </a:r>
            <a:r>
              <a:rPr lang="en-US" altLang="zh-CN" sz="1200" dirty="0" smtClean="0">
                <a:latin typeface="+mn-ea"/>
                <a:ea typeface="+mn-ea"/>
              </a:rPr>
              <a:t>java-1.8.0-openjdk-devel –y</a:t>
            </a:r>
          </a:p>
          <a:p>
            <a:pPr marL="285750" indent="-285750">
              <a:lnSpc>
                <a:spcPct val="150000"/>
              </a:lnSpc>
              <a:buFont typeface="Arial" panose="020B0604020202020204" pitchFamily="34" charset="0"/>
              <a:buChar char="•"/>
            </a:pPr>
            <a:r>
              <a:rPr lang="zh-CN" altLang="en-US" sz="1200" dirty="0" smtClean="0">
                <a:latin typeface="+mn-ea"/>
                <a:ea typeface="+mn-ea"/>
              </a:rPr>
              <a:t>配置参数：</a:t>
            </a:r>
            <a:r>
              <a:rPr lang="en-US" altLang="zh-CN" sz="1200" dirty="0" smtClean="0">
                <a:latin typeface="+mn-ea"/>
                <a:ea typeface="+mn-ea"/>
              </a:rPr>
              <a:t>bash </a:t>
            </a:r>
            <a:r>
              <a:rPr lang="en-US" altLang="zh-CN" sz="1200" dirty="0">
                <a:latin typeface="+mn-ea"/>
                <a:ea typeface="+mn-ea"/>
              </a:rPr>
              <a:t>configure --with-target-bits=64 --disable-warnings-as-errors --with-</a:t>
            </a:r>
            <a:r>
              <a:rPr lang="en-US" altLang="zh-CN" sz="1200" dirty="0" err="1">
                <a:latin typeface="+mn-ea"/>
                <a:ea typeface="+mn-ea"/>
              </a:rPr>
              <a:t>debuglevel</a:t>
            </a:r>
            <a:r>
              <a:rPr lang="en-US" altLang="zh-CN" sz="1200" dirty="0">
                <a:latin typeface="+mn-ea"/>
                <a:ea typeface="+mn-ea"/>
              </a:rPr>
              <a:t>=</a:t>
            </a:r>
            <a:r>
              <a:rPr lang="en-US" altLang="zh-CN" sz="1200" dirty="0" err="1">
                <a:latin typeface="+mn-ea"/>
                <a:ea typeface="+mn-ea"/>
              </a:rPr>
              <a:t>slowdebug</a:t>
            </a:r>
            <a:r>
              <a:rPr lang="en-US" altLang="zh-CN" sz="1200" dirty="0">
                <a:latin typeface="+mn-ea"/>
                <a:ea typeface="+mn-ea"/>
              </a:rPr>
              <a:t> --with-boot-</a:t>
            </a:r>
            <a:r>
              <a:rPr lang="en-US" altLang="zh-CN" sz="1200" dirty="0" err="1">
                <a:latin typeface="+mn-ea"/>
                <a:ea typeface="+mn-ea"/>
              </a:rPr>
              <a:t>jdk</a:t>
            </a:r>
            <a:r>
              <a:rPr lang="en-US" altLang="zh-CN" sz="1200" dirty="0">
                <a:latin typeface="+mn-ea"/>
                <a:ea typeface="+mn-ea"/>
              </a:rPr>
              <a:t>=/opt/tools/installed/jdk8u191-b12 </a:t>
            </a:r>
            <a:endParaRPr lang="en-US" altLang="zh-CN" sz="1200" dirty="0" smtClean="0">
              <a:latin typeface="+mn-ea"/>
              <a:ea typeface="+mn-ea"/>
            </a:endParaRPr>
          </a:p>
          <a:p>
            <a:pPr marL="285750" indent="-285750">
              <a:lnSpc>
                <a:spcPct val="150000"/>
              </a:lnSpc>
              <a:buFont typeface="Arial" panose="020B0604020202020204" pitchFamily="34" charset="0"/>
              <a:buChar char="•"/>
            </a:pPr>
            <a:r>
              <a:rPr lang="zh-CN" altLang="en-US" sz="1200" dirty="0" smtClean="0">
                <a:latin typeface="+mn-ea"/>
                <a:ea typeface="+mn-ea"/>
              </a:rPr>
              <a:t>编译：</a:t>
            </a:r>
            <a:r>
              <a:rPr lang="en-US" altLang="zh-CN" sz="1200" dirty="0" smtClean="0">
                <a:latin typeface="+mn-ea"/>
                <a:ea typeface="+mn-ea"/>
              </a:rPr>
              <a:t>make all</a:t>
            </a:r>
          </a:p>
          <a:p>
            <a:pPr marL="285750" indent="-285750">
              <a:lnSpc>
                <a:spcPct val="150000"/>
              </a:lnSpc>
              <a:buFont typeface="Arial" panose="020B0604020202020204" pitchFamily="34" charset="0"/>
              <a:buChar char="•"/>
            </a:pPr>
            <a:r>
              <a:rPr lang="zh-CN" altLang="en-US" sz="1200" dirty="0" smtClean="0">
                <a:latin typeface="+mn-ea"/>
                <a:ea typeface="+mn-ea"/>
              </a:rPr>
              <a:t>验证：</a:t>
            </a:r>
            <a:r>
              <a:rPr lang="en-US" altLang="zh-CN" sz="1200" dirty="0" smtClean="0">
                <a:latin typeface="+mn-ea"/>
                <a:ea typeface="+mn-ea"/>
              </a:rPr>
              <a:t>build/linux-aarch64-normal-server-slowdebug/</a:t>
            </a:r>
            <a:r>
              <a:rPr lang="en-US" altLang="zh-CN" sz="1200" dirty="0" err="1" smtClean="0">
                <a:latin typeface="+mn-ea"/>
                <a:ea typeface="+mn-ea"/>
              </a:rPr>
              <a:t>jdk</a:t>
            </a:r>
            <a:r>
              <a:rPr lang="en-US" altLang="zh-CN" sz="1200" dirty="0" smtClean="0">
                <a:latin typeface="+mn-ea"/>
                <a:ea typeface="+mn-ea"/>
              </a:rPr>
              <a:t>/bin/java -version</a:t>
            </a:r>
          </a:p>
        </p:txBody>
      </p:sp>
      <p:pic>
        <p:nvPicPr>
          <p:cNvPr id="27" name="图片 26"/>
          <p:cNvPicPr>
            <a:picLocks noChangeAspect="1"/>
          </p:cNvPicPr>
          <p:nvPr/>
        </p:nvPicPr>
        <p:blipFill>
          <a:blip r:embed="rId3"/>
          <a:stretch>
            <a:fillRect/>
          </a:stretch>
        </p:blipFill>
        <p:spPr>
          <a:xfrm>
            <a:off x="7500156" y="5553236"/>
            <a:ext cx="3030140" cy="612068"/>
          </a:xfrm>
          <a:prstGeom prst="rect">
            <a:avLst/>
          </a:prstGeom>
        </p:spPr>
      </p:pic>
      <p:sp>
        <p:nvSpPr>
          <p:cNvPr id="28" name="矩形 27"/>
          <p:cNvSpPr/>
          <p:nvPr/>
        </p:nvSpPr>
        <p:spPr bwMode="auto">
          <a:xfrm>
            <a:off x="1519437" y="1268413"/>
            <a:ext cx="9154876"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1</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、下载</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JDK</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源码</a:t>
            </a:r>
          </a:p>
        </p:txBody>
      </p:sp>
      <p:sp>
        <p:nvSpPr>
          <p:cNvPr id="29" name="矩形 28"/>
          <p:cNvSpPr/>
          <p:nvPr/>
        </p:nvSpPr>
        <p:spPr>
          <a:xfrm>
            <a:off x="1809497" y="1791878"/>
            <a:ext cx="3996444" cy="1154162"/>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200" dirty="0" smtClean="0">
                <a:latin typeface="+mn-ea"/>
                <a:ea typeface="+mn-ea"/>
                <a:cs typeface="Arial" pitchFamily="34" charset="0"/>
              </a:rPr>
              <a:t>yum </a:t>
            </a:r>
            <a:r>
              <a:rPr lang="en-US" altLang="zh-CN" sz="1200" dirty="0">
                <a:latin typeface="+mn-ea"/>
                <a:ea typeface="+mn-ea"/>
                <a:cs typeface="Arial" pitchFamily="34" charset="0"/>
              </a:rPr>
              <a:t>install mercurial -y </a:t>
            </a:r>
            <a:endParaRPr lang="en-US" altLang="zh-CN" sz="1200" dirty="0" smtClean="0">
              <a:latin typeface="+mn-ea"/>
              <a:ea typeface="+mn-ea"/>
              <a:cs typeface="Arial" pitchFamily="34" charset="0"/>
            </a:endParaRPr>
          </a:p>
          <a:p>
            <a:pPr marL="285750" indent="-285750">
              <a:lnSpc>
                <a:spcPct val="125000"/>
              </a:lnSpc>
              <a:buFont typeface="Arial" panose="020B0604020202020204" pitchFamily="34" charset="0"/>
              <a:buChar char="•"/>
            </a:pPr>
            <a:r>
              <a:rPr lang="en-US" altLang="zh-CN" sz="1200" dirty="0">
                <a:latin typeface="+mn-ea"/>
                <a:ea typeface="+mn-ea"/>
                <a:cs typeface="Arial" pitchFamily="34" charset="0"/>
              </a:rPr>
              <a:t>h</a:t>
            </a:r>
            <a:r>
              <a:rPr lang="en-US" altLang="zh-CN" sz="1200" dirty="0" smtClean="0">
                <a:latin typeface="+mn-ea"/>
                <a:ea typeface="+mn-ea"/>
                <a:cs typeface="Arial" pitchFamily="34" charset="0"/>
              </a:rPr>
              <a:t>g </a:t>
            </a:r>
            <a:r>
              <a:rPr lang="en-US" altLang="zh-CN" sz="1200" dirty="0">
                <a:latin typeface="+mn-ea"/>
                <a:ea typeface="+mn-ea"/>
                <a:cs typeface="Arial" pitchFamily="34" charset="0"/>
              </a:rPr>
              <a:t>clone http://hg.openjdk.java.net/jdk9/jdk9 </a:t>
            </a:r>
            <a:endParaRPr lang="en-US" altLang="zh-CN" sz="1200" dirty="0" smtClean="0">
              <a:latin typeface="+mn-ea"/>
              <a:ea typeface="+mn-ea"/>
              <a:cs typeface="Arial" pitchFamily="34" charset="0"/>
            </a:endParaRPr>
          </a:p>
          <a:p>
            <a:pPr marL="285750" indent="-285750">
              <a:lnSpc>
                <a:spcPct val="150000"/>
              </a:lnSpc>
              <a:buFont typeface="Arial" panose="020B0604020202020204" pitchFamily="34" charset="0"/>
              <a:buChar char="•"/>
            </a:pPr>
            <a:r>
              <a:rPr lang="en-US" altLang="zh-CN" sz="1200" dirty="0" smtClean="0">
                <a:latin typeface="+mn-ea"/>
                <a:ea typeface="+mn-ea"/>
                <a:cs typeface="Arial" pitchFamily="34" charset="0"/>
              </a:rPr>
              <a:t>cd jdk9</a:t>
            </a:r>
          </a:p>
          <a:p>
            <a:pPr marL="285750" indent="-285750">
              <a:lnSpc>
                <a:spcPct val="150000"/>
              </a:lnSpc>
              <a:buFont typeface="Arial" panose="020B0604020202020204" pitchFamily="34" charset="0"/>
              <a:buChar char="•"/>
            </a:pPr>
            <a:r>
              <a:rPr lang="en-US" altLang="zh-CN" sz="1200" dirty="0" err="1" smtClean="0">
                <a:latin typeface="+mn-ea"/>
                <a:ea typeface="+mn-ea"/>
                <a:cs typeface="Arial" pitchFamily="34" charset="0"/>
              </a:rPr>
              <a:t>sh</a:t>
            </a:r>
            <a:r>
              <a:rPr lang="en-US" altLang="zh-CN" sz="1200" dirty="0" smtClean="0">
                <a:latin typeface="+mn-ea"/>
                <a:ea typeface="+mn-ea"/>
                <a:cs typeface="Arial" pitchFamily="34" charset="0"/>
              </a:rPr>
              <a:t> get_source.sh</a:t>
            </a:r>
            <a:endParaRPr lang="en-US" altLang="zh-CN" sz="1200" dirty="0" smtClean="0">
              <a:latin typeface="+mn-ea"/>
              <a:ea typeface="+mn-ea"/>
              <a:cs typeface="Arial" pitchFamily="34" charset="0"/>
              <a:hlinkClick r:id="rId4"/>
            </a:endParaRPr>
          </a:p>
        </p:txBody>
      </p:sp>
      <p:sp>
        <p:nvSpPr>
          <p:cNvPr id="30" name="矩形 29"/>
          <p:cNvSpPr/>
          <p:nvPr/>
        </p:nvSpPr>
        <p:spPr bwMode="auto">
          <a:xfrm>
            <a:off x="1519437" y="4116312"/>
            <a:ext cx="9154876"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2</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、设置参数，开始编译</a:t>
            </a:r>
          </a:p>
        </p:txBody>
      </p:sp>
      <p:pic>
        <p:nvPicPr>
          <p:cNvPr id="24" name="图片 23"/>
          <p:cNvPicPr>
            <a:picLocks noChangeAspect="1"/>
          </p:cNvPicPr>
          <p:nvPr/>
        </p:nvPicPr>
        <p:blipFill>
          <a:blip r:embed="rId5"/>
          <a:stretch>
            <a:fillRect/>
          </a:stretch>
        </p:blipFill>
        <p:spPr>
          <a:xfrm>
            <a:off x="1809497" y="2995375"/>
            <a:ext cx="8573007" cy="613645"/>
          </a:xfrm>
          <a:prstGeom prst="rect">
            <a:avLst/>
          </a:prstGeom>
        </p:spPr>
      </p:pic>
      <p:sp>
        <p:nvSpPr>
          <p:cNvPr id="26" name="矩形 25"/>
          <p:cNvSpPr/>
          <p:nvPr/>
        </p:nvSpPr>
        <p:spPr>
          <a:xfrm>
            <a:off x="5267908" y="2998735"/>
            <a:ext cx="1656184" cy="214241"/>
          </a:xfrm>
          <a:prstGeom prst="rect">
            <a:avLst/>
          </a:prstGeom>
          <a:solidFill>
            <a:srgbClr val="C00000"/>
          </a:solidFill>
        </p:spPr>
        <p:txBody>
          <a:bodyPr wrap="square" lIns="0" tIns="0" rIns="0" bIns="108000" anchor="ctr">
            <a:noAutofit/>
          </a:bodyPr>
          <a:lstStyle/>
          <a:p>
            <a:pPr algn="ctr">
              <a:lnSpc>
                <a:spcPct val="150000"/>
              </a:lnSpc>
            </a:pPr>
            <a:r>
              <a:rPr lang="en-US" altLang="zh-CN" sz="1100" dirty="0" smtClean="0">
                <a:solidFill>
                  <a:schemeClr val="bg1"/>
                </a:solidFill>
                <a:latin typeface="微软雅黑" panose="020B0503020204020204" pitchFamily="34" charset="-122"/>
                <a:ea typeface="微软雅黑" panose="020B0503020204020204" pitchFamily="34" charset="-122"/>
              </a:rPr>
              <a:t>JDK</a:t>
            </a:r>
            <a:r>
              <a:rPr lang="zh-CN" altLang="en-US" sz="1100" dirty="0" smtClean="0">
                <a:solidFill>
                  <a:schemeClr val="bg1"/>
                </a:solidFill>
                <a:latin typeface="微软雅黑" panose="020B0503020204020204" pitchFamily="34" charset="-122"/>
                <a:ea typeface="微软雅黑" panose="020B0503020204020204" pitchFamily="34" charset="-122"/>
              </a:rPr>
              <a:t>源码目录结构</a:t>
            </a:r>
            <a:endParaRPr lang="en-US" altLang="zh-CN" sz="1100" dirty="0" smtClean="0">
              <a:solidFill>
                <a:schemeClr val="bg1"/>
              </a:solidFill>
              <a:latin typeface="微软雅黑" panose="020B0503020204020204" pitchFamily="34" charset="-122"/>
              <a:ea typeface="微软雅黑" panose="020B0503020204020204" pitchFamily="34" charset="-122"/>
              <a:hlinkClick r:id="rId4"/>
            </a:endParaRPr>
          </a:p>
        </p:txBody>
      </p:sp>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案例分享：源码编译、安装</a:t>
            </a:r>
            <a:r>
              <a:rPr lang="en-US" altLang="zh-CN" sz="2800" dirty="0">
                <a:latin typeface="+mj-lt"/>
                <a:ea typeface="+mn-ea"/>
              </a:rPr>
              <a:t>OpenJDK9</a:t>
            </a:r>
            <a:endParaRPr lang="zh-CN" altLang="en-US" sz="2800" dirty="0">
              <a:latin typeface="+mj-lt"/>
              <a:ea typeface="+mn-ea"/>
            </a:endParaRPr>
          </a:p>
        </p:txBody>
      </p:sp>
      <p:grpSp>
        <p:nvGrpSpPr>
          <p:cNvPr id="15" name="组合 14"/>
          <p:cNvGrpSpPr/>
          <p:nvPr/>
        </p:nvGrpSpPr>
        <p:grpSpPr>
          <a:xfrm>
            <a:off x="0" y="474074"/>
            <a:ext cx="1052924" cy="508968"/>
            <a:chOff x="0" y="474074"/>
            <a:chExt cx="1052924" cy="508968"/>
          </a:xfrm>
        </p:grpSpPr>
        <p:sp>
          <p:nvSpPr>
            <p:cNvPr id="16"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20"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36471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4" name="矩形 23"/>
          <p:cNvSpPr/>
          <p:nvPr/>
        </p:nvSpPr>
        <p:spPr bwMode="auto">
          <a:xfrm>
            <a:off x="1260296" y="1711082"/>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5" name="文本占位符 3"/>
          <p:cNvSpPr txBox="1">
            <a:spLocks/>
          </p:cNvSpPr>
          <p:nvPr/>
        </p:nvSpPr>
        <p:spPr>
          <a:xfrm>
            <a:off x="1400993" y="1700808"/>
            <a:ext cx="2843825" cy="165884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1800" b="1" dirty="0"/>
              <a:t>为什么要做软件迁移</a:t>
            </a:r>
          </a:p>
          <a:p>
            <a:pPr marL="0" indent="0">
              <a:buNone/>
            </a:pPr>
            <a:r>
              <a:rPr lang="zh-CN" altLang="en-US" sz="1800" dirty="0">
                <a:solidFill>
                  <a:schemeClr val="bg1">
                    <a:lumMod val="50000"/>
                  </a:schemeClr>
                </a:solidFill>
              </a:rPr>
              <a:t>软件迁移过程概述</a:t>
            </a:r>
          </a:p>
          <a:p>
            <a:pPr marL="0" indent="0">
              <a:buNone/>
            </a:pPr>
            <a:r>
              <a:rPr lang="zh-CN" altLang="en-US" sz="1800" dirty="0">
                <a:solidFill>
                  <a:schemeClr val="bg1">
                    <a:lumMod val="50000"/>
                  </a:schemeClr>
                </a:solidFill>
              </a:rPr>
              <a:t>典型</a:t>
            </a:r>
            <a:r>
              <a:rPr lang="zh-CN" altLang="en-US" sz="1800" dirty="0" smtClean="0">
                <a:solidFill>
                  <a:schemeClr val="bg1">
                    <a:lumMod val="50000"/>
                  </a:schemeClr>
                </a:solidFill>
              </a:rPr>
              <a:t>案例</a:t>
            </a:r>
            <a:endParaRPr lang="zh-CN" altLang="en-US" sz="2000" dirty="0"/>
          </a:p>
        </p:txBody>
      </p:sp>
      <p:sp>
        <p:nvSpPr>
          <p:cNvPr id="26" name="11"/>
          <p:cNvSpPr/>
          <p:nvPr/>
        </p:nvSpPr>
        <p:spPr bwMode="auto">
          <a:xfrm>
            <a:off x="781461" y="1800678"/>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3623955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67508" y="1742777"/>
            <a:ext cx="8616280" cy="4774534"/>
          </a:xfrm>
          <a:prstGeom prst="rect">
            <a:avLst/>
          </a:prstGeom>
        </p:spPr>
      </p:pic>
      <p:sp>
        <p:nvSpPr>
          <p:cNvPr id="21" name="矩形 20"/>
          <p:cNvSpPr/>
          <p:nvPr/>
        </p:nvSpPr>
        <p:spPr bwMode="auto">
          <a:xfrm>
            <a:off x="550863" y="1268413"/>
            <a:ext cx="11090275"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1</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、分析扫描工具</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(Dependency Advisor)</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扫描结果，有</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1</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个依赖</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库需要移植</a:t>
            </a:r>
          </a:p>
        </p:txBody>
      </p:sp>
      <p:sp>
        <p:nvSpPr>
          <p:cNvPr id="7"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案例分享：</a:t>
            </a:r>
            <a:r>
              <a:rPr lang="en-US" altLang="zh-CN" sz="2800" dirty="0">
                <a:latin typeface="+mj-lt"/>
                <a:ea typeface="+mn-ea"/>
              </a:rPr>
              <a:t>netty-all-4.1.34.Final.jar</a:t>
            </a:r>
            <a:r>
              <a:rPr lang="zh-CN" altLang="en-US" sz="2800" dirty="0">
                <a:latin typeface="+mj-lt"/>
                <a:ea typeface="+mn-ea"/>
              </a:rPr>
              <a:t>迁移</a:t>
            </a:r>
          </a:p>
        </p:txBody>
      </p:sp>
      <p:grpSp>
        <p:nvGrpSpPr>
          <p:cNvPr id="8" name="组合 7"/>
          <p:cNvGrpSpPr/>
          <p:nvPr/>
        </p:nvGrpSpPr>
        <p:grpSpPr>
          <a:xfrm>
            <a:off x="0" y="474074"/>
            <a:ext cx="1052924" cy="508968"/>
            <a:chOff x="0" y="474074"/>
            <a:chExt cx="1052924" cy="508968"/>
          </a:xfrm>
        </p:grpSpPr>
        <p:sp>
          <p:nvSpPr>
            <p:cNvPr id="9"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0"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11"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矩形 5"/>
          <p:cNvSpPr/>
          <p:nvPr/>
        </p:nvSpPr>
        <p:spPr bwMode="auto">
          <a:xfrm>
            <a:off x="3323692" y="3697996"/>
            <a:ext cx="2484276" cy="59510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3" name="矩形 12"/>
          <p:cNvSpPr/>
          <p:nvPr/>
        </p:nvSpPr>
        <p:spPr bwMode="auto">
          <a:xfrm>
            <a:off x="4511824" y="3157612"/>
            <a:ext cx="2124236" cy="36501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400" dirty="0" smtClean="0">
                <a:solidFill>
                  <a:schemeClr val="bg1"/>
                </a:solidFill>
                <a:latin typeface="+mn-ea"/>
                <a:ea typeface="+mn-ea"/>
              </a:rPr>
              <a:t>扫描出需要移植的</a:t>
            </a:r>
            <a:r>
              <a:rPr lang="en-US" altLang="zh-CN" sz="1400" dirty="0" smtClean="0">
                <a:solidFill>
                  <a:schemeClr val="bg1"/>
                </a:solidFill>
                <a:latin typeface="+mn-ea"/>
                <a:ea typeface="+mn-ea"/>
              </a:rPr>
              <a:t>SO</a:t>
            </a:r>
            <a:r>
              <a:rPr lang="zh-CN" altLang="en-US" sz="1400" dirty="0" smtClean="0">
                <a:solidFill>
                  <a:schemeClr val="bg1"/>
                </a:solidFill>
                <a:latin typeface="+mn-ea"/>
                <a:ea typeface="+mn-ea"/>
              </a:rPr>
              <a:t>库</a:t>
            </a:r>
            <a:endParaRPr kumimoji="0" lang="zh-CN" altLang="en-US" sz="1400" i="0" u="none" strike="noStrike" cap="none" normalizeH="0" baseline="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3739214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550863" y="1268413"/>
            <a:ext cx="11090274"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2</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、将</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jar</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包中调用的</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库重新编译替换为</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aarch64</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版本，并重新打</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jar</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包</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a:t>
            </a:r>
            <a:r>
              <a:rPr lang="en-US" altLang="zh-CN" sz="1800" b="1" kern="0" dirty="0" err="1">
                <a:solidFill>
                  <a:schemeClr val="bg1"/>
                </a:solidFill>
                <a:latin typeface="微软雅黑" panose="020B0503020204020204" pitchFamily="34" charset="-122"/>
                <a:ea typeface="微软雅黑" panose="020B0503020204020204" pitchFamily="34" charset="-122"/>
                <a:cs typeface="Arial" pitchFamily="34" charset="0"/>
              </a:rPr>
              <a:t>mvn</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自动完成</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a:t>
            </a:r>
          </a:p>
        </p:txBody>
      </p:sp>
      <p:sp>
        <p:nvSpPr>
          <p:cNvPr id="8" name="内容占位符 2"/>
          <p:cNvSpPr txBox="1">
            <a:spLocks/>
          </p:cNvSpPr>
          <p:nvPr/>
        </p:nvSpPr>
        <p:spPr>
          <a:xfrm>
            <a:off x="550864" y="1772816"/>
            <a:ext cx="11090274" cy="4536504"/>
          </a:xfrm>
          <a:prstGeom prst="rect">
            <a:avLst/>
          </a:prstGeom>
          <a:solidFill>
            <a:schemeClr val="bg1">
              <a:lumMod val="95000"/>
            </a:schemeClr>
          </a:solidFill>
          <a:ln w="9525">
            <a:noFill/>
          </a:ln>
        </p:spPr>
        <p:style>
          <a:lnRef idx="2">
            <a:schemeClr val="dk1"/>
          </a:lnRef>
          <a:fillRef idx="1">
            <a:schemeClr val="lt1"/>
          </a:fillRef>
          <a:effectRef idx="0">
            <a:schemeClr val="dk1"/>
          </a:effectRef>
          <a:fontRef idx="minor">
            <a:schemeClr val="dk1"/>
          </a:fontRef>
        </p:style>
        <p:txBody>
          <a:bodyPr vert="horz" lIns="36000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安装</a:t>
            </a:r>
            <a:r>
              <a:rPr lang="en-US" altLang="zh-CN" sz="1600" dirty="0">
                <a:solidFill>
                  <a:schemeClr val="tx1"/>
                </a:solidFill>
                <a:latin typeface="微软雅黑" panose="020B0503020204020204" pitchFamily="34" charset="-122"/>
                <a:ea typeface="微软雅黑" panose="020B0503020204020204" pitchFamily="34" charset="-122"/>
              </a:rPr>
              <a:t>GCC</a:t>
            </a:r>
            <a:r>
              <a:rPr lang="zh-CN" altLang="en-US" sz="1600" dirty="0">
                <a:solidFill>
                  <a:schemeClr val="tx1"/>
                </a:solidFill>
                <a:latin typeface="微软雅黑" panose="020B0503020204020204" pitchFamily="34" charset="-122"/>
                <a:ea typeface="微软雅黑" panose="020B0503020204020204" pitchFamily="34" charset="-122"/>
              </a:rPr>
              <a:t>，设置参数</a:t>
            </a:r>
            <a:r>
              <a:rPr lang="en-US"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err="1" smtClean="0">
                <a:solidFill>
                  <a:schemeClr val="tx1"/>
                </a:solidFill>
                <a:latin typeface="微软雅黑" panose="020B0503020204020204" pitchFamily="34" charset="-122"/>
                <a:ea typeface="微软雅黑" panose="020B0503020204020204" pitchFamily="34" charset="-122"/>
              </a:rPr>
              <a:t>fsigned</a:t>
            </a:r>
            <a:r>
              <a:rPr lang="en-US" altLang="zh-CN" sz="1600" dirty="0" smtClean="0">
                <a:solidFill>
                  <a:schemeClr val="tx1"/>
                </a:solidFill>
                <a:latin typeface="微软雅黑" panose="020B0503020204020204" pitchFamily="34" charset="-122"/>
                <a:ea typeface="微软雅黑" panose="020B0503020204020204" pitchFamily="34" charset="-122"/>
              </a:rPr>
              <a:t>-char</a:t>
            </a:r>
          </a:p>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安装</a:t>
            </a:r>
            <a:r>
              <a:rPr lang="en-US" altLang="zh-CN" sz="1600" dirty="0" smtClean="0">
                <a:solidFill>
                  <a:schemeClr val="tx1"/>
                </a:solidFill>
                <a:latin typeface="微软雅黑" panose="020B0503020204020204" pitchFamily="34" charset="-122"/>
                <a:ea typeface="微软雅黑" panose="020B0503020204020204" pitchFamily="34" charset="-122"/>
              </a:rPr>
              <a:t>maven</a:t>
            </a:r>
          </a:p>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安装</a:t>
            </a:r>
            <a:r>
              <a:rPr lang="en-US" altLang="zh-CN" sz="1600" dirty="0" err="1" smtClean="0">
                <a:solidFill>
                  <a:schemeClr val="tx1"/>
                </a:solidFill>
                <a:latin typeface="微软雅黑" panose="020B0503020204020204" pitchFamily="34" charset="-122"/>
                <a:ea typeface="微软雅黑" panose="020B0503020204020204" pitchFamily="34" charset="-122"/>
              </a:rPr>
              <a:t>OpenJDK</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下载</a:t>
            </a:r>
            <a:r>
              <a:rPr lang="en-US" altLang="zh-CN" sz="1600" dirty="0">
                <a:solidFill>
                  <a:schemeClr val="tx1"/>
                </a:solidFill>
                <a:latin typeface="微软雅黑" panose="020B0503020204020204" pitchFamily="34" charset="-122"/>
                <a:ea typeface="微软雅黑" panose="020B0503020204020204" pitchFamily="34" charset="-122"/>
              </a:rPr>
              <a:t>netty-all-4.1.34</a:t>
            </a:r>
            <a:r>
              <a:rPr lang="zh-CN" altLang="en-US" sz="1600" dirty="0">
                <a:solidFill>
                  <a:schemeClr val="tx1"/>
                </a:solidFill>
                <a:latin typeface="微软雅黑" panose="020B0503020204020204" pitchFamily="34" charset="-122"/>
                <a:ea typeface="微软雅黑" panose="020B0503020204020204" pitchFamily="34" charset="-122"/>
              </a:rPr>
              <a:t>和依赖</a:t>
            </a:r>
            <a:r>
              <a:rPr lang="en-US" altLang="zh-CN" sz="1600" dirty="0">
                <a:solidFill>
                  <a:schemeClr val="tx1"/>
                </a:solidFill>
                <a:latin typeface="微软雅黑" panose="020B0503020204020204" pitchFamily="34" charset="-122"/>
                <a:ea typeface="微软雅黑" panose="020B0503020204020204" pitchFamily="34" charset="-122"/>
              </a:rPr>
              <a:t>netty-tcnative-2.0.22</a:t>
            </a:r>
          </a:p>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解</a:t>
            </a:r>
            <a:r>
              <a:rPr lang="zh-CN" altLang="en-US" sz="1600" dirty="0" smtClean="0">
                <a:solidFill>
                  <a:schemeClr val="tx1"/>
                </a:solidFill>
                <a:latin typeface="微软雅黑" panose="020B0503020204020204" pitchFamily="34" charset="-122"/>
                <a:ea typeface="微软雅黑" panose="020B0503020204020204" pitchFamily="34" charset="-122"/>
              </a:rPr>
              <a:t>压</a:t>
            </a:r>
            <a:r>
              <a:rPr lang="en-US" altLang="zh-CN" sz="1600" dirty="0" smtClean="0">
                <a:solidFill>
                  <a:schemeClr val="tx1"/>
                </a:solidFill>
                <a:latin typeface="微软雅黑" panose="020B0503020204020204" pitchFamily="34" charset="-122"/>
                <a:ea typeface="微软雅黑" panose="020B0503020204020204" pitchFamily="34" charset="-122"/>
              </a:rPr>
              <a:t>netty-tcnative-2.0.22</a:t>
            </a:r>
            <a:r>
              <a:rPr lang="zh-CN" altLang="en-US" sz="1600" dirty="0" smtClean="0">
                <a:solidFill>
                  <a:schemeClr val="tx1"/>
                </a:solidFill>
                <a:latin typeface="微软雅黑" panose="020B0503020204020204" pitchFamily="34" charset="-122"/>
                <a:ea typeface="微软雅黑" panose="020B0503020204020204" pitchFamily="34" charset="-122"/>
              </a:rPr>
              <a:t>，并编译</a:t>
            </a:r>
            <a:r>
              <a:rPr lang="en-US"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err="1" smtClean="0">
                <a:solidFill>
                  <a:schemeClr val="tx1"/>
                </a:solidFill>
                <a:latin typeface="微软雅黑" panose="020B0503020204020204" pitchFamily="34" charset="-122"/>
                <a:ea typeface="微软雅黑" panose="020B0503020204020204" pitchFamily="34" charset="-122"/>
              </a:rPr>
              <a:t>mvn</a:t>
            </a:r>
            <a:r>
              <a:rPr lang="en-US" altLang="zh-CN" sz="1600" dirty="0" smtClean="0">
                <a:solidFill>
                  <a:schemeClr val="tx1"/>
                </a:solidFill>
                <a:latin typeface="微软雅黑" panose="020B0503020204020204" pitchFamily="34" charset="-122"/>
                <a:ea typeface="微软雅黑" panose="020B0503020204020204" pitchFamily="34" charset="-122"/>
              </a:rPr>
              <a:t> install)</a:t>
            </a:r>
          </a:p>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解</a:t>
            </a:r>
            <a:r>
              <a:rPr lang="zh-CN" altLang="en-US" sz="1600" dirty="0" smtClean="0">
                <a:solidFill>
                  <a:schemeClr val="tx1"/>
                </a:solidFill>
                <a:latin typeface="微软雅黑" panose="020B0503020204020204" pitchFamily="34" charset="-122"/>
                <a:ea typeface="微软雅黑" panose="020B0503020204020204" pitchFamily="34" charset="-122"/>
              </a:rPr>
              <a:t>压</a:t>
            </a:r>
            <a:r>
              <a:rPr lang="en-US" altLang="zh-CN" sz="1600" dirty="0" smtClean="0">
                <a:solidFill>
                  <a:schemeClr val="tx1"/>
                </a:solidFill>
                <a:latin typeface="微软雅黑" panose="020B0503020204020204" pitchFamily="34" charset="-122"/>
                <a:ea typeface="微软雅黑" panose="020B0503020204020204" pitchFamily="34" charset="-122"/>
              </a:rPr>
              <a:t>netty-all-4.1.34</a:t>
            </a:r>
            <a:r>
              <a:rPr lang="zh-CN" altLang="en-US" sz="1600" dirty="0" smtClean="0">
                <a:solidFill>
                  <a:schemeClr val="tx1"/>
                </a:solidFill>
                <a:latin typeface="微软雅黑" panose="020B0503020204020204" pitchFamily="34" charset="-122"/>
                <a:ea typeface="微软雅黑" panose="020B0503020204020204" pitchFamily="34" charset="-122"/>
              </a:rPr>
              <a:t>，并编译</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err="1" smtClean="0">
                <a:solidFill>
                  <a:schemeClr val="tx1"/>
                </a:solidFill>
                <a:latin typeface="微软雅黑" panose="020B0503020204020204" pitchFamily="34" charset="-122"/>
                <a:ea typeface="微软雅黑" panose="020B0503020204020204" pitchFamily="34" charset="-122"/>
              </a:rPr>
              <a:t>mvn</a:t>
            </a:r>
            <a:r>
              <a:rPr lang="en-US" altLang="zh-CN" sz="1600" dirty="0" smtClean="0">
                <a:solidFill>
                  <a:schemeClr val="tx1"/>
                </a:solidFill>
                <a:latin typeface="微软雅黑" panose="020B0503020204020204" pitchFamily="34" charset="-122"/>
                <a:ea typeface="微软雅黑" panose="020B0503020204020204" pitchFamily="34" charset="-122"/>
              </a:rPr>
              <a:t> install)</a:t>
            </a:r>
          </a:p>
          <a:p>
            <a:pPr marL="285750" indent="-285750">
              <a:lnSpc>
                <a:spcPct val="150000"/>
              </a:lnSpc>
              <a:buFont typeface="Arial" panose="020B0604020202020204" pitchFamily="34" charset="0"/>
              <a:buChar char="•"/>
            </a:pPr>
            <a:r>
              <a:rPr lang="zh-CN" altLang="en-US" sz="1600" smtClean="0">
                <a:solidFill>
                  <a:schemeClr val="tx1"/>
                </a:solidFill>
                <a:latin typeface="微软雅黑" panose="020B0503020204020204" pitchFamily="34" charset="-122"/>
                <a:ea typeface="微软雅黑" panose="020B0503020204020204" pitchFamily="34" charset="-122"/>
              </a:rPr>
              <a:t>编译生成</a:t>
            </a:r>
            <a:r>
              <a:rPr lang="zh-CN" altLang="en-US" sz="1600" dirty="0" smtClean="0">
                <a:solidFill>
                  <a:schemeClr val="tx1"/>
                </a:solidFill>
                <a:latin typeface="微软雅黑" panose="020B0503020204020204" pitchFamily="34" charset="-122"/>
                <a:ea typeface="微软雅黑" panose="020B0503020204020204" pitchFamily="34" charset="-122"/>
              </a:rPr>
              <a:t>的</a:t>
            </a:r>
            <a:r>
              <a:rPr lang="en-US" altLang="zh-CN" sz="1600" dirty="0" smtClean="0">
                <a:solidFill>
                  <a:schemeClr val="tx1"/>
                </a:solidFill>
                <a:latin typeface="微软雅黑" panose="020B0503020204020204" pitchFamily="34" charset="-122"/>
                <a:ea typeface="微软雅黑" panose="020B0503020204020204" pitchFamily="34" charset="-122"/>
              </a:rPr>
              <a:t>jar</a:t>
            </a:r>
            <a:r>
              <a:rPr lang="zh-CN" altLang="en-US" sz="1600" dirty="0" smtClean="0">
                <a:solidFill>
                  <a:schemeClr val="tx1"/>
                </a:solidFill>
                <a:latin typeface="微软雅黑" panose="020B0503020204020204" pitchFamily="34" charset="-122"/>
                <a:ea typeface="微软雅黑" panose="020B0503020204020204" pitchFamily="34" charset="-122"/>
              </a:rPr>
              <a:t>包解压后确认已经包含</a:t>
            </a:r>
            <a:r>
              <a:rPr lang="en-US" altLang="zh-CN" sz="1600" dirty="0" smtClean="0">
                <a:solidFill>
                  <a:schemeClr val="tx1"/>
                </a:solidFill>
                <a:latin typeface="微软雅黑" panose="020B0503020204020204" pitchFamily="34" charset="-122"/>
                <a:ea typeface="微软雅黑" panose="020B0503020204020204" pitchFamily="34" charset="-122"/>
              </a:rPr>
              <a:t>aarch64</a:t>
            </a:r>
            <a:r>
              <a:rPr lang="zh-CN" altLang="en-US" sz="1600" dirty="0" smtClean="0">
                <a:solidFill>
                  <a:schemeClr val="tx1"/>
                </a:solidFill>
                <a:latin typeface="微软雅黑" panose="020B0503020204020204" pitchFamily="34" charset="-122"/>
                <a:ea typeface="微软雅黑" panose="020B0503020204020204" pitchFamily="34" charset="-122"/>
              </a:rPr>
              <a:t>的</a:t>
            </a:r>
            <a:r>
              <a:rPr lang="en-US" altLang="zh-CN" sz="1600" dirty="0" smtClean="0">
                <a:solidFill>
                  <a:schemeClr val="tx1"/>
                </a:solidFill>
                <a:latin typeface="微软雅黑" panose="020B0503020204020204" pitchFamily="34" charset="-122"/>
                <a:ea typeface="微软雅黑" panose="020B0503020204020204" pitchFamily="34" charset="-122"/>
              </a:rPr>
              <a:t>SO</a:t>
            </a:r>
            <a:r>
              <a:rPr lang="zh-CN" altLang="en-US" sz="1600" dirty="0" smtClean="0">
                <a:solidFill>
                  <a:schemeClr val="tx1"/>
                </a:solidFill>
                <a:latin typeface="微软雅黑" panose="020B0503020204020204" pitchFamily="34" charset="-122"/>
                <a:ea typeface="微软雅黑" panose="020B0503020204020204" pitchFamily="34" charset="-122"/>
              </a:rPr>
              <a:t>库</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9" name="右箭头 8"/>
          <p:cNvSpPr/>
          <p:nvPr/>
        </p:nvSpPr>
        <p:spPr bwMode="auto">
          <a:xfrm>
            <a:off x="5489979" y="5517232"/>
            <a:ext cx="1218089" cy="650819"/>
          </a:xfrm>
          <a:prstGeom prst="rightArrow">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200" b="1" kern="0" dirty="0">
                <a:solidFill>
                  <a:schemeClr val="bg1"/>
                </a:solidFill>
                <a:latin typeface="微软雅黑" panose="020B0503020204020204" pitchFamily="34" charset="-122"/>
                <a:ea typeface="微软雅黑" panose="020B0503020204020204" pitchFamily="34" charset="-122"/>
                <a:cs typeface="Arial" pitchFamily="34" charset="0"/>
              </a:rPr>
              <a:t>jar</a:t>
            </a:r>
            <a:r>
              <a:rPr lang="zh-CN" altLang="en-US" sz="1200" b="1" kern="0" dirty="0">
                <a:solidFill>
                  <a:schemeClr val="bg1"/>
                </a:solidFill>
                <a:latin typeface="微软雅黑" panose="020B0503020204020204" pitchFamily="34" charset="-122"/>
                <a:ea typeface="微软雅黑" panose="020B0503020204020204" pitchFamily="34" charset="-122"/>
                <a:cs typeface="Arial" pitchFamily="34" charset="0"/>
              </a:rPr>
              <a:t>解压</a:t>
            </a:r>
          </a:p>
        </p:txBody>
      </p:sp>
      <p:pic>
        <p:nvPicPr>
          <p:cNvPr id="10" name="图片 9"/>
          <p:cNvPicPr>
            <a:picLocks noChangeAspect="1"/>
          </p:cNvPicPr>
          <p:nvPr/>
        </p:nvPicPr>
        <p:blipFill>
          <a:blip r:embed="rId3"/>
          <a:stretch>
            <a:fillRect/>
          </a:stretch>
        </p:blipFill>
        <p:spPr>
          <a:xfrm>
            <a:off x="947428" y="4653136"/>
            <a:ext cx="4320480" cy="1486855"/>
          </a:xfrm>
          <a:prstGeom prst="rect">
            <a:avLst/>
          </a:prstGeom>
        </p:spPr>
      </p:pic>
      <p:pic>
        <p:nvPicPr>
          <p:cNvPr id="11" name="图片 10"/>
          <p:cNvPicPr>
            <a:picLocks noChangeAspect="1"/>
          </p:cNvPicPr>
          <p:nvPr/>
        </p:nvPicPr>
        <p:blipFill>
          <a:blip r:embed="rId4"/>
          <a:stretch>
            <a:fillRect/>
          </a:stretch>
        </p:blipFill>
        <p:spPr>
          <a:xfrm>
            <a:off x="6914889" y="4653135"/>
            <a:ext cx="4257675" cy="1486855"/>
          </a:xfrm>
          <a:prstGeom prst="rect">
            <a:avLst/>
          </a:prstGeom>
        </p:spPr>
      </p:pic>
      <p:sp>
        <p:nvSpPr>
          <p:cNvPr id="12"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案例分享：</a:t>
            </a:r>
            <a:r>
              <a:rPr lang="en-US" altLang="zh-CN" sz="2800" dirty="0">
                <a:latin typeface="+mj-lt"/>
                <a:ea typeface="+mn-ea"/>
              </a:rPr>
              <a:t>netty-all-4.1.34.Final.jar</a:t>
            </a:r>
            <a:r>
              <a:rPr lang="zh-CN" altLang="en-US" sz="2800" dirty="0">
                <a:latin typeface="+mj-lt"/>
                <a:ea typeface="+mn-ea"/>
              </a:rPr>
              <a:t>迁移</a:t>
            </a:r>
          </a:p>
        </p:txBody>
      </p:sp>
      <p:grpSp>
        <p:nvGrpSpPr>
          <p:cNvPr id="13" name="组合 12"/>
          <p:cNvGrpSpPr/>
          <p:nvPr/>
        </p:nvGrpSpPr>
        <p:grpSpPr>
          <a:xfrm>
            <a:off x="0" y="474074"/>
            <a:ext cx="1052924" cy="508968"/>
            <a:chOff x="0" y="474074"/>
            <a:chExt cx="1052924" cy="508968"/>
          </a:xfrm>
        </p:grpSpPr>
        <p:sp>
          <p:nvSpPr>
            <p:cNvPr id="14"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16"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0547875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bwMode="auto">
          <a:xfrm>
            <a:off x="9480376" y="3296327"/>
            <a:ext cx="2160760" cy="294092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900" smtClean="0">
              <a:solidFill>
                <a:srgbClr val="000000"/>
              </a:solidFill>
              <a:latin typeface="微软雅黑"/>
              <a:ea typeface="微软雅黑"/>
            </a:endParaRPr>
          </a:p>
        </p:txBody>
      </p:sp>
      <p:sp>
        <p:nvSpPr>
          <p:cNvPr id="7" name="矩形 6"/>
          <p:cNvSpPr/>
          <p:nvPr/>
        </p:nvSpPr>
        <p:spPr bwMode="auto">
          <a:xfrm>
            <a:off x="550863" y="1268413"/>
            <a:ext cx="11090274"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smtClean="0">
                <a:solidFill>
                  <a:srgbClr val="FFFFFF"/>
                </a:solidFill>
                <a:latin typeface="微软雅黑" panose="020B0503020204020204" pitchFamily="34" charset="-122"/>
                <a:ea typeface="微软雅黑" panose="020B0503020204020204" pitchFamily="34" charset="-122"/>
                <a:cs typeface="Arial" pitchFamily="34" charset="0"/>
              </a:rPr>
              <a:t>1</a:t>
            </a:r>
            <a:r>
              <a:rPr lang="zh-CN" altLang="en-US" sz="1800" b="1" kern="0" smtClean="0">
                <a:solidFill>
                  <a:srgbClr val="FFFFFF"/>
                </a:solidFill>
                <a:latin typeface="微软雅黑" panose="020B0503020204020204" pitchFamily="34" charset="-122"/>
                <a:ea typeface="微软雅黑" panose="020B0503020204020204" pitchFamily="34" charset="-122"/>
                <a:cs typeface="Arial" pitchFamily="34" charset="0"/>
              </a:rPr>
              <a:t>、调整线程栈大小或内存大小，解决</a:t>
            </a:r>
            <a:r>
              <a:rPr lang="en-US" altLang="zh-CN" sz="1800" b="1" kern="0" smtClean="0">
                <a:solidFill>
                  <a:srgbClr val="FFFFFF"/>
                </a:solidFill>
                <a:latin typeface="微软雅黑" panose="020B0503020204020204" pitchFamily="34" charset="-122"/>
                <a:ea typeface="微软雅黑" panose="020B0503020204020204" pitchFamily="34" charset="-122"/>
                <a:cs typeface="Arial" pitchFamily="34" charset="0"/>
              </a:rPr>
              <a:t>OOM</a:t>
            </a:r>
            <a:r>
              <a:rPr lang="zh-CN" altLang="en-US" sz="1800" b="1" kern="0">
                <a:solidFill>
                  <a:srgbClr val="FFFFFF"/>
                </a:solidFill>
                <a:latin typeface="微软雅黑" panose="020B0503020204020204" pitchFamily="34" charset="-122"/>
                <a:ea typeface="微软雅黑" panose="020B0503020204020204" pitchFamily="34" charset="-122"/>
                <a:cs typeface="Arial" pitchFamily="34" charset="0"/>
              </a:rPr>
              <a:t>问题</a:t>
            </a:r>
            <a:endParaRPr lang="zh-CN" altLang="en-US" sz="1800" b="1" kern="0"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28"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solidFill>
                  <a:srgbClr val="000000">
                    <a:lumMod val="75000"/>
                    <a:lumOff val="25000"/>
                  </a:srgbClr>
                </a:solidFill>
                <a:ea typeface="微软雅黑"/>
              </a:rPr>
              <a:t>案例分享：</a:t>
            </a:r>
            <a:r>
              <a:rPr lang="en-US" altLang="zh-CN" sz="2800" dirty="0">
                <a:solidFill>
                  <a:srgbClr val="000000">
                    <a:lumMod val="75000"/>
                    <a:lumOff val="25000"/>
                  </a:srgbClr>
                </a:solidFill>
                <a:ea typeface="微软雅黑"/>
              </a:rPr>
              <a:t>JVM</a:t>
            </a:r>
            <a:r>
              <a:rPr lang="zh-CN" altLang="en-US" sz="2800" dirty="0">
                <a:solidFill>
                  <a:srgbClr val="000000">
                    <a:lumMod val="75000"/>
                    <a:lumOff val="25000"/>
                  </a:srgbClr>
                </a:solidFill>
                <a:ea typeface="微软雅黑"/>
              </a:rPr>
              <a:t>参数</a:t>
            </a:r>
            <a:r>
              <a:rPr lang="zh-CN" altLang="en-US" sz="2800">
                <a:solidFill>
                  <a:srgbClr val="000000">
                    <a:lumMod val="75000"/>
                    <a:lumOff val="25000"/>
                  </a:srgbClr>
                </a:solidFill>
                <a:ea typeface="微软雅黑"/>
              </a:rPr>
              <a:t>设置</a:t>
            </a:r>
            <a:r>
              <a:rPr lang="zh-CN" altLang="en-US" sz="2800" smtClean="0">
                <a:solidFill>
                  <a:srgbClr val="000000">
                    <a:lumMod val="75000"/>
                    <a:lumOff val="25000"/>
                  </a:srgbClr>
                </a:solidFill>
                <a:ea typeface="微软雅黑"/>
              </a:rPr>
              <a:t>，解决服务挂死问题</a:t>
            </a:r>
            <a:endParaRPr lang="zh-CN" altLang="en-US" sz="2800" dirty="0">
              <a:solidFill>
                <a:srgbClr val="000000">
                  <a:lumMod val="75000"/>
                  <a:lumOff val="25000"/>
                </a:srgbClr>
              </a:solidFill>
              <a:ea typeface="微软雅黑"/>
            </a:endParaRPr>
          </a:p>
        </p:txBody>
      </p:sp>
      <p:grpSp>
        <p:nvGrpSpPr>
          <p:cNvPr id="32" name="组合 31"/>
          <p:cNvGrpSpPr/>
          <p:nvPr/>
        </p:nvGrpSpPr>
        <p:grpSpPr>
          <a:xfrm>
            <a:off x="0" y="474074"/>
            <a:ext cx="1052924" cy="508968"/>
            <a:chOff x="0" y="474074"/>
            <a:chExt cx="1052924" cy="508968"/>
          </a:xfrm>
        </p:grpSpPr>
        <p:sp>
          <p:nvSpPr>
            <p:cNvPr id="33"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sp>
          <p:nvSpPr>
            <p:cNvPr id="34"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srgbClr val="000000"/>
                </a:solidFill>
                <a:ea typeface="宋体" pitchFamily="2" charset="-122"/>
              </a:endParaRPr>
            </a:p>
          </p:txBody>
        </p:sp>
      </p:grpSp>
      <p:sp>
        <p:nvSpPr>
          <p:cNvPr id="35"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矩形 35"/>
          <p:cNvSpPr/>
          <p:nvPr/>
        </p:nvSpPr>
        <p:spPr bwMode="auto">
          <a:xfrm>
            <a:off x="3329403" y="3296327"/>
            <a:ext cx="2340000" cy="294092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900" smtClean="0">
              <a:solidFill>
                <a:srgbClr val="000000"/>
              </a:solidFill>
              <a:latin typeface="微软雅黑"/>
              <a:ea typeface="微软雅黑"/>
            </a:endParaRPr>
          </a:p>
        </p:txBody>
      </p:sp>
      <p:sp>
        <p:nvSpPr>
          <p:cNvPr id="37" name="矩形 36"/>
          <p:cNvSpPr/>
          <p:nvPr/>
        </p:nvSpPr>
        <p:spPr bwMode="auto">
          <a:xfrm>
            <a:off x="5807967" y="3296327"/>
            <a:ext cx="3002777" cy="294092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900" smtClean="0">
              <a:solidFill>
                <a:srgbClr val="000000"/>
              </a:solidFill>
              <a:latin typeface="微软雅黑"/>
              <a:ea typeface="微软雅黑"/>
            </a:endParaRPr>
          </a:p>
        </p:txBody>
      </p:sp>
      <p:sp>
        <p:nvSpPr>
          <p:cNvPr id="38" name="矩形 37"/>
          <p:cNvSpPr/>
          <p:nvPr/>
        </p:nvSpPr>
        <p:spPr bwMode="auto">
          <a:xfrm>
            <a:off x="3329404" y="2708920"/>
            <a:ext cx="2344888" cy="576000"/>
          </a:xfrm>
          <a:prstGeom prst="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108000" numCol="1" rtlCol="0" anchor="ctr" anchorCtr="0" compatLnSpc="1">
            <a:prstTxWarp prst="textNoShape">
              <a:avLst/>
            </a:prstTxWarp>
          </a:bodyPr>
          <a:lstStyle/>
          <a:p>
            <a:pPr algn="ctr">
              <a:lnSpc>
                <a:spcPct val="120000"/>
              </a:lnSpc>
            </a:pPr>
            <a:r>
              <a:rPr lang="en-US" altLang="zh-CN" sz="1400" smtClean="0">
                <a:solidFill>
                  <a:srgbClr val="000000"/>
                </a:solidFill>
                <a:latin typeface="微软雅黑"/>
                <a:ea typeface="微软雅黑"/>
              </a:rPr>
              <a:t>1</a:t>
            </a:r>
            <a:r>
              <a:rPr lang="zh-CN" altLang="en-US" sz="1400" smtClean="0">
                <a:solidFill>
                  <a:srgbClr val="000000"/>
                </a:solidFill>
                <a:latin typeface="微软雅黑"/>
                <a:ea typeface="微软雅黑"/>
              </a:rPr>
              <a:t>、</a:t>
            </a:r>
            <a:r>
              <a:rPr lang="zh-CN" altLang="en-US" sz="1400">
                <a:solidFill>
                  <a:srgbClr val="000000"/>
                </a:solidFill>
                <a:latin typeface="微软雅黑"/>
                <a:ea typeface="微软雅黑"/>
              </a:rPr>
              <a:t>排除</a:t>
            </a:r>
            <a:r>
              <a:rPr lang="zh-CN" altLang="en-US" sz="1400" smtClean="0">
                <a:solidFill>
                  <a:srgbClr val="000000"/>
                </a:solidFill>
                <a:latin typeface="微软雅黑"/>
                <a:ea typeface="微软雅黑"/>
              </a:rPr>
              <a:t>业务代码内存泄漏</a:t>
            </a:r>
            <a:endParaRPr lang="zh-CN" altLang="en-US" sz="1400" dirty="0" smtClean="0">
              <a:solidFill>
                <a:srgbClr val="000000"/>
              </a:solidFill>
              <a:latin typeface="微软雅黑"/>
              <a:ea typeface="微软雅黑"/>
            </a:endParaRPr>
          </a:p>
        </p:txBody>
      </p:sp>
      <p:sp>
        <p:nvSpPr>
          <p:cNvPr id="39" name="矩形 38"/>
          <p:cNvSpPr/>
          <p:nvPr/>
        </p:nvSpPr>
        <p:spPr bwMode="auto">
          <a:xfrm>
            <a:off x="5807968" y="2708920"/>
            <a:ext cx="3002776" cy="576000"/>
          </a:xfrm>
          <a:prstGeom prst="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108000" numCol="1" rtlCol="0" anchor="ctr" anchorCtr="0" compatLnSpc="1">
            <a:prstTxWarp prst="textNoShape">
              <a:avLst/>
            </a:prstTxWarp>
          </a:bodyPr>
          <a:lstStyle/>
          <a:p>
            <a:pPr algn="ctr">
              <a:lnSpc>
                <a:spcPct val="120000"/>
              </a:lnSpc>
            </a:pPr>
            <a:r>
              <a:rPr lang="en-US" altLang="zh-CN" sz="1400" smtClean="0">
                <a:solidFill>
                  <a:srgbClr val="000000"/>
                </a:solidFill>
                <a:latin typeface="微软雅黑"/>
                <a:ea typeface="微软雅黑"/>
              </a:rPr>
              <a:t>2</a:t>
            </a:r>
            <a:r>
              <a:rPr lang="zh-CN" altLang="en-US" sz="1400" smtClean="0">
                <a:solidFill>
                  <a:srgbClr val="000000"/>
                </a:solidFill>
                <a:latin typeface="微软雅黑"/>
                <a:ea typeface="微软雅黑"/>
              </a:rPr>
              <a:t>、分析</a:t>
            </a:r>
            <a:r>
              <a:rPr lang="en-US" altLang="zh-CN" sz="1400" smtClean="0">
                <a:solidFill>
                  <a:srgbClr val="000000"/>
                </a:solidFill>
                <a:latin typeface="微软雅黑"/>
                <a:ea typeface="微软雅黑"/>
              </a:rPr>
              <a:t>ARM</a:t>
            </a:r>
            <a:r>
              <a:rPr lang="zh-CN" altLang="en-US" sz="1400" smtClean="0">
                <a:solidFill>
                  <a:srgbClr val="000000"/>
                </a:solidFill>
                <a:latin typeface="微软雅黑"/>
                <a:ea typeface="微软雅黑"/>
              </a:rPr>
              <a:t>和</a:t>
            </a:r>
            <a:r>
              <a:rPr lang="en-US" altLang="zh-CN" sz="1400" smtClean="0">
                <a:solidFill>
                  <a:srgbClr val="000000"/>
                </a:solidFill>
                <a:latin typeface="微软雅黑"/>
                <a:ea typeface="微软雅黑"/>
              </a:rPr>
              <a:t>X86</a:t>
            </a:r>
            <a:r>
              <a:rPr lang="zh-CN" altLang="en-US" sz="1400" smtClean="0">
                <a:solidFill>
                  <a:srgbClr val="000000"/>
                </a:solidFill>
                <a:latin typeface="微软雅黑"/>
                <a:ea typeface="微软雅黑"/>
              </a:rPr>
              <a:t>上</a:t>
            </a:r>
            <a:r>
              <a:rPr lang="en-US" altLang="zh-CN" sz="1400" smtClean="0">
                <a:solidFill>
                  <a:srgbClr val="000000"/>
                </a:solidFill>
                <a:latin typeface="微软雅黑"/>
                <a:ea typeface="微软雅黑"/>
              </a:rPr>
              <a:t>JVM</a:t>
            </a:r>
            <a:r>
              <a:rPr lang="zh-CN" altLang="en-US" sz="1400" smtClean="0">
                <a:solidFill>
                  <a:srgbClr val="000000"/>
                </a:solidFill>
                <a:latin typeface="微软雅黑"/>
                <a:ea typeface="微软雅黑"/>
              </a:rPr>
              <a:t>参数差异</a:t>
            </a:r>
            <a:endParaRPr lang="zh-CN" altLang="en-US" sz="1400" dirty="0" smtClean="0">
              <a:solidFill>
                <a:srgbClr val="000000"/>
              </a:solidFill>
              <a:latin typeface="微软雅黑"/>
              <a:ea typeface="微软雅黑"/>
            </a:endParaRPr>
          </a:p>
        </p:txBody>
      </p:sp>
      <p:sp>
        <p:nvSpPr>
          <p:cNvPr id="40" name="矩形 39"/>
          <p:cNvSpPr/>
          <p:nvPr/>
        </p:nvSpPr>
        <p:spPr bwMode="auto">
          <a:xfrm>
            <a:off x="9480375" y="2708920"/>
            <a:ext cx="2160761" cy="576000"/>
          </a:xfrm>
          <a:prstGeom prst="rect">
            <a:avLst/>
          </a:prstGeom>
          <a:solidFill>
            <a:srgbClr val="FF5F00">
              <a:alpha val="40000"/>
            </a:srgbClr>
          </a:solidFill>
          <a:ln w="9525" cap="flat" cmpd="sng" algn="ctr">
            <a:noFill/>
            <a:prstDash val="solid"/>
            <a:round/>
            <a:headEnd type="none" w="med" len="med"/>
            <a:tailEnd type="none" w="med" len="med"/>
          </a:ln>
          <a:effectLst/>
        </p:spPr>
        <p:txBody>
          <a:bodyPr vert="horz" wrap="square" lIns="91440" tIns="45720" rIns="91440" bIns="108000" numCol="1" rtlCol="0" anchor="ctr" anchorCtr="0" compatLnSpc="1">
            <a:prstTxWarp prst="textNoShape">
              <a:avLst/>
            </a:prstTxWarp>
          </a:bodyPr>
          <a:lstStyle/>
          <a:p>
            <a:pPr algn="ctr">
              <a:lnSpc>
                <a:spcPct val="120000"/>
              </a:lnSpc>
            </a:pPr>
            <a:r>
              <a:rPr lang="en-US" altLang="zh-CN" sz="1400">
                <a:solidFill>
                  <a:srgbClr val="000000"/>
                </a:solidFill>
                <a:latin typeface="微软雅黑"/>
                <a:ea typeface="微软雅黑"/>
              </a:rPr>
              <a:t>3</a:t>
            </a:r>
            <a:r>
              <a:rPr lang="zh-CN" altLang="en-US" sz="1400" smtClean="0">
                <a:solidFill>
                  <a:srgbClr val="000000"/>
                </a:solidFill>
                <a:latin typeface="微软雅黑"/>
                <a:ea typeface="微软雅黑"/>
              </a:rPr>
              <a:t>、</a:t>
            </a:r>
            <a:r>
              <a:rPr lang="zh-CN" altLang="en-US" sz="1400" dirty="0" smtClean="0">
                <a:solidFill>
                  <a:srgbClr val="000000"/>
                </a:solidFill>
                <a:latin typeface="微软雅黑"/>
                <a:ea typeface="微软雅黑"/>
              </a:rPr>
              <a:t>总结</a:t>
            </a:r>
          </a:p>
        </p:txBody>
      </p:sp>
      <p:sp>
        <p:nvSpPr>
          <p:cNvPr id="41" name="文本框 27"/>
          <p:cNvSpPr txBox="1"/>
          <p:nvPr/>
        </p:nvSpPr>
        <p:spPr bwMode="auto">
          <a:xfrm>
            <a:off x="9645950" y="3567006"/>
            <a:ext cx="1886653" cy="101198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171450" indent="-171450">
              <a:lnSpc>
                <a:spcPct val="125000"/>
              </a:lnSpc>
              <a:spcAft>
                <a:spcPts val="0"/>
              </a:spcAft>
              <a:buFont typeface="Arial" panose="020B0604020202020204" pitchFamily="34" charset="0"/>
              <a:buChar char="•"/>
            </a:pPr>
            <a:r>
              <a:rPr lang="en-US" altLang="zh-CN" sz="1200">
                <a:solidFill>
                  <a:srgbClr val="000000"/>
                </a:solidFill>
                <a:latin typeface="微软雅黑"/>
                <a:ea typeface="微软雅黑"/>
              </a:rPr>
              <a:t>ARM</a:t>
            </a:r>
            <a:r>
              <a:rPr lang="zh-CN" altLang="zh-CN" sz="1200">
                <a:solidFill>
                  <a:srgbClr val="000000"/>
                </a:solidFill>
                <a:latin typeface="微软雅黑"/>
                <a:ea typeface="微软雅黑"/>
              </a:rPr>
              <a:t>服务器上默认的线程堆栈大，线程多会导致比</a:t>
            </a:r>
            <a:r>
              <a:rPr lang="en-US" altLang="zh-CN" sz="1200">
                <a:solidFill>
                  <a:srgbClr val="000000"/>
                </a:solidFill>
                <a:latin typeface="微软雅黑"/>
                <a:ea typeface="微软雅黑"/>
              </a:rPr>
              <a:t>X86</a:t>
            </a:r>
            <a:r>
              <a:rPr lang="zh-CN" altLang="zh-CN" sz="1200">
                <a:solidFill>
                  <a:srgbClr val="000000"/>
                </a:solidFill>
                <a:latin typeface="微软雅黑"/>
                <a:ea typeface="微软雅黑"/>
              </a:rPr>
              <a:t>多占用内存，触发</a:t>
            </a:r>
            <a:r>
              <a:rPr lang="en-US" altLang="zh-CN" sz="1200">
                <a:solidFill>
                  <a:srgbClr val="000000"/>
                </a:solidFill>
                <a:latin typeface="微软雅黑"/>
                <a:ea typeface="微软雅黑"/>
              </a:rPr>
              <a:t>OOM</a:t>
            </a:r>
            <a:endParaRPr lang="en-US" altLang="zh-CN" sz="1200" smtClean="0">
              <a:solidFill>
                <a:srgbClr val="000000"/>
              </a:solidFill>
              <a:latin typeface="微软雅黑"/>
              <a:ea typeface="微软雅黑"/>
            </a:endParaRPr>
          </a:p>
        </p:txBody>
      </p:sp>
      <p:grpSp>
        <p:nvGrpSpPr>
          <p:cNvPr id="43" name="组合 42"/>
          <p:cNvGrpSpPr/>
          <p:nvPr/>
        </p:nvGrpSpPr>
        <p:grpSpPr>
          <a:xfrm flipH="1">
            <a:off x="8882752" y="3968996"/>
            <a:ext cx="525616" cy="1754214"/>
            <a:chOff x="3395699" y="1376772"/>
            <a:chExt cx="1548172" cy="4823594"/>
          </a:xfrm>
        </p:grpSpPr>
        <p:sp>
          <p:nvSpPr>
            <p:cNvPr id="48" name="梯形 47"/>
            <p:cNvSpPr/>
            <p:nvPr/>
          </p:nvSpPr>
          <p:spPr bwMode="auto">
            <a:xfrm rot="16200000">
              <a:off x="1757988" y="3014483"/>
              <a:ext cx="4823594" cy="1548172"/>
            </a:xfrm>
            <a:prstGeom prst="trapezoid">
              <a:avLst>
                <a:gd name="adj" fmla="val 193626"/>
              </a:avLst>
            </a:prstGeom>
            <a:gradFill>
              <a:gsLst>
                <a:gs pos="0">
                  <a:srgbClr val="C7000B">
                    <a:alpha val="0"/>
                  </a:srgbClr>
                </a:gs>
                <a:gs pos="36000">
                  <a:srgbClr val="C7000B">
                    <a:alpha val="27000"/>
                  </a:srgbClr>
                </a:gs>
                <a:gs pos="100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900">
                <a:solidFill>
                  <a:srgbClr val="000000"/>
                </a:solidFill>
                <a:latin typeface="微软雅黑"/>
                <a:ea typeface="微软雅黑"/>
              </a:endParaRPr>
            </a:p>
          </p:txBody>
        </p:sp>
        <p:sp>
          <p:nvSpPr>
            <p:cNvPr id="50" name="梯形 49"/>
            <p:cNvSpPr/>
            <p:nvPr/>
          </p:nvSpPr>
          <p:spPr bwMode="auto">
            <a:xfrm rot="16200000">
              <a:off x="2513131" y="3014484"/>
              <a:ext cx="3313308" cy="1548172"/>
            </a:xfrm>
            <a:prstGeom prst="trapezoid">
              <a:avLst>
                <a:gd name="adj" fmla="val 126606"/>
              </a:avLst>
            </a:prstGeom>
            <a:gradFill>
              <a:gsLst>
                <a:gs pos="0">
                  <a:srgbClr val="C7000B">
                    <a:alpha val="0"/>
                  </a:srgbClr>
                </a:gs>
                <a:gs pos="34000">
                  <a:srgbClr val="C7000B">
                    <a:alpha val="6000"/>
                  </a:srgbClr>
                </a:gs>
                <a:gs pos="92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900" smtClean="0">
                <a:solidFill>
                  <a:srgbClr val="000000"/>
                </a:solidFill>
                <a:latin typeface="微软雅黑"/>
                <a:ea typeface="微软雅黑"/>
              </a:endParaRPr>
            </a:p>
          </p:txBody>
        </p:sp>
      </p:grpSp>
      <p:sp>
        <p:nvSpPr>
          <p:cNvPr id="51" name="文本框 27"/>
          <p:cNvSpPr txBox="1"/>
          <p:nvPr/>
        </p:nvSpPr>
        <p:spPr bwMode="auto">
          <a:xfrm>
            <a:off x="9588389" y="4892129"/>
            <a:ext cx="1980219" cy="101198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266700" indent="-180975">
              <a:lnSpc>
                <a:spcPct val="125000"/>
              </a:lnSpc>
              <a:spcAft>
                <a:spcPts val="0"/>
              </a:spcAft>
              <a:buFont typeface="Arial" panose="020B0604020202020204" pitchFamily="34" charset="0"/>
              <a:buChar char="•"/>
            </a:pPr>
            <a:r>
              <a:rPr lang="zh-CN" altLang="zh-CN" sz="1200">
                <a:solidFill>
                  <a:srgbClr val="000000"/>
                </a:solidFill>
                <a:latin typeface="微软雅黑"/>
                <a:ea typeface="微软雅黑"/>
              </a:rPr>
              <a:t>建议修改参数减少栈</a:t>
            </a:r>
            <a:r>
              <a:rPr lang="zh-CN" altLang="zh-CN" sz="1200" smtClean="0">
                <a:solidFill>
                  <a:srgbClr val="000000"/>
                </a:solidFill>
                <a:latin typeface="微软雅黑"/>
                <a:ea typeface="微软雅黑"/>
              </a:rPr>
              <a:t>大小</a:t>
            </a:r>
            <a:r>
              <a:rPr lang="en-US" altLang="zh-CN" sz="1200" smtClean="0">
                <a:solidFill>
                  <a:srgbClr val="000000"/>
                </a:solidFill>
                <a:latin typeface="微软雅黑"/>
                <a:ea typeface="微软雅黑"/>
              </a:rPr>
              <a:t>(</a:t>
            </a:r>
            <a:r>
              <a:rPr lang="en-US" altLang="zh-CN" sz="1200">
                <a:solidFill>
                  <a:srgbClr val="000000"/>
                </a:solidFill>
                <a:latin typeface="微软雅黑"/>
                <a:ea typeface="微软雅黑"/>
              </a:rPr>
              <a:t>-</a:t>
            </a:r>
            <a:r>
              <a:rPr lang="en-US" altLang="zh-CN" sz="1200" smtClean="0">
                <a:solidFill>
                  <a:srgbClr val="000000"/>
                </a:solidFill>
                <a:latin typeface="微软雅黑"/>
                <a:ea typeface="微软雅黑"/>
              </a:rPr>
              <a:t>Xss1m)</a:t>
            </a:r>
            <a:r>
              <a:rPr lang="zh-CN" altLang="zh-CN" sz="1200" smtClean="0">
                <a:solidFill>
                  <a:srgbClr val="000000"/>
                </a:solidFill>
                <a:latin typeface="微软雅黑"/>
                <a:ea typeface="微软雅黑"/>
              </a:rPr>
              <a:t>，</a:t>
            </a:r>
            <a:r>
              <a:rPr lang="zh-CN" altLang="zh-CN" sz="1200">
                <a:solidFill>
                  <a:srgbClr val="000000"/>
                </a:solidFill>
                <a:latin typeface="微软雅黑"/>
                <a:ea typeface="微软雅黑"/>
              </a:rPr>
              <a:t>或者扩充</a:t>
            </a:r>
            <a:r>
              <a:rPr lang="zh-CN" altLang="zh-CN" sz="1200" smtClean="0">
                <a:solidFill>
                  <a:srgbClr val="000000"/>
                </a:solidFill>
                <a:latin typeface="微软雅黑"/>
                <a:ea typeface="微软雅黑"/>
              </a:rPr>
              <a:t>内存</a:t>
            </a:r>
            <a:r>
              <a:rPr lang="en-US" altLang="zh-CN" sz="1200" smtClean="0">
                <a:solidFill>
                  <a:srgbClr val="000000"/>
                </a:solidFill>
                <a:latin typeface="微软雅黑"/>
                <a:ea typeface="微软雅黑"/>
              </a:rPr>
              <a:t>(-Xmx8g -Xms8g)</a:t>
            </a:r>
            <a:r>
              <a:rPr lang="zh-CN" altLang="zh-CN" sz="1200" smtClean="0">
                <a:solidFill>
                  <a:srgbClr val="000000"/>
                </a:solidFill>
                <a:latin typeface="微软雅黑"/>
                <a:ea typeface="微软雅黑"/>
              </a:rPr>
              <a:t>。</a:t>
            </a:r>
            <a:endParaRPr lang="zh-CN" altLang="zh-CN" sz="1200" dirty="0">
              <a:solidFill>
                <a:srgbClr val="000000"/>
              </a:solidFill>
              <a:latin typeface="微软雅黑"/>
              <a:ea typeface="微软雅黑"/>
            </a:endParaRPr>
          </a:p>
        </p:txBody>
      </p:sp>
      <p:sp>
        <p:nvSpPr>
          <p:cNvPr id="52" name="矩形 51"/>
          <p:cNvSpPr/>
          <p:nvPr/>
        </p:nvSpPr>
        <p:spPr bwMode="auto">
          <a:xfrm>
            <a:off x="550863" y="3296327"/>
            <a:ext cx="2160000" cy="294092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56" name="矩形 55"/>
          <p:cNvSpPr/>
          <p:nvPr/>
        </p:nvSpPr>
        <p:spPr bwMode="auto">
          <a:xfrm>
            <a:off x="550863" y="2708920"/>
            <a:ext cx="2160000" cy="576000"/>
          </a:xfrm>
          <a:prstGeom prst="rect">
            <a:avLst/>
          </a:prstGeom>
          <a:solidFill>
            <a:srgbClr val="92D050">
              <a:alpha val="35000"/>
            </a:srgbClr>
          </a:solidFill>
          <a:ln w="9525" cap="flat" cmpd="sng" algn="ctr">
            <a:noFill/>
            <a:prstDash val="solid"/>
            <a:round/>
            <a:headEnd type="none" w="med" len="med"/>
            <a:tailEnd type="none" w="med" len="med"/>
          </a:ln>
          <a:effectLst/>
        </p:spPr>
        <p:txBody>
          <a:bodyPr vert="horz" wrap="square" lIns="91440" tIns="45720" rIns="91440" bIns="108000" numCol="1" rtlCol="0" anchor="ctr" anchorCtr="0" compatLnSpc="1">
            <a:prstTxWarp prst="textNoShape">
              <a:avLst/>
            </a:prstTxWarp>
          </a:bodyPr>
          <a:lstStyle/>
          <a:p>
            <a:pPr algn="ctr">
              <a:lnSpc>
                <a:spcPct val="120000"/>
              </a:lnSpc>
            </a:pPr>
            <a:r>
              <a:rPr lang="zh-CN" altLang="en-US" sz="1400">
                <a:solidFill>
                  <a:srgbClr val="000000"/>
                </a:solidFill>
                <a:latin typeface="微软雅黑"/>
                <a:ea typeface="微软雅黑"/>
              </a:rPr>
              <a:t>问题</a:t>
            </a:r>
            <a:r>
              <a:rPr lang="zh-CN" altLang="en-US" sz="1400" smtClean="0">
                <a:solidFill>
                  <a:srgbClr val="000000"/>
                </a:solidFill>
                <a:latin typeface="微软雅黑"/>
                <a:ea typeface="微软雅黑"/>
              </a:rPr>
              <a:t>现象</a:t>
            </a:r>
            <a:endParaRPr lang="zh-CN" altLang="en-US" sz="1400" dirty="0" smtClean="0">
              <a:solidFill>
                <a:srgbClr val="000000"/>
              </a:solidFill>
              <a:latin typeface="微软雅黑"/>
              <a:ea typeface="微软雅黑"/>
            </a:endParaRPr>
          </a:p>
        </p:txBody>
      </p:sp>
      <p:grpSp>
        <p:nvGrpSpPr>
          <p:cNvPr id="69" name="组合 68"/>
          <p:cNvGrpSpPr/>
          <p:nvPr/>
        </p:nvGrpSpPr>
        <p:grpSpPr>
          <a:xfrm flipH="1">
            <a:off x="2749778" y="3968996"/>
            <a:ext cx="525616" cy="1754214"/>
            <a:chOff x="3395699" y="1376772"/>
            <a:chExt cx="1548172" cy="4823594"/>
          </a:xfrm>
        </p:grpSpPr>
        <p:sp>
          <p:nvSpPr>
            <p:cNvPr id="70" name="梯形 69"/>
            <p:cNvSpPr/>
            <p:nvPr/>
          </p:nvSpPr>
          <p:spPr bwMode="auto">
            <a:xfrm rot="16200000">
              <a:off x="1757988" y="3014483"/>
              <a:ext cx="4823594" cy="1548172"/>
            </a:xfrm>
            <a:prstGeom prst="trapezoid">
              <a:avLst>
                <a:gd name="adj" fmla="val 193626"/>
              </a:avLst>
            </a:prstGeom>
            <a:gradFill>
              <a:gsLst>
                <a:gs pos="0">
                  <a:srgbClr val="C7000B">
                    <a:alpha val="0"/>
                  </a:srgbClr>
                </a:gs>
                <a:gs pos="36000">
                  <a:srgbClr val="C7000B">
                    <a:alpha val="27000"/>
                  </a:srgbClr>
                </a:gs>
                <a:gs pos="100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ea typeface="宋体" pitchFamily="2" charset="-122"/>
              </a:endParaRPr>
            </a:p>
          </p:txBody>
        </p:sp>
        <p:sp>
          <p:nvSpPr>
            <p:cNvPr id="71" name="梯形 70"/>
            <p:cNvSpPr/>
            <p:nvPr/>
          </p:nvSpPr>
          <p:spPr bwMode="auto">
            <a:xfrm rot="16200000">
              <a:off x="2513131" y="3014484"/>
              <a:ext cx="3313308" cy="1548172"/>
            </a:xfrm>
            <a:prstGeom prst="trapezoid">
              <a:avLst>
                <a:gd name="adj" fmla="val 126606"/>
              </a:avLst>
            </a:prstGeom>
            <a:gradFill>
              <a:gsLst>
                <a:gs pos="0">
                  <a:srgbClr val="C7000B">
                    <a:alpha val="0"/>
                  </a:srgbClr>
                </a:gs>
                <a:gs pos="34000">
                  <a:srgbClr val="C7000B">
                    <a:alpha val="6000"/>
                  </a:srgbClr>
                </a:gs>
                <a:gs pos="92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grpSp>
      <p:sp>
        <p:nvSpPr>
          <p:cNvPr id="73" name="文本框 21"/>
          <p:cNvSpPr txBox="1"/>
          <p:nvPr/>
        </p:nvSpPr>
        <p:spPr bwMode="auto">
          <a:xfrm>
            <a:off x="3477248" y="3448941"/>
            <a:ext cx="2077921" cy="8088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30000"/>
              </a:lnSpc>
            </a:pPr>
            <a:r>
              <a:rPr lang="zh-CN" altLang="en-US" sz="1200" b="1" smtClean="0">
                <a:solidFill>
                  <a:srgbClr val="000000"/>
                </a:solidFill>
                <a:latin typeface="微软雅黑"/>
                <a:ea typeface="微软雅黑"/>
              </a:rPr>
              <a:t>措施：</a:t>
            </a:r>
            <a:endParaRPr lang="en-US" altLang="zh-CN" sz="1200" b="1" dirty="0" smtClean="0">
              <a:solidFill>
                <a:srgbClr val="000000"/>
              </a:solidFill>
              <a:latin typeface="微软雅黑"/>
              <a:ea typeface="微软雅黑"/>
            </a:endParaRPr>
          </a:p>
          <a:p>
            <a:pPr>
              <a:lnSpc>
                <a:spcPct val="130000"/>
              </a:lnSpc>
            </a:pPr>
            <a:r>
              <a:rPr lang="zh-CN" altLang="zh-CN" sz="1200">
                <a:solidFill>
                  <a:srgbClr val="000000"/>
                </a:solidFill>
                <a:latin typeface="微软雅黑"/>
                <a:ea typeface="微软雅黑"/>
              </a:rPr>
              <a:t>将</a:t>
            </a:r>
            <a:r>
              <a:rPr lang="en-US" altLang="zh-CN" sz="1200">
                <a:solidFill>
                  <a:srgbClr val="000000"/>
                </a:solidFill>
                <a:latin typeface="微软雅黑"/>
                <a:ea typeface="微软雅黑"/>
              </a:rPr>
              <a:t>ARM</a:t>
            </a:r>
            <a:r>
              <a:rPr lang="zh-CN" altLang="zh-CN" sz="1200">
                <a:solidFill>
                  <a:srgbClr val="000000"/>
                </a:solidFill>
                <a:latin typeface="微软雅黑"/>
                <a:ea typeface="微软雅黑"/>
              </a:rPr>
              <a:t>容器内存大小从</a:t>
            </a:r>
            <a:r>
              <a:rPr lang="en-US" altLang="zh-CN" sz="1200">
                <a:solidFill>
                  <a:srgbClr val="000000"/>
                </a:solidFill>
                <a:latin typeface="微软雅黑"/>
                <a:ea typeface="微软雅黑"/>
              </a:rPr>
              <a:t>4G</a:t>
            </a:r>
            <a:r>
              <a:rPr lang="zh-CN" altLang="zh-CN" sz="1200">
                <a:solidFill>
                  <a:srgbClr val="000000"/>
                </a:solidFill>
                <a:latin typeface="微软雅黑"/>
                <a:ea typeface="微软雅黑"/>
              </a:rPr>
              <a:t>提升为</a:t>
            </a:r>
            <a:r>
              <a:rPr lang="en-US" altLang="zh-CN" sz="1200">
                <a:solidFill>
                  <a:srgbClr val="000000"/>
                </a:solidFill>
                <a:latin typeface="微软雅黑"/>
                <a:ea typeface="微软雅黑"/>
              </a:rPr>
              <a:t>8G</a:t>
            </a:r>
            <a:r>
              <a:rPr lang="zh-CN" altLang="zh-CN" sz="1200" smtClean="0">
                <a:solidFill>
                  <a:srgbClr val="000000"/>
                </a:solidFill>
                <a:latin typeface="微软雅黑"/>
                <a:ea typeface="微软雅黑"/>
              </a:rPr>
              <a:t>，</a:t>
            </a:r>
            <a:r>
              <a:rPr lang="zh-CN" altLang="en-US" sz="1200">
                <a:solidFill>
                  <a:srgbClr val="000000"/>
                </a:solidFill>
                <a:latin typeface="微软雅黑"/>
                <a:ea typeface="微软雅黑"/>
              </a:rPr>
              <a:t>长</a:t>
            </a:r>
            <a:r>
              <a:rPr lang="zh-CN" altLang="zh-CN" sz="1200" smtClean="0">
                <a:solidFill>
                  <a:srgbClr val="000000"/>
                </a:solidFill>
                <a:latin typeface="微软雅黑"/>
                <a:ea typeface="微软雅黑"/>
              </a:rPr>
              <a:t>稳</a:t>
            </a:r>
            <a:r>
              <a:rPr lang="zh-CN" altLang="zh-CN" sz="1200">
                <a:solidFill>
                  <a:srgbClr val="000000"/>
                </a:solidFill>
                <a:latin typeface="微软雅黑"/>
                <a:ea typeface="微软雅黑"/>
              </a:rPr>
              <a:t>测试</a:t>
            </a:r>
            <a:endParaRPr lang="en-US" altLang="zh-CN" sz="1200" dirty="0">
              <a:solidFill>
                <a:srgbClr val="000000"/>
              </a:solidFill>
              <a:latin typeface="微软雅黑"/>
              <a:ea typeface="微软雅黑"/>
            </a:endParaRPr>
          </a:p>
        </p:txBody>
      </p:sp>
      <p:sp>
        <p:nvSpPr>
          <p:cNvPr id="74" name="矩形 73"/>
          <p:cNvSpPr/>
          <p:nvPr/>
        </p:nvSpPr>
        <p:spPr>
          <a:xfrm>
            <a:off x="3465233" y="5513161"/>
            <a:ext cx="2053077" cy="572464"/>
          </a:xfrm>
          <a:prstGeom prst="rect">
            <a:avLst/>
          </a:prstGeom>
        </p:spPr>
        <p:txBody>
          <a:bodyPr wrap="square">
            <a:spAutoFit/>
          </a:bodyPr>
          <a:lstStyle/>
          <a:p>
            <a:pPr>
              <a:lnSpc>
                <a:spcPct val="130000"/>
              </a:lnSpc>
              <a:spcAft>
                <a:spcPts val="0"/>
              </a:spcAft>
            </a:pPr>
            <a:r>
              <a:rPr lang="zh-CN" altLang="en-US" sz="1200" b="1" smtClean="0">
                <a:solidFill>
                  <a:srgbClr val="000000"/>
                </a:solidFill>
                <a:latin typeface="微软雅黑"/>
                <a:ea typeface="微软雅黑"/>
              </a:rPr>
              <a:t>结论：</a:t>
            </a:r>
            <a:endParaRPr lang="en-US" altLang="zh-CN" sz="1200" b="1" dirty="0" smtClean="0">
              <a:solidFill>
                <a:srgbClr val="000000"/>
              </a:solidFill>
              <a:latin typeface="微软雅黑"/>
              <a:ea typeface="微软雅黑"/>
            </a:endParaRPr>
          </a:p>
          <a:p>
            <a:pPr>
              <a:lnSpc>
                <a:spcPct val="130000"/>
              </a:lnSpc>
              <a:spcAft>
                <a:spcPts val="0"/>
              </a:spcAft>
            </a:pPr>
            <a:r>
              <a:rPr lang="zh-CN" altLang="en-US" sz="1200" smtClean="0">
                <a:solidFill>
                  <a:srgbClr val="000000"/>
                </a:solidFill>
                <a:latin typeface="微软雅黑"/>
                <a:ea typeface="微软雅黑"/>
              </a:rPr>
              <a:t>非业务代码导致的内存泄露</a:t>
            </a:r>
            <a:endParaRPr lang="zh-CN" altLang="zh-CN" sz="1200" dirty="0">
              <a:solidFill>
                <a:srgbClr val="000000"/>
              </a:solidFill>
              <a:latin typeface="微软雅黑"/>
              <a:ea typeface="微软雅黑"/>
            </a:endParaRPr>
          </a:p>
        </p:txBody>
      </p:sp>
      <p:sp>
        <p:nvSpPr>
          <p:cNvPr id="75" name="文本框 21"/>
          <p:cNvSpPr txBox="1"/>
          <p:nvPr/>
        </p:nvSpPr>
        <p:spPr bwMode="auto">
          <a:xfrm>
            <a:off x="3458165" y="4393001"/>
            <a:ext cx="2077921" cy="8088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30000"/>
              </a:lnSpc>
            </a:pPr>
            <a:r>
              <a:rPr lang="zh-CN" altLang="en-US" sz="1200" b="1" smtClean="0">
                <a:solidFill>
                  <a:srgbClr val="000000"/>
                </a:solidFill>
                <a:latin typeface="微软雅黑"/>
                <a:ea typeface="微软雅黑"/>
              </a:rPr>
              <a:t>结果：</a:t>
            </a:r>
            <a:endParaRPr lang="en-US" altLang="zh-CN" sz="1200" b="1" dirty="0" smtClean="0">
              <a:solidFill>
                <a:srgbClr val="000000"/>
              </a:solidFill>
              <a:latin typeface="微软雅黑"/>
              <a:ea typeface="微软雅黑"/>
            </a:endParaRPr>
          </a:p>
          <a:p>
            <a:pPr>
              <a:lnSpc>
                <a:spcPct val="130000"/>
              </a:lnSpc>
            </a:pPr>
            <a:r>
              <a:rPr lang="en-US" altLang="zh-CN" sz="1200">
                <a:solidFill>
                  <a:srgbClr val="000000"/>
                </a:solidFill>
                <a:latin typeface="微软雅黑"/>
                <a:ea typeface="微软雅黑"/>
              </a:rPr>
              <a:t>4</a:t>
            </a:r>
            <a:r>
              <a:rPr lang="zh-CN" altLang="zh-CN" sz="1200">
                <a:solidFill>
                  <a:srgbClr val="000000"/>
                </a:solidFill>
                <a:latin typeface="微软雅黑"/>
                <a:ea typeface="微软雅黑"/>
              </a:rPr>
              <a:t>台</a:t>
            </a:r>
            <a:r>
              <a:rPr lang="en-US" altLang="zh-CN" sz="1200">
                <a:solidFill>
                  <a:srgbClr val="000000"/>
                </a:solidFill>
                <a:latin typeface="微软雅黑"/>
                <a:ea typeface="微软雅黑"/>
              </a:rPr>
              <a:t>ARM</a:t>
            </a:r>
            <a:r>
              <a:rPr lang="zh-CN" altLang="zh-CN" sz="1200">
                <a:solidFill>
                  <a:srgbClr val="000000"/>
                </a:solidFill>
                <a:latin typeface="微软雅黑"/>
                <a:ea typeface="微软雅黑"/>
              </a:rPr>
              <a:t>容器正常运行</a:t>
            </a:r>
            <a:r>
              <a:rPr lang="zh-CN" altLang="zh-CN" sz="1200" smtClean="0">
                <a:solidFill>
                  <a:srgbClr val="000000"/>
                </a:solidFill>
                <a:latin typeface="微软雅黑"/>
                <a:ea typeface="微软雅黑"/>
              </a:rPr>
              <a:t>未挂</a:t>
            </a:r>
            <a:r>
              <a:rPr lang="zh-CN" altLang="zh-CN" sz="1200">
                <a:solidFill>
                  <a:srgbClr val="000000"/>
                </a:solidFill>
                <a:latin typeface="微软雅黑"/>
                <a:ea typeface="微软雅黑"/>
              </a:rPr>
              <a:t>死</a:t>
            </a:r>
            <a:endParaRPr lang="en-US" altLang="zh-CN" sz="1200" dirty="0">
              <a:solidFill>
                <a:srgbClr val="000000"/>
              </a:solidFill>
              <a:latin typeface="微软雅黑"/>
              <a:ea typeface="微软雅黑"/>
            </a:endParaRPr>
          </a:p>
        </p:txBody>
      </p:sp>
      <p:sp>
        <p:nvSpPr>
          <p:cNvPr id="76" name="文本框 21"/>
          <p:cNvSpPr txBox="1"/>
          <p:nvPr/>
        </p:nvSpPr>
        <p:spPr bwMode="auto">
          <a:xfrm>
            <a:off x="5918555" y="3428936"/>
            <a:ext cx="2855664" cy="5687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30000"/>
              </a:lnSpc>
            </a:pPr>
            <a:r>
              <a:rPr lang="zh-CN" altLang="en-US" sz="1200" b="1" smtClean="0">
                <a:solidFill>
                  <a:srgbClr val="000000"/>
                </a:solidFill>
                <a:latin typeface="微软雅黑"/>
                <a:ea typeface="微软雅黑"/>
              </a:rPr>
              <a:t>措施：</a:t>
            </a:r>
            <a:endParaRPr lang="en-US" altLang="zh-CN" sz="1200" b="1" dirty="0" smtClean="0">
              <a:solidFill>
                <a:srgbClr val="000000"/>
              </a:solidFill>
              <a:latin typeface="微软雅黑"/>
              <a:ea typeface="微软雅黑"/>
            </a:endParaRPr>
          </a:p>
          <a:p>
            <a:pPr>
              <a:lnSpc>
                <a:spcPct val="130000"/>
              </a:lnSpc>
            </a:pPr>
            <a:r>
              <a:rPr lang="zh-CN" altLang="zh-CN" sz="1200">
                <a:solidFill>
                  <a:srgbClr val="000000"/>
                </a:solidFill>
                <a:latin typeface="微软雅黑"/>
                <a:ea typeface="微软雅黑"/>
              </a:rPr>
              <a:t>全面</a:t>
            </a:r>
            <a:r>
              <a:rPr lang="zh-CN" altLang="zh-CN" sz="1200" smtClean="0">
                <a:solidFill>
                  <a:srgbClr val="000000"/>
                </a:solidFill>
                <a:latin typeface="微软雅黑"/>
                <a:ea typeface="微软雅黑"/>
              </a:rPr>
              <a:t>对比</a:t>
            </a:r>
            <a:r>
              <a:rPr lang="en-US" altLang="zh-CN" sz="1200" smtClean="0">
                <a:solidFill>
                  <a:srgbClr val="000000"/>
                </a:solidFill>
                <a:latin typeface="微软雅黑"/>
                <a:ea typeface="微软雅黑"/>
              </a:rPr>
              <a:t>jvm</a:t>
            </a:r>
            <a:r>
              <a:rPr lang="zh-CN" altLang="zh-CN" sz="1200">
                <a:solidFill>
                  <a:srgbClr val="000000"/>
                </a:solidFill>
                <a:latin typeface="微软雅黑"/>
                <a:ea typeface="微软雅黑"/>
              </a:rPr>
              <a:t>运行参数版本信息</a:t>
            </a:r>
            <a:endParaRPr lang="en-US" altLang="zh-CN" sz="1200" dirty="0">
              <a:solidFill>
                <a:srgbClr val="000000"/>
              </a:solidFill>
              <a:latin typeface="微软雅黑"/>
              <a:ea typeface="微软雅黑"/>
            </a:endParaRPr>
          </a:p>
        </p:txBody>
      </p:sp>
      <p:sp>
        <p:nvSpPr>
          <p:cNvPr id="77" name="文本框 21"/>
          <p:cNvSpPr txBox="1"/>
          <p:nvPr/>
        </p:nvSpPr>
        <p:spPr bwMode="auto">
          <a:xfrm>
            <a:off x="5923461" y="4159605"/>
            <a:ext cx="2855664" cy="104892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30000"/>
              </a:lnSpc>
            </a:pPr>
            <a:r>
              <a:rPr lang="zh-CN" altLang="en-US" sz="1200" b="1" smtClean="0">
                <a:solidFill>
                  <a:srgbClr val="000000"/>
                </a:solidFill>
                <a:latin typeface="微软雅黑"/>
                <a:ea typeface="微软雅黑"/>
              </a:rPr>
              <a:t>结果：</a:t>
            </a:r>
            <a:endParaRPr lang="en-US" altLang="zh-CN" sz="1200" b="1" dirty="0" smtClean="0">
              <a:solidFill>
                <a:srgbClr val="000000"/>
              </a:solidFill>
              <a:latin typeface="微软雅黑"/>
              <a:ea typeface="微软雅黑"/>
            </a:endParaRPr>
          </a:p>
          <a:p>
            <a:pPr marL="176213" indent="-176213">
              <a:lnSpc>
                <a:spcPct val="130000"/>
              </a:lnSpc>
              <a:buFont typeface="Arial" panose="020B0604020202020204" pitchFamily="34" charset="0"/>
              <a:buChar char="•"/>
            </a:pPr>
            <a:r>
              <a:rPr lang="en-US" altLang="zh-CN" sz="1200" smtClean="0">
                <a:solidFill>
                  <a:srgbClr val="000000"/>
                </a:solidFill>
                <a:latin typeface="微软雅黑"/>
                <a:ea typeface="微软雅黑"/>
              </a:rPr>
              <a:t>JVM</a:t>
            </a:r>
            <a:r>
              <a:rPr lang="zh-CN" altLang="en-US" sz="1200" smtClean="0">
                <a:solidFill>
                  <a:srgbClr val="000000"/>
                </a:solidFill>
                <a:latin typeface="微软雅黑"/>
                <a:ea typeface="微软雅黑"/>
              </a:rPr>
              <a:t>版本一致，堆空间大小一致</a:t>
            </a:r>
            <a:endParaRPr lang="en-US" altLang="zh-CN" sz="1200" smtClean="0">
              <a:solidFill>
                <a:srgbClr val="000000"/>
              </a:solidFill>
              <a:latin typeface="微软雅黑"/>
              <a:ea typeface="微软雅黑"/>
            </a:endParaRPr>
          </a:p>
          <a:p>
            <a:pPr marL="176213" indent="-176213">
              <a:lnSpc>
                <a:spcPct val="130000"/>
              </a:lnSpc>
              <a:buFont typeface="Arial" panose="020B0604020202020204" pitchFamily="34" charset="0"/>
              <a:buChar char="•"/>
            </a:pPr>
            <a:r>
              <a:rPr lang="zh-CN" altLang="en-US" sz="1200" smtClean="0">
                <a:solidFill>
                  <a:srgbClr val="000000"/>
                </a:solidFill>
                <a:latin typeface="微软雅黑"/>
                <a:ea typeface="微软雅黑"/>
              </a:rPr>
              <a:t>线程栈大小不一致，</a:t>
            </a:r>
            <a:r>
              <a:rPr lang="en-US" altLang="zh-CN" sz="1200" smtClean="0">
                <a:solidFill>
                  <a:srgbClr val="000000"/>
                </a:solidFill>
                <a:latin typeface="微软雅黑"/>
                <a:ea typeface="微软雅黑"/>
              </a:rPr>
              <a:t>ARM</a:t>
            </a:r>
            <a:r>
              <a:rPr lang="zh-CN" altLang="en-US" sz="1200" smtClean="0">
                <a:solidFill>
                  <a:srgbClr val="000000"/>
                </a:solidFill>
                <a:latin typeface="微软雅黑"/>
                <a:ea typeface="微软雅黑"/>
              </a:rPr>
              <a:t>为</a:t>
            </a:r>
            <a:r>
              <a:rPr lang="en-US" altLang="zh-CN" sz="1200" smtClean="0">
                <a:solidFill>
                  <a:srgbClr val="000000"/>
                </a:solidFill>
                <a:latin typeface="微软雅黑"/>
                <a:ea typeface="微软雅黑"/>
              </a:rPr>
              <a:t>2M</a:t>
            </a:r>
            <a:r>
              <a:rPr lang="zh-CN" altLang="en-US" sz="1200" smtClean="0">
                <a:solidFill>
                  <a:srgbClr val="000000"/>
                </a:solidFill>
                <a:latin typeface="微软雅黑"/>
                <a:ea typeface="微软雅黑"/>
              </a:rPr>
              <a:t>，</a:t>
            </a:r>
            <a:r>
              <a:rPr lang="en-US" altLang="zh-CN" sz="1200" smtClean="0">
                <a:solidFill>
                  <a:srgbClr val="000000"/>
                </a:solidFill>
                <a:latin typeface="微软雅黑"/>
                <a:ea typeface="微软雅黑"/>
              </a:rPr>
              <a:t>X86</a:t>
            </a:r>
            <a:r>
              <a:rPr lang="zh-CN" altLang="en-US" sz="1200" smtClean="0">
                <a:solidFill>
                  <a:srgbClr val="000000"/>
                </a:solidFill>
                <a:latin typeface="微软雅黑"/>
                <a:ea typeface="微软雅黑"/>
              </a:rPr>
              <a:t>为</a:t>
            </a:r>
            <a:r>
              <a:rPr lang="en-US" altLang="zh-CN" sz="1200" smtClean="0">
                <a:solidFill>
                  <a:srgbClr val="000000"/>
                </a:solidFill>
                <a:latin typeface="微软雅黑"/>
                <a:ea typeface="微软雅黑"/>
              </a:rPr>
              <a:t>1M</a:t>
            </a:r>
            <a:endParaRPr lang="en-US" altLang="zh-CN" sz="1200" dirty="0">
              <a:solidFill>
                <a:srgbClr val="000000"/>
              </a:solidFill>
              <a:latin typeface="微软雅黑"/>
              <a:ea typeface="微软雅黑"/>
            </a:endParaRPr>
          </a:p>
        </p:txBody>
      </p:sp>
      <p:sp>
        <p:nvSpPr>
          <p:cNvPr id="78" name="矩形 77"/>
          <p:cNvSpPr/>
          <p:nvPr/>
        </p:nvSpPr>
        <p:spPr>
          <a:xfrm>
            <a:off x="5918555" y="5330395"/>
            <a:ext cx="2855664" cy="812530"/>
          </a:xfrm>
          <a:prstGeom prst="rect">
            <a:avLst/>
          </a:prstGeom>
        </p:spPr>
        <p:txBody>
          <a:bodyPr wrap="square">
            <a:spAutoFit/>
          </a:bodyPr>
          <a:lstStyle/>
          <a:p>
            <a:pPr>
              <a:lnSpc>
                <a:spcPct val="130000"/>
              </a:lnSpc>
              <a:spcAft>
                <a:spcPts val="0"/>
              </a:spcAft>
            </a:pPr>
            <a:r>
              <a:rPr lang="zh-CN" altLang="en-US" sz="1200" b="1" smtClean="0">
                <a:solidFill>
                  <a:srgbClr val="000000"/>
                </a:solidFill>
                <a:latin typeface="微软雅黑"/>
                <a:ea typeface="微软雅黑"/>
              </a:rPr>
              <a:t>结论：</a:t>
            </a:r>
            <a:endParaRPr lang="en-US" altLang="zh-CN" sz="1200" b="1" smtClean="0">
              <a:solidFill>
                <a:srgbClr val="000000"/>
              </a:solidFill>
              <a:latin typeface="微软雅黑"/>
              <a:ea typeface="微软雅黑"/>
            </a:endParaRPr>
          </a:p>
          <a:p>
            <a:pPr>
              <a:lnSpc>
                <a:spcPct val="130000"/>
              </a:lnSpc>
              <a:spcAft>
                <a:spcPts val="0"/>
              </a:spcAft>
            </a:pPr>
            <a:r>
              <a:rPr lang="zh-CN" altLang="en-US" sz="1200" smtClean="0">
                <a:solidFill>
                  <a:srgbClr val="000000"/>
                </a:solidFill>
                <a:latin typeface="微软雅黑"/>
                <a:ea typeface="微软雅黑"/>
              </a:rPr>
              <a:t>线程栈多</a:t>
            </a:r>
            <a:r>
              <a:rPr lang="en-US" altLang="zh-CN" sz="1200" smtClean="0">
                <a:solidFill>
                  <a:srgbClr val="000000"/>
                </a:solidFill>
                <a:latin typeface="微软雅黑"/>
                <a:ea typeface="微软雅黑"/>
              </a:rPr>
              <a:t>1M</a:t>
            </a:r>
            <a:r>
              <a:rPr lang="zh-CN" altLang="en-US" sz="1200" smtClean="0">
                <a:solidFill>
                  <a:srgbClr val="000000"/>
                </a:solidFill>
                <a:latin typeface="微软雅黑"/>
                <a:ea typeface="微软雅黑"/>
              </a:rPr>
              <a:t>，会导致</a:t>
            </a:r>
            <a:r>
              <a:rPr lang="en-US" altLang="zh-CN" sz="1200" smtClean="0">
                <a:solidFill>
                  <a:srgbClr val="000000"/>
                </a:solidFill>
                <a:latin typeface="微软雅黑"/>
                <a:ea typeface="微软雅黑"/>
              </a:rPr>
              <a:t>450</a:t>
            </a:r>
            <a:r>
              <a:rPr lang="zh-CN" altLang="en-US" sz="1200" smtClean="0">
                <a:solidFill>
                  <a:srgbClr val="000000"/>
                </a:solidFill>
                <a:latin typeface="微软雅黑"/>
                <a:ea typeface="微软雅黑"/>
              </a:rPr>
              <a:t>个线程多用</a:t>
            </a:r>
            <a:r>
              <a:rPr lang="en-US" altLang="zh-CN" sz="1200" smtClean="0">
                <a:solidFill>
                  <a:srgbClr val="000000"/>
                </a:solidFill>
                <a:latin typeface="微软雅黑"/>
                <a:ea typeface="微软雅黑"/>
              </a:rPr>
              <a:t>450M</a:t>
            </a:r>
            <a:r>
              <a:rPr lang="zh-CN" altLang="en-US" sz="1200" smtClean="0">
                <a:solidFill>
                  <a:srgbClr val="000000"/>
                </a:solidFill>
                <a:latin typeface="微软雅黑"/>
                <a:ea typeface="微软雅黑"/>
              </a:rPr>
              <a:t>内存，超过堆内存，引发</a:t>
            </a:r>
            <a:r>
              <a:rPr lang="en-US" altLang="zh-CN" sz="1200" smtClean="0">
                <a:solidFill>
                  <a:srgbClr val="000000"/>
                </a:solidFill>
                <a:latin typeface="微软雅黑"/>
                <a:ea typeface="微软雅黑"/>
              </a:rPr>
              <a:t>OOM</a:t>
            </a:r>
            <a:endParaRPr lang="en-US" altLang="zh-CN" sz="1200" dirty="0" smtClean="0">
              <a:solidFill>
                <a:srgbClr val="000000"/>
              </a:solidFill>
              <a:latin typeface="微软雅黑"/>
              <a:ea typeface="微软雅黑"/>
            </a:endParaRPr>
          </a:p>
        </p:txBody>
      </p:sp>
      <p:pic>
        <p:nvPicPr>
          <p:cNvPr id="2" name="图片 1"/>
          <p:cNvPicPr>
            <a:picLocks noChangeAspect="1"/>
          </p:cNvPicPr>
          <p:nvPr/>
        </p:nvPicPr>
        <p:blipFill>
          <a:blip r:embed="rId3"/>
          <a:stretch>
            <a:fillRect/>
          </a:stretch>
        </p:blipFill>
        <p:spPr>
          <a:xfrm>
            <a:off x="605663" y="3815996"/>
            <a:ext cx="2029882" cy="1701172"/>
          </a:xfrm>
          <a:prstGeom prst="rect">
            <a:avLst/>
          </a:prstGeom>
        </p:spPr>
      </p:pic>
      <p:sp>
        <p:nvSpPr>
          <p:cNvPr id="79" name="内容占位符 2"/>
          <p:cNvSpPr txBox="1">
            <a:spLocks/>
          </p:cNvSpPr>
          <p:nvPr/>
        </p:nvSpPr>
        <p:spPr>
          <a:xfrm>
            <a:off x="550862" y="1736465"/>
            <a:ext cx="11090276" cy="792435"/>
          </a:xfrm>
          <a:prstGeom prst="rect">
            <a:avLst/>
          </a:prstGeom>
          <a:solidFill>
            <a:schemeClr val="bg1">
              <a:lumMod val="95000"/>
            </a:schemeClr>
          </a:solidFill>
          <a:ln w="9525">
            <a:noFill/>
          </a:ln>
        </p:spPr>
        <p:style>
          <a:lnRef idx="2">
            <a:schemeClr val="dk1"/>
          </a:lnRef>
          <a:fillRef idx="1">
            <a:schemeClr val="lt1"/>
          </a:fillRef>
          <a:effectRef idx="0">
            <a:schemeClr val="dk1"/>
          </a:effectRef>
          <a:fontRef idx="minor">
            <a:schemeClr val="dk1"/>
          </a:fontRef>
        </p:style>
        <p:txBody>
          <a:bodyPr vert="horz" lIns="216000" tIns="10800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b="1" dirty="0" smtClean="0">
                <a:solidFill>
                  <a:srgbClr val="000000"/>
                </a:solidFill>
              </a:rPr>
              <a:t>问题描述：</a:t>
            </a:r>
            <a:endParaRPr lang="en-US" altLang="zh-CN" sz="1400" b="1" dirty="0" smtClean="0">
              <a:solidFill>
                <a:srgbClr val="000000"/>
              </a:solidFill>
            </a:endParaRPr>
          </a:p>
          <a:p>
            <a:pPr marL="182563" indent="-182563">
              <a:lnSpc>
                <a:spcPct val="150000"/>
              </a:lnSpc>
              <a:buFont typeface="Arial" panose="020B0604020202020204" pitchFamily="34" charset="0"/>
              <a:buChar char="•"/>
            </a:pPr>
            <a:r>
              <a:rPr lang="zh-CN" altLang="en-US" sz="1400">
                <a:solidFill>
                  <a:srgbClr val="000000"/>
                </a:solidFill>
              </a:rPr>
              <a:t>鲲鹏容器压测</a:t>
            </a:r>
            <a:r>
              <a:rPr lang="en-US" altLang="zh-CN" sz="1400" smtClean="0">
                <a:solidFill>
                  <a:srgbClr val="000000"/>
                </a:solidFill>
              </a:rPr>
              <a:t>8</a:t>
            </a:r>
            <a:r>
              <a:rPr lang="zh-CN" altLang="en-US" sz="1400" smtClean="0">
                <a:solidFill>
                  <a:srgbClr val="000000"/>
                </a:solidFill>
              </a:rPr>
              <a:t>小时，在第</a:t>
            </a:r>
            <a:r>
              <a:rPr lang="en-US" altLang="zh-CN" sz="1400" smtClean="0">
                <a:solidFill>
                  <a:srgbClr val="000000"/>
                </a:solidFill>
              </a:rPr>
              <a:t>3</a:t>
            </a:r>
            <a:r>
              <a:rPr lang="zh-CN" altLang="en-US" sz="1400" smtClean="0">
                <a:solidFill>
                  <a:srgbClr val="000000"/>
                </a:solidFill>
              </a:rPr>
              <a:t>个小时有</a:t>
            </a:r>
            <a:r>
              <a:rPr lang="en-US" altLang="zh-CN" sz="1400" smtClean="0">
                <a:solidFill>
                  <a:srgbClr val="000000"/>
                </a:solidFill>
              </a:rPr>
              <a:t>4</a:t>
            </a:r>
            <a:r>
              <a:rPr lang="zh-CN" altLang="en-US" sz="1400" smtClean="0">
                <a:solidFill>
                  <a:srgbClr val="000000"/>
                </a:solidFill>
              </a:rPr>
              <a:t>台鲲鹏容器内存全部耗尽，服务主进程挂死</a:t>
            </a:r>
            <a:endParaRPr lang="en-US" altLang="zh-CN" sz="1400" dirty="0" smtClean="0">
              <a:solidFill>
                <a:srgbClr val="000000">
                  <a:tint val="75000"/>
                </a:srgbClr>
              </a:solidFill>
            </a:endParaRPr>
          </a:p>
          <a:p>
            <a:pPr>
              <a:lnSpc>
                <a:spcPct val="150000"/>
              </a:lnSpc>
            </a:pPr>
            <a:endParaRPr lang="en-US" altLang="zh-CN" sz="1400" dirty="0">
              <a:solidFill>
                <a:srgbClr val="000000"/>
              </a:solidFill>
            </a:endParaRPr>
          </a:p>
        </p:txBody>
      </p:sp>
    </p:spTree>
    <p:extLst>
      <p:ext uri="{BB962C8B-B14F-4D97-AF65-F5344CB8AC3E}">
        <p14:creationId xmlns:p14="http://schemas.microsoft.com/office/powerpoint/2010/main" val="33358418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60296" y="519063"/>
            <a:ext cx="10380842" cy="430887"/>
          </a:xfrm>
        </p:spPr>
        <p:txBody>
          <a:bodyPr wrap="square" lIns="0" tIns="0" rIns="0" bIns="0">
            <a:spAutoFit/>
          </a:bodyPr>
          <a:lstStyle/>
          <a:p>
            <a:r>
              <a:rPr lang="en-US" altLang="zh-CN" sz="2800" smtClean="0">
                <a:latin typeface="+mj-lt"/>
                <a:ea typeface="+mn-ea"/>
              </a:rPr>
              <a:t>Java</a:t>
            </a:r>
            <a:r>
              <a:rPr lang="zh-CN" altLang="en-US" sz="2800" smtClean="0">
                <a:latin typeface="+mj-lt"/>
                <a:ea typeface="+mn-ea"/>
              </a:rPr>
              <a:t>迁移小结</a:t>
            </a:r>
            <a:endParaRPr lang="zh-CN" altLang="en-US" sz="2800" dirty="0">
              <a:latin typeface="+mj-lt"/>
              <a:ea typeface="+mn-ea"/>
            </a:endParaRPr>
          </a:p>
        </p:txBody>
      </p:sp>
      <p:grpSp>
        <p:nvGrpSpPr>
          <p:cNvPr id="12" name="组合 11"/>
          <p:cNvGrpSpPr/>
          <p:nvPr/>
        </p:nvGrpSpPr>
        <p:grpSpPr>
          <a:xfrm>
            <a:off x="398819" y="598302"/>
            <a:ext cx="260892" cy="310418"/>
            <a:chOff x="3295650" y="230188"/>
            <a:chExt cx="936625" cy="1114426"/>
          </a:xfrm>
          <a:solidFill>
            <a:schemeClr val="bg1"/>
          </a:solidFill>
        </p:grpSpPr>
        <p:sp>
          <p:nvSpPr>
            <p:cNvPr id="13"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4"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5"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6"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7"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8"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19"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0"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1"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2"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3"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4"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5"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6"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7"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sp>
          <p:nvSpPr>
            <p:cNvPr id="28"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微软雅黑"/>
                <a:ea typeface="微软雅黑"/>
              </a:endParaRPr>
            </a:p>
          </p:txBody>
        </p:sp>
      </p:grpSp>
      <p:sp>
        <p:nvSpPr>
          <p:cNvPr id="30" name="矩形 29"/>
          <p:cNvSpPr/>
          <p:nvPr/>
        </p:nvSpPr>
        <p:spPr bwMode="auto">
          <a:xfrm>
            <a:off x="550863" y="1268760"/>
            <a:ext cx="11096824" cy="683345"/>
          </a:xfrm>
          <a:prstGeom prst="rect">
            <a:avLst/>
          </a:prstGeom>
          <a:gradFill>
            <a:gsLst>
              <a:gs pos="0">
                <a:schemeClr val="bg1">
                  <a:lumMod val="85000"/>
                </a:schemeClr>
              </a:gs>
              <a:gs pos="100000">
                <a:schemeClr val="bg1">
                  <a:lumMod val="95000"/>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35" name="内容占位符 2"/>
          <p:cNvSpPr txBox="1">
            <a:spLocks/>
          </p:cNvSpPr>
          <p:nvPr/>
        </p:nvSpPr>
        <p:spPr>
          <a:xfrm>
            <a:off x="1379476" y="1268760"/>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Font typeface="Wingdings" pitchFamily="2" charset="2"/>
              <a:buNone/>
            </a:pPr>
            <a:r>
              <a:rPr lang="zh-CN" altLang="en-US" sz="2400">
                <a:solidFill>
                  <a:srgbClr val="000000"/>
                </a:solidFill>
              </a:rPr>
              <a:t>一</a:t>
            </a:r>
            <a:r>
              <a:rPr lang="zh-CN" altLang="en-US" sz="2400" smtClean="0">
                <a:solidFill>
                  <a:srgbClr val="000000"/>
                </a:solidFill>
              </a:rPr>
              <a:t>、安装</a:t>
            </a:r>
            <a:r>
              <a:rPr lang="en-US" altLang="zh-CN" sz="2400" dirty="0" smtClean="0">
                <a:solidFill>
                  <a:srgbClr val="000000"/>
                </a:solidFill>
              </a:rPr>
              <a:t>JDK</a:t>
            </a:r>
            <a:r>
              <a:rPr lang="zh-CN" altLang="en-US" sz="2400" dirty="0" smtClean="0">
                <a:solidFill>
                  <a:srgbClr val="000000"/>
                </a:solidFill>
              </a:rPr>
              <a:t>版本</a:t>
            </a:r>
            <a:endParaRPr lang="zh-CN" altLang="en-US" sz="2400" dirty="0">
              <a:solidFill>
                <a:srgbClr val="000000"/>
              </a:solidFill>
            </a:endParaRPr>
          </a:p>
        </p:txBody>
      </p:sp>
      <p:sp>
        <p:nvSpPr>
          <p:cNvPr id="36" name="文本占位符 1"/>
          <p:cNvSpPr txBox="1">
            <a:spLocks/>
          </p:cNvSpPr>
          <p:nvPr/>
        </p:nvSpPr>
        <p:spPr>
          <a:xfrm>
            <a:off x="1087638" y="2207530"/>
            <a:ext cx="10560049" cy="104145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buClr>
                <a:srgbClr val="FFFFFF">
                  <a:lumMod val="50000"/>
                </a:srgbClr>
              </a:buClr>
            </a:pPr>
            <a:r>
              <a:rPr lang="zh-CN" altLang="en-US" sz="1800" smtClean="0">
                <a:solidFill>
                  <a:srgbClr val="000000"/>
                </a:solidFill>
              </a:rPr>
              <a:t>通过</a:t>
            </a:r>
            <a:r>
              <a:rPr lang="en-US" altLang="zh-CN" sz="1800" smtClean="0">
                <a:solidFill>
                  <a:srgbClr val="000000"/>
                </a:solidFill>
              </a:rPr>
              <a:t>yum</a:t>
            </a:r>
            <a:r>
              <a:rPr lang="zh-CN" altLang="en-US" sz="1800" smtClean="0">
                <a:solidFill>
                  <a:srgbClr val="000000"/>
                </a:solidFill>
              </a:rPr>
              <a:t>安装</a:t>
            </a:r>
            <a:endParaRPr lang="en-US" altLang="zh-CN" sz="1800" smtClean="0">
              <a:solidFill>
                <a:srgbClr val="000000"/>
              </a:solidFill>
            </a:endParaRPr>
          </a:p>
          <a:p>
            <a:pPr>
              <a:buClr>
                <a:srgbClr val="FFFFFF">
                  <a:lumMod val="50000"/>
                </a:srgbClr>
              </a:buClr>
            </a:pPr>
            <a:r>
              <a:rPr lang="zh-CN" altLang="en-US" sz="1800" smtClean="0">
                <a:solidFill>
                  <a:srgbClr val="000000"/>
                </a:solidFill>
              </a:rPr>
              <a:t>源码编译安装</a:t>
            </a:r>
            <a:endParaRPr lang="zh-CN" altLang="en-US" sz="1800" dirty="0">
              <a:solidFill>
                <a:srgbClr val="000000"/>
              </a:solidFill>
            </a:endParaRPr>
          </a:p>
        </p:txBody>
      </p:sp>
      <p:sp>
        <p:nvSpPr>
          <p:cNvPr id="37" name="矩形 36"/>
          <p:cNvSpPr/>
          <p:nvPr/>
        </p:nvSpPr>
        <p:spPr bwMode="auto">
          <a:xfrm>
            <a:off x="550863" y="3392996"/>
            <a:ext cx="11096824" cy="683345"/>
          </a:xfrm>
          <a:prstGeom prst="rect">
            <a:avLst/>
          </a:prstGeom>
          <a:gradFill>
            <a:gsLst>
              <a:gs pos="0">
                <a:schemeClr val="bg1">
                  <a:lumMod val="85000"/>
                </a:schemeClr>
              </a:gs>
              <a:gs pos="100000">
                <a:schemeClr val="bg1">
                  <a:lumMod val="95000"/>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38" name="内容占位符 2"/>
          <p:cNvSpPr txBox="1">
            <a:spLocks/>
          </p:cNvSpPr>
          <p:nvPr/>
        </p:nvSpPr>
        <p:spPr>
          <a:xfrm>
            <a:off x="1379476" y="3392996"/>
            <a:ext cx="10128001"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Font typeface="Wingdings" pitchFamily="2" charset="2"/>
              <a:buNone/>
            </a:pPr>
            <a:r>
              <a:rPr lang="zh-CN" altLang="en-US" sz="2400">
                <a:solidFill>
                  <a:srgbClr val="000000"/>
                </a:solidFill>
              </a:rPr>
              <a:t>二</a:t>
            </a:r>
            <a:r>
              <a:rPr lang="zh-CN" altLang="en-US" sz="2400" smtClean="0">
                <a:solidFill>
                  <a:srgbClr val="000000"/>
                </a:solidFill>
              </a:rPr>
              <a:t>、引用的</a:t>
            </a:r>
            <a:r>
              <a:rPr lang="en-US" altLang="zh-CN" sz="2400" smtClean="0">
                <a:solidFill>
                  <a:srgbClr val="000000"/>
                </a:solidFill>
              </a:rPr>
              <a:t>SO</a:t>
            </a:r>
            <a:r>
              <a:rPr lang="zh-CN" altLang="en-US" sz="2400" smtClean="0">
                <a:solidFill>
                  <a:srgbClr val="000000"/>
                </a:solidFill>
              </a:rPr>
              <a:t>库需重新编译</a:t>
            </a:r>
            <a:endParaRPr lang="zh-CN" altLang="en-US" sz="2400" dirty="0">
              <a:solidFill>
                <a:srgbClr val="000000"/>
              </a:solidFill>
            </a:endParaRPr>
          </a:p>
        </p:txBody>
      </p:sp>
      <p:sp>
        <p:nvSpPr>
          <p:cNvPr id="39" name="矩形 38"/>
          <p:cNvSpPr/>
          <p:nvPr/>
        </p:nvSpPr>
        <p:spPr bwMode="auto">
          <a:xfrm>
            <a:off x="550863" y="4329100"/>
            <a:ext cx="11096824" cy="683345"/>
          </a:xfrm>
          <a:prstGeom prst="rect">
            <a:avLst/>
          </a:prstGeom>
          <a:gradFill>
            <a:gsLst>
              <a:gs pos="0">
                <a:schemeClr val="bg1">
                  <a:lumMod val="85000"/>
                </a:schemeClr>
              </a:gs>
              <a:gs pos="100000">
                <a:schemeClr val="bg1">
                  <a:lumMod val="95000"/>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a typeface="宋体" pitchFamily="2" charset="-122"/>
            </a:endParaRPr>
          </a:p>
        </p:txBody>
      </p:sp>
      <p:sp>
        <p:nvSpPr>
          <p:cNvPr id="40" name="内容占位符 2"/>
          <p:cNvSpPr txBox="1">
            <a:spLocks/>
          </p:cNvSpPr>
          <p:nvPr/>
        </p:nvSpPr>
        <p:spPr>
          <a:xfrm>
            <a:off x="1379476" y="4329100"/>
            <a:ext cx="9649072"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Font typeface="Wingdings" pitchFamily="2" charset="2"/>
              <a:buNone/>
            </a:pPr>
            <a:r>
              <a:rPr lang="zh-CN" altLang="en-US" sz="2400" dirty="0">
                <a:solidFill>
                  <a:srgbClr val="000000"/>
                </a:solidFill>
              </a:rPr>
              <a:t>三</a:t>
            </a:r>
            <a:r>
              <a:rPr lang="zh-CN" altLang="en-US" sz="2400" dirty="0" smtClean="0">
                <a:solidFill>
                  <a:srgbClr val="000000"/>
                </a:solidFill>
              </a:rPr>
              <a:t>、根据业务实际情况，调整</a:t>
            </a:r>
            <a:r>
              <a:rPr lang="en-US" altLang="zh-CN" sz="2400" dirty="0" smtClean="0">
                <a:solidFill>
                  <a:srgbClr val="000000"/>
                </a:solidFill>
              </a:rPr>
              <a:t>JVM</a:t>
            </a:r>
            <a:r>
              <a:rPr lang="zh-CN" altLang="en-US" sz="2400" dirty="0" smtClean="0">
                <a:solidFill>
                  <a:srgbClr val="000000"/>
                </a:solidFill>
              </a:rPr>
              <a:t>参数</a:t>
            </a:r>
            <a:endParaRPr lang="zh-CN" altLang="en-US" sz="2400" dirty="0">
              <a:solidFill>
                <a:srgbClr val="000000"/>
              </a:solidFill>
            </a:endParaRPr>
          </a:p>
        </p:txBody>
      </p:sp>
    </p:spTree>
    <p:extLst>
      <p:ext uri="{BB962C8B-B14F-4D97-AF65-F5344CB8AC3E}">
        <p14:creationId xmlns:p14="http://schemas.microsoft.com/office/powerpoint/2010/main" val="609884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目录</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30" name="组合 29"/>
          <p:cNvGrpSpPr/>
          <p:nvPr/>
        </p:nvGrpSpPr>
        <p:grpSpPr>
          <a:xfrm>
            <a:off x="333908" y="548680"/>
            <a:ext cx="304836" cy="362702"/>
            <a:chOff x="3295650" y="230188"/>
            <a:chExt cx="936625" cy="1114426"/>
          </a:xfrm>
          <a:solidFill>
            <a:schemeClr val="bg1"/>
          </a:solidFill>
        </p:grpSpPr>
        <p:sp>
          <p:nvSpPr>
            <p:cNvPr id="3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2"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3"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4"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5"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6"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7"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8"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39"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0"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1"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2"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3"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4"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5"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51" name="矩形 50"/>
          <p:cNvSpPr/>
          <p:nvPr/>
        </p:nvSpPr>
        <p:spPr bwMode="auto">
          <a:xfrm>
            <a:off x="1007975" y="3779779"/>
            <a:ext cx="5772101"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52" name="内容占位符 2"/>
          <p:cNvSpPr txBox="1">
            <a:spLocks/>
          </p:cNvSpPr>
          <p:nvPr/>
        </p:nvSpPr>
        <p:spPr>
          <a:xfrm>
            <a:off x="1379476" y="1341499"/>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b="1" dirty="0">
                <a:solidFill>
                  <a:schemeClr val="bg2"/>
                </a:solidFill>
                <a:latin typeface="+mn-ea"/>
              </a:rPr>
              <a:t>Java</a:t>
            </a:r>
            <a:r>
              <a:rPr lang="zh-CN" altLang="en-US" sz="1800" b="1" dirty="0">
                <a:solidFill>
                  <a:schemeClr val="bg2"/>
                </a:solidFill>
                <a:latin typeface="+mn-ea"/>
              </a:rPr>
              <a:t>代码迁移</a:t>
            </a:r>
          </a:p>
        </p:txBody>
      </p:sp>
      <p:sp>
        <p:nvSpPr>
          <p:cNvPr id="53" name="内容占位符 2"/>
          <p:cNvSpPr txBox="1">
            <a:spLocks/>
          </p:cNvSpPr>
          <p:nvPr/>
        </p:nvSpPr>
        <p:spPr>
          <a:xfrm>
            <a:off x="1091444" y="1988840"/>
            <a:ext cx="6444716" cy="162018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buFont typeface="Arial" pitchFamily="34" charset="0"/>
              <a:buChar char="•"/>
            </a:pPr>
            <a:r>
              <a:rPr lang="zh-CN" altLang="en-US" sz="1600" dirty="0">
                <a:solidFill>
                  <a:schemeClr val="bg2"/>
                </a:solidFill>
                <a:latin typeface="+mn-ea"/>
              </a:rPr>
              <a:t>从源码到可执行程序</a:t>
            </a:r>
          </a:p>
          <a:p>
            <a:pPr lvl="1">
              <a:buFont typeface="Arial" pitchFamily="34" charset="0"/>
              <a:buChar char="•"/>
            </a:pPr>
            <a:r>
              <a:rPr lang="zh-CN" altLang="en-US" sz="1600" dirty="0">
                <a:solidFill>
                  <a:schemeClr val="bg2"/>
                </a:solidFill>
                <a:latin typeface="+mn-ea"/>
              </a:rPr>
              <a:t>典型迁移场景处理</a:t>
            </a:r>
          </a:p>
          <a:p>
            <a:pPr lvl="1">
              <a:buFont typeface="Arial" pitchFamily="34" charset="0"/>
              <a:buChar char="•"/>
            </a:pPr>
            <a:r>
              <a:rPr lang="zh-CN" altLang="en-US" sz="1600" dirty="0">
                <a:solidFill>
                  <a:schemeClr val="bg2"/>
                </a:solidFill>
                <a:latin typeface="+mn-ea"/>
              </a:rPr>
              <a:t>案例分享</a:t>
            </a:r>
          </a:p>
        </p:txBody>
      </p:sp>
      <p:sp>
        <p:nvSpPr>
          <p:cNvPr id="54" name="内容占位符 2"/>
          <p:cNvSpPr txBox="1">
            <a:spLocks/>
          </p:cNvSpPr>
          <p:nvPr/>
        </p:nvSpPr>
        <p:spPr>
          <a:xfrm>
            <a:off x="1379476" y="3789771"/>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b="1" dirty="0">
                <a:latin typeface="+mn-ea"/>
              </a:rPr>
              <a:t>Python</a:t>
            </a:r>
            <a:r>
              <a:rPr lang="zh-CN" altLang="en-US" sz="1800" b="1" dirty="0">
                <a:latin typeface="+mn-ea"/>
              </a:rPr>
              <a:t>代码迁移</a:t>
            </a:r>
          </a:p>
        </p:txBody>
      </p:sp>
      <p:sp>
        <p:nvSpPr>
          <p:cNvPr id="55" name="内容占位符 2"/>
          <p:cNvSpPr txBox="1">
            <a:spLocks/>
          </p:cNvSpPr>
          <p:nvPr/>
        </p:nvSpPr>
        <p:spPr>
          <a:xfrm>
            <a:off x="1091444" y="4401108"/>
            <a:ext cx="6444716" cy="162018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buFont typeface="Arial" pitchFamily="34" charset="0"/>
              <a:buChar char="•"/>
            </a:pPr>
            <a:r>
              <a:rPr lang="zh-CN" altLang="en-US" sz="1600" dirty="0">
                <a:latin typeface="+mn-ea"/>
              </a:rPr>
              <a:t>从源码到可执行程序</a:t>
            </a:r>
          </a:p>
          <a:p>
            <a:pPr lvl="1">
              <a:buFont typeface="Arial" pitchFamily="34" charset="0"/>
              <a:buChar char="•"/>
            </a:pPr>
            <a:r>
              <a:rPr lang="zh-CN" altLang="en-US" sz="1600" dirty="0">
                <a:latin typeface="+mn-ea"/>
              </a:rPr>
              <a:t>典型迁移场景处理</a:t>
            </a:r>
          </a:p>
          <a:p>
            <a:pPr lvl="1">
              <a:buFont typeface="Arial" pitchFamily="34" charset="0"/>
              <a:buChar char="•"/>
            </a:pPr>
            <a:r>
              <a:rPr lang="zh-CN" altLang="en-US" sz="1600" dirty="0">
                <a:latin typeface="+mn-ea"/>
              </a:rPr>
              <a:t>案例分享</a:t>
            </a:r>
          </a:p>
        </p:txBody>
      </p:sp>
      <p:sp>
        <p:nvSpPr>
          <p:cNvPr id="56" name="11"/>
          <p:cNvSpPr/>
          <p:nvPr/>
        </p:nvSpPr>
        <p:spPr bwMode="auto">
          <a:xfrm>
            <a:off x="529140" y="3869375"/>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516469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a:off x="1124303" y="1814391"/>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安装</a:t>
            </a:r>
            <a:r>
              <a:rPr lang="en-US" altLang="zh-CN" sz="1100" dirty="0" smtClean="0">
                <a:latin typeface="+mn-ea"/>
                <a:ea typeface="+mn-ea"/>
              </a:rPr>
              <a:t>Python</a:t>
            </a:r>
          </a:p>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环境</a:t>
            </a:r>
            <a:endParaRPr kumimoji="0" lang="zh-CN" altLang="en-US" sz="1100" i="0" u="none" strike="noStrike" cap="none" normalizeH="0" baseline="0" dirty="0" smtClean="0">
              <a:ln>
                <a:noFill/>
              </a:ln>
              <a:effectLst/>
              <a:latin typeface="+mn-ea"/>
              <a:ea typeface="+mn-ea"/>
            </a:endParaRPr>
          </a:p>
        </p:txBody>
      </p:sp>
      <p:sp>
        <p:nvSpPr>
          <p:cNvPr id="35" name="矩形 34"/>
          <p:cNvSpPr/>
          <p:nvPr/>
        </p:nvSpPr>
        <p:spPr bwMode="auto">
          <a:xfrm>
            <a:off x="1124303" y="2631814"/>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Python</a:t>
            </a:r>
            <a:r>
              <a:rPr lang="zh-CN" altLang="en-US" sz="1100" dirty="0" smtClean="0">
                <a:latin typeface="+mn-ea"/>
                <a:ea typeface="+mn-ea"/>
              </a:rPr>
              <a:t>源码</a:t>
            </a:r>
            <a:endParaRPr kumimoji="0" lang="zh-CN" altLang="en-US" sz="1100" i="0" u="none" strike="noStrike" cap="none" normalizeH="0" baseline="0" dirty="0" smtClean="0">
              <a:ln>
                <a:noFill/>
              </a:ln>
              <a:effectLst/>
              <a:latin typeface="+mn-ea"/>
              <a:ea typeface="+mn-ea"/>
            </a:endParaRPr>
          </a:p>
        </p:txBody>
      </p:sp>
      <p:sp>
        <p:nvSpPr>
          <p:cNvPr id="36" name="矩形 35"/>
          <p:cNvSpPr/>
          <p:nvPr/>
        </p:nvSpPr>
        <p:spPr bwMode="auto">
          <a:xfrm>
            <a:off x="2634977" y="2631814"/>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含</a:t>
            </a:r>
            <a:r>
              <a:rPr lang="en-US" altLang="zh-CN" sz="1100" dirty="0" smtClean="0">
                <a:latin typeface="+mn-ea"/>
                <a:ea typeface="+mn-ea"/>
              </a:rPr>
              <a:t>C</a:t>
            </a:r>
            <a:r>
              <a:rPr lang="zh-CN" altLang="en-US" sz="1100" dirty="0" smtClean="0">
                <a:latin typeface="+mn-ea"/>
                <a:ea typeface="+mn-ea"/>
              </a:rPr>
              <a:t>代码模块</a:t>
            </a:r>
            <a:endParaRPr kumimoji="0" lang="zh-CN" altLang="en-US" sz="1100" i="0" u="none" strike="noStrike" cap="none" normalizeH="0" baseline="0" dirty="0" smtClean="0">
              <a:ln>
                <a:noFill/>
              </a:ln>
              <a:effectLst/>
              <a:latin typeface="+mn-ea"/>
              <a:ea typeface="+mn-ea"/>
            </a:endParaRPr>
          </a:p>
        </p:txBody>
      </p:sp>
      <p:sp>
        <p:nvSpPr>
          <p:cNvPr id="37" name="矩形 36"/>
          <p:cNvSpPr/>
          <p:nvPr/>
        </p:nvSpPr>
        <p:spPr bwMode="auto">
          <a:xfrm>
            <a:off x="4139265" y="2631814"/>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a:latin typeface="+mn-ea"/>
                <a:ea typeface="+mn-ea"/>
              </a:rPr>
              <a:t>纯</a:t>
            </a:r>
            <a:r>
              <a:rPr lang="en-US" altLang="zh-CN" sz="1100" dirty="0" smtClean="0">
                <a:latin typeface="+mn-ea"/>
                <a:ea typeface="+mn-ea"/>
              </a:rPr>
              <a:t>C</a:t>
            </a:r>
            <a:r>
              <a:rPr lang="zh-CN" altLang="en-US" sz="1100" dirty="0" smtClean="0">
                <a:latin typeface="+mn-ea"/>
                <a:ea typeface="+mn-ea"/>
              </a:rPr>
              <a:t>代码模块</a:t>
            </a:r>
            <a:endParaRPr kumimoji="0" lang="zh-CN" altLang="en-US" sz="1100" i="0" u="none" strike="noStrike" cap="none" normalizeH="0" baseline="0" dirty="0" smtClean="0">
              <a:ln>
                <a:noFill/>
              </a:ln>
              <a:effectLst/>
              <a:latin typeface="+mn-ea"/>
              <a:ea typeface="+mn-ea"/>
            </a:endParaRPr>
          </a:p>
        </p:txBody>
      </p:sp>
      <p:sp>
        <p:nvSpPr>
          <p:cNvPr id="38" name="矩形 37"/>
          <p:cNvSpPr/>
          <p:nvPr/>
        </p:nvSpPr>
        <p:spPr bwMode="auto">
          <a:xfrm>
            <a:off x="2634977" y="3435570"/>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C</a:t>
            </a:r>
            <a:r>
              <a:rPr lang="zh-CN" altLang="en-US" sz="1100" dirty="0" smtClean="0">
                <a:latin typeface="+mn-ea"/>
                <a:ea typeface="+mn-ea"/>
              </a:rPr>
              <a:t>部分编译成</a:t>
            </a:r>
            <a:r>
              <a:rPr lang="en-US" altLang="zh-CN" sz="1100" dirty="0" smtClean="0">
                <a:latin typeface="+mn-ea"/>
                <a:ea typeface="+mn-ea"/>
              </a:rPr>
              <a:t>SO</a:t>
            </a:r>
            <a:r>
              <a:rPr lang="zh-CN" altLang="en-US" sz="1100" dirty="0" smtClean="0">
                <a:latin typeface="+mn-ea"/>
                <a:ea typeface="+mn-ea"/>
              </a:rPr>
              <a:t>库</a:t>
            </a:r>
            <a:endParaRPr kumimoji="0" lang="zh-CN" altLang="en-US" sz="1100" i="0" u="none" strike="noStrike" cap="none" normalizeH="0" baseline="0" dirty="0" smtClean="0">
              <a:ln>
                <a:noFill/>
              </a:ln>
              <a:effectLst/>
              <a:latin typeface="+mn-ea"/>
              <a:ea typeface="+mn-ea"/>
            </a:endParaRPr>
          </a:p>
        </p:txBody>
      </p:sp>
      <p:cxnSp>
        <p:nvCxnSpPr>
          <p:cNvPr id="39" name="肘形连接符 38"/>
          <p:cNvCxnSpPr>
            <a:stCxn id="37" idx="2"/>
            <a:endCxn id="38" idx="3"/>
          </p:cNvCxnSpPr>
          <p:nvPr/>
        </p:nvCxnSpPr>
        <p:spPr bwMode="auto">
          <a:xfrm rot="5400000">
            <a:off x="3981355" y="2921906"/>
            <a:ext cx="572516" cy="9172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40" name="直接箭头连接符 39"/>
          <p:cNvCxnSpPr>
            <a:stCxn id="36" idx="2"/>
            <a:endCxn id="38" idx="0"/>
          </p:cNvCxnSpPr>
          <p:nvPr/>
        </p:nvCxnSpPr>
        <p:spPr bwMode="auto">
          <a:xfrm>
            <a:off x="3221972" y="3094294"/>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1" name="矩形 40"/>
          <p:cNvSpPr/>
          <p:nvPr/>
        </p:nvSpPr>
        <p:spPr bwMode="auto">
          <a:xfrm>
            <a:off x="2634977" y="4239327"/>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生成模块</a:t>
            </a:r>
            <a:endParaRPr kumimoji="0" lang="zh-CN" altLang="en-US" sz="1100" i="0" u="none" strike="noStrike" cap="none" normalizeH="0" baseline="0" dirty="0" smtClean="0">
              <a:ln>
                <a:noFill/>
              </a:ln>
              <a:effectLst/>
              <a:latin typeface="+mn-ea"/>
              <a:ea typeface="+mn-ea"/>
            </a:endParaRPr>
          </a:p>
        </p:txBody>
      </p:sp>
      <p:cxnSp>
        <p:nvCxnSpPr>
          <p:cNvPr id="42" name="直接箭头连接符 41"/>
          <p:cNvCxnSpPr>
            <a:stCxn id="38" idx="2"/>
            <a:endCxn id="41" idx="0"/>
          </p:cNvCxnSpPr>
          <p:nvPr/>
        </p:nvCxnSpPr>
        <p:spPr bwMode="auto">
          <a:xfrm>
            <a:off x="3221972" y="3898051"/>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矩形 42"/>
          <p:cNvSpPr/>
          <p:nvPr/>
        </p:nvSpPr>
        <p:spPr bwMode="auto">
          <a:xfrm>
            <a:off x="1124303" y="4239327"/>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.pyc</a:t>
            </a:r>
            <a:r>
              <a:rPr lang="zh-CN" altLang="en-US" sz="1100" dirty="0" smtClean="0">
                <a:latin typeface="+mn-ea"/>
                <a:ea typeface="+mn-ea"/>
              </a:rPr>
              <a:t>字节码</a:t>
            </a:r>
            <a:endParaRPr kumimoji="0" lang="zh-CN" altLang="en-US" sz="1100" i="0" u="none" strike="noStrike" cap="none" normalizeH="0" baseline="0" dirty="0" smtClean="0">
              <a:ln>
                <a:noFill/>
              </a:ln>
              <a:effectLst/>
              <a:latin typeface="+mn-ea"/>
              <a:ea typeface="+mn-ea"/>
            </a:endParaRPr>
          </a:p>
        </p:txBody>
      </p:sp>
      <p:sp>
        <p:nvSpPr>
          <p:cNvPr id="44" name="矩形 43"/>
          <p:cNvSpPr/>
          <p:nvPr/>
        </p:nvSpPr>
        <p:spPr bwMode="auto">
          <a:xfrm>
            <a:off x="1124303" y="3435570"/>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smtClean="0">
                <a:latin typeface="+mn-ea"/>
                <a:ea typeface="+mn-ea"/>
              </a:rPr>
              <a:t>Python</a:t>
            </a:r>
            <a:r>
              <a:rPr lang="zh-CN" altLang="en-US" sz="1100" smtClean="0">
                <a:latin typeface="+mn-ea"/>
                <a:ea typeface="+mn-ea"/>
              </a:rPr>
              <a:t>编译器</a:t>
            </a:r>
            <a:endParaRPr kumimoji="0" lang="zh-CN" altLang="en-US" sz="1100" i="0" u="none" strike="noStrike" cap="none" normalizeH="0" baseline="0" dirty="0" smtClean="0">
              <a:ln>
                <a:noFill/>
              </a:ln>
              <a:effectLst/>
              <a:latin typeface="+mn-ea"/>
              <a:ea typeface="+mn-ea"/>
            </a:endParaRPr>
          </a:p>
        </p:txBody>
      </p:sp>
      <p:sp>
        <p:nvSpPr>
          <p:cNvPr id="45" name="矩形 44"/>
          <p:cNvSpPr/>
          <p:nvPr/>
        </p:nvSpPr>
        <p:spPr bwMode="auto">
          <a:xfrm>
            <a:off x="1124303" y="5043084"/>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Python</a:t>
            </a:r>
            <a:r>
              <a:rPr lang="zh-CN" altLang="en-US" sz="1100" dirty="0" smtClean="0">
                <a:latin typeface="+mn-ea"/>
                <a:ea typeface="+mn-ea"/>
              </a:rPr>
              <a:t>解释器</a:t>
            </a:r>
            <a:endParaRPr kumimoji="0" lang="zh-CN" altLang="en-US" sz="1100" i="0" u="none" strike="noStrike" cap="none" normalizeH="0" baseline="0" dirty="0" smtClean="0">
              <a:ln>
                <a:noFill/>
              </a:ln>
              <a:effectLst/>
              <a:latin typeface="+mn-ea"/>
              <a:ea typeface="+mn-ea"/>
            </a:endParaRPr>
          </a:p>
        </p:txBody>
      </p:sp>
      <p:sp>
        <p:nvSpPr>
          <p:cNvPr id="46" name="矩形 45"/>
          <p:cNvSpPr/>
          <p:nvPr/>
        </p:nvSpPr>
        <p:spPr bwMode="auto">
          <a:xfrm>
            <a:off x="1124303" y="5846839"/>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部署运行</a:t>
            </a:r>
            <a:endParaRPr kumimoji="0" lang="zh-CN" altLang="en-US" sz="1100" i="0" u="none" strike="noStrike" cap="none" normalizeH="0" baseline="0" dirty="0" smtClean="0">
              <a:ln>
                <a:noFill/>
              </a:ln>
              <a:effectLst/>
              <a:latin typeface="+mn-ea"/>
              <a:ea typeface="+mn-ea"/>
            </a:endParaRPr>
          </a:p>
        </p:txBody>
      </p:sp>
      <p:cxnSp>
        <p:nvCxnSpPr>
          <p:cNvPr id="47" name="直接箭头连接符 46"/>
          <p:cNvCxnSpPr>
            <a:stCxn id="34" idx="2"/>
            <a:endCxn id="35" idx="0"/>
          </p:cNvCxnSpPr>
          <p:nvPr/>
        </p:nvCxnSpPr>
        <p:spPr bwMode="auto">
          <a:xfrm>
            <a:off x="1711298" y="2276872"/>
            <a:ext cx="0" cy="3549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 name="直接箭头连接符 47"/>
          <p:cNvCxnSpPr>
            <a:stCxn id="35" idx="2"/>
            <a:endCxn id="44" idx="0"/>
          </p:cNvCxnSpPr>
          <p:nvPr/>
        </p:nvCxnSpPr>
        <p:spPr bwMode="auto">
          <a:xfrm>
            <a:off x="1711298" y="3094294"/>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直接箭头连接符 48"/>
          <p:cNvCxnSpPr>
            <a:stCxn id="44" idx="2"/>
            <a:endCxn id="43" idx="0"/>
          </p:cNvCxnSpPr>
          <p:nvPr/>
        </p:nvCxnSpPr>
        <p:spPr bwMode="auto">
          <a:xfrm>
            <a:off x="1711298" y="3898051"/>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0" name="直接箭头连接符 49"/>
          <p:cNvCxnSpPr>
            <a:stCxn id="43" idx="2"/>
            <a:endCxn id="45" idx="0"/>
          </p:cNvCxnSpPr>
          <p:nvPr/>
        </p:nvCxnSpPr>
        <p:spPr bwMode="auto">
          <a:xfrm>
            <a:off x="1711298" y="4701808"/>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 name="直接箭头连接符 50"/>
          <p:cNvCxnSpPr>
            <a:stCxn id="45" idx="2"/>
            <a:endCxn id="46" idx="0"/>
          </p:cNvCxnSpPr>
          <p:nvPr/>
        </p:nvCxnSpPr>
        <p:spPr bwMode="auto">
          <a:xfrm>
            <a:off x="1711298" y="5505564"/>
            <a:ext cx="0" cy="3412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 name="肘形连接符 51"/>
          <p:cNvCxnSpPr>
            <a:stCxn id="41" idx="2"/>
            <a:endCxn id="45" idx="0"/>
          </p:cNvCxnSpPr>
          <p:nvPr/>
        </p:nvCxnSpPr>
        <p:spPr bwMode="auto">
          <a:xfrm rot="5400000">
            <a:off x="2295998" y="4117109"/>
            <a:ext cx="341276" cy="151067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4" name="矩形 53"/>
          <p:cNvSpPr/>
          <p:nvPr/>
        </p:nvSpPr>
        <p:spPr bwMode="auto">
          <a:xfrm>
            <a:off x="6923742" y="1814391"/>
            <a:ext cx="1173989" cy="462481"/>
          </a:xfrm>
          <a:prstGeom prst="rect">
            <a:avLst/>
          </a:prstGeom>
          <a:solidFill>
            <a:srgbClr val="FF5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smtClean="0">
                <a:latin typeface="+mn-ea"/>
                <a:ea typeface="+mn-ea"/>
              </a:rPr>
              <a:t>     安装</a:t>
            </a:r>
            <a:r>
              <a:rPr lang="en-US" altLang="zh-CN" sz="1100" dirty="0" smtClean="0">
                <a:latin typeface="+mn-ea"/>
                <a:ea typeface="+mn-ea"/>
              </a:rPr>
              <a:t>Python</a:t>
            </a:r>
          </a:p>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环境</a:t>
            </a:r>
            <a:endParaRPr kumimoji="0" lang="zh-CN" altLang="en-US" sz="1100" i="0" u="none" strike="noStrike" cap="none" normalizeH="0" baseline="0" dirty="0" smtClean="0">
              <a:ln>
                <a:noFill/>
              </a:ln>
              <a:effectLst/>
              <a:latin typeface="+mn-ea"/>
              <a:ea typeface="+mn-ea"/>
            </a:endParaRPr>
          </a:p>
        </p:txBody>
      </p:sp>
      <p:sp>
        <p:nvSpPr>
          <p:cNvPr id="55" name="矩形 54"/>
          <p:cNvSpPr/>
          <p:nvPr/>
        </p:nvSpPr>
        <p:spPr bwMode="auto">
          <a:xfrm>
            <a:off x="6923742" y="2587179"/>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Python</a:t>
            </a:r>
            <a:r>
              <a:rPr lang="zh-CN" altLang="en-US" sz="1100" dirty="0" smtClean="0">
                <a:latin typeface="+mn-ea"/>
                <a:ea typeface="+mn-ea"/>
              </a:rPr>
              <a:t>源码</a:t>
            </a:r>
            <a:endParaRPr kumimoji="0" lang="zh-CN" altLang="en-US" sz="1100" i="0" u="none" strike="noStrike" cap="none" normalizeH="0" baseline="0" dirty="0" smtClean="0">
              <a:ln>
                <a:noFill/>
              </a:ln>
              <a:effectLst/>
              <a:latin typeface="+mn-ea"/>
              <a:ea typeface="+mn-ea"/>
            </a:endParaRPr>
          </a:p>
        </p:txBody>
      </p:sp>
      <p:sp>
        <p:nvSpPr>
          <p:cNvPr id="56" name="矩形 55"/>
          <p:cNvSpPr/>
          <p:nvPr/>
        </p:nvSpPr>
        <p:spPr bwMode="auto">
          <a:xfrm>
            <a:off x="8434416" y="2587179"/>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含</a:t>
            </a:r>
            <a:r>
              <a:rPr lang="en-US" altLang="zh-CN" sz="1100" dirty="0" smtClean="0">
                <a:latin typeface="+mn-ea"/>
                <a:ea typeface="+mn-ea"/>
              </a:rPr>
              <a:t>C</a:t>
            </a:r>
            <a:r>
              <a:rPr lang="zh-CN" altLang="en-US" sz="1100" dirty="0" smtClean="0">
                <a:latin typeface="+mn-ea"/>
                <a:ea typeface="+mn-ea"/>
              </a:rPr>
              <a:t>代码模块</a:t>
            </a:r>
            <a:endParaRPr kumimoji="0" lang="zh-CN" altLang="en-US" sz="1100" i="0" u="none" strike="noStrike" cap="none" normalizeH="0" baseline="0" dirty="0" smtClean="0">
              <a:ln>
                <a:noFill/>
              </a:ln>
              <a:effectLst/>
              <a:latin typeface="+mn-ea"/>
              <a:ea typeface="+mn-ea"/>
            </a:endParaRPr>
          </a:p>
        </p:txBody>
      </p:sp>
      <p:sp>
        <p:nvSpPr>
          <p:cNvPr id="57" name="矩形 56"/>
          <p:cNvSpPr/>
          <p:nvPr/>
        </p:nvSpPr>
        <p:spPr bwMode="auto">
          <a:xfrm>
            <a:off x="9938704" y="2587179"/>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a:latin typeface="+mn-ea"/>
                <a:ea typeface="+mn-ea"/>
              </a:rPr>
              <a:t>纯</a:t>
            </a:r>
            <a:r>
              <a:rPr lang="en-US" altLang="zh-CN" sz="1100" dirty="0" smtClean="0">
                <a:latin typeface="+mn-ea"/>
                <a:ea typeface="+mn-ea"/>
              </a:rPr>
              <a:t>C</a:t>
            </a:r>
            <a:r>
              <a:rPr lang="zh-CN" altLang="en-US" sz="1100" dirty="0" smtClean="0">
                <a:latin typeface="+mn-ea"/>
                <a:ea typeface="+mn-ea"/>
              </a:rPr>
              <a:t>代码模块</a:t>
            </a:r>
            <a:endParaRPr kumimoji="0" lang="zh-CN" altLang="en-US" sz="1100" i="0" u="none" strike="noStrike" cap="none" normalizeH="0" baseline="0" dirty="0" smtClean="0">
              <a:ln>
                <a:noFill/>
              </a:ln>
              <a:effectLst/>
              <a:latin typeface="+mn-ea"/>
              <a:ea typeface="+mn-ea"/>
            </a:endParaRPr>
          </a:p>
        </p:txBody>
      </p:sp>
      <p:sp>
        <p:nvSpPr>
          <p:cNvPr id="58" name="矩形 57"/>
          <p:cNvSpPr/>
          <p:nvPr/>
        </p:nvSpPr>
        <p:spPr bwMode="auto">
          <a:xfrm>
            <a:off x="8434416" y="3390935"/>
            <a:ext cx="1173989" cy="462481"/>
          </a:xfrm>
          <a:prstGeom prst="rect">
            <a:avLst/>
          </a:prstGeom>
          <a:solidFill>
            <a:srgbClr val="FF5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    C</a:t>
            </a:r>
            <a:r>
              <a:rPr lang="zh-CN" altLang="en-US" sz="1100" dirty="0" smtClean="0">
                <a:latin typeface="+mn-ea"/>
                <a:ea typeface="+mn-ea"/>
              </a:rPr>
              <a:t>部分编译</a:t>
            </a:r>
            <a:endParaRPr lang="en-US" altLang="zh-CN" sz="1100" dirty="0" smtClean="0">
              <a:latin typeface="+mn-ea"/>
              <a:ea typeface="+mn-ea"/>
            </a:endParaRPr>
          </a:p>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   成</a:t>
            </a:r>
            <a:r>
              <a:rPr lang="en-US" altLang="zh-CN" sz="1100" dirty="0" smtClean="0">
                <a:latin typeface="+mn-ea"/>
                <a:ea typeface="+mn-ea"/>
              </a:rPr>
              <a:t>SO</a:t>
            </a:r>
            <a:r>
              <a:rPr lang="zh-CN" altLang="en-US" sz="1100" dirty="0" smtClean="0">
                <a:latin typeface="+mn-ea"/>
                <a:ea typeface="+mn-ea"/>
              </a:rPr>
              <a:t>库</a:t>
            </a:r>
            <a:endParaRPr kumimoji="0" lang="zh-CN" altLang="en-US" sz="1100" i="0" u="none" strike="noStrike" cap="none" normalizeH="0" baseline="0" dirty="0" smtClean="0">
              <a:ln>
                <a:noFill/>
              </a:ln>
              <a:effectLst/>
              <a:latin typeface="+mn-ea"/>
              <a:ea typeface="+mn-ea"/>
            </a:endParaRPr>
          </a:p>
        </p:txBody>
      </p:sp>
      <p:cxnSp>
        <p:nvCxnSpPr>
          <p:cNvPr id="59" name="肘形连接符 58"/>
          <p:cNvCxnSpPr>
            <a:stCxn id="57" idx="2"/>
            <a:endCxn id="58" idx="3"/>
          </p:cNvCxnSpPr>
          <p:nvPr/>
        </p:nvCxnSpPr>
        <p:spPr bwMode="auto">
          <a:xfrm rot="5400000">
            <a:off x="9780794" y="2877271"/>
            <a:ext cx="572516" cy="9172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60" name="直接箭头连接符 59"/>
          <p:cNvCxnSpPr>
            <a:stCxn id="56" idx="2"/>
            <a:endCxn id="58" idx="0"/>
          </p:cNvCxnSpPr>
          <p:nvPr/>
        </p:nvCxnSpPr>
        <p:spPr bwMode="auto">
          <a:xfrm>
            <a:off x="9021411" y="3049659"/>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1" name="矩形 60"/>
          <p:cNvSpPr/>
          <p:nvPr/>
        </p:nvSpPr>
        <p:spPr bwMode="auto">
          <a:xfrm>
            <a:off x="8434416" y="4194692"/>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生成模块</a:t>
            </a:r>
            <a:endParaRPr kumimoji="0" lang="zh-CN" altLang="en-US" sz="1100" i="0" u="none" strike="noStrike" cap="none" normalizeH="0" baseline="0" dirty="0" smtClean="0">
              <a:ln>
                <a:noFill/>
              </a:ln>
              <a:effectLst/>
              <a:latin typeface="+mn-ea"/>
              <a:ea typeface="+mn-ea"/>
            </a:endParaRPr>
          </a:p>
        </p:txBody>
      </p:sp>
      <p:cxnSp>
        <p:nvCxnSpPr>
          <p:cNvPr id="62" name="直接箭头连接符 61"/>
          <p:cNvCxnSpPr>
            <a:stCxn id="58" idx="2"/>
            <a:endCxn id="61" idx="0"/>
          </p:cNvCxnSpPr>
          <p:nvPr/>
        </p:nvCxnSpPr>
        <p:spPr bwMode="auto">
          <a:xfrm>
            <a:off x="9021411" y="3853416"/>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3" name="矩形 62"/>
          <p:cNvSpPr/>
          <p:nvPr/>
        </p:nvSpPr>
        <p:spPr bwMode="auto">
          <a:xfrm>
            <a:off x="6923742" y="4194692"/>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100" dirty="0" smtClean="0">
                <a:latin typeface="+mn-ea"/>
                <a:ea typeface="+mn-ea"/>
              </a:rPr>
              <a:t>.pyc</a:t>
            </a:r>
            <a:r>
              <a:rPr lang="zh-CN" altLang="en-US" sz="1100" dirty="0" smtClean="0">
                <a:latin typeface="+mn-ea"/>
                <a:ea typeface="+mn-ea"/>
              </a:rPr>
              <a:t>字节码</a:t>
            </a:r>
            <a:endParaRPr kumimoji="0" lang="zh-CN" altLang="en-US" sz="1100" i="0" u="none" strike="noStrike" cap="none" normalizeH="0" baseline="0" dirty="0" smtClean="0">
              <a:ln>
                <a:noFill/>
              </a:ln>
              <a:effectLst/>
              <a:latin typeface="+mn-ea"/>
              <a:ea typeface="+mn-ea"/>
            </a:endParaRPr>
          </a:p>
        </p:txBody>
      </p:sp>
      <p:sp>
        <p:nvSpPr>
          <p:cNvPr id="64" name="矩形 63"/>
          <p:cNvSpPr/>
          <p:nvPr/>
        </p:nvSpPr>
        <p:spPr bwMode="auto">
          <a:xfrm>
            <a:off x="6923742" y="3390935"/>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100">
                <a:latin typeface="+mn-ea"/>
                <a:ea typeface="+mn-ea"/>
              </a:rPr>
              <a:t>  </a:t>
            </a:r>
            <a:r>
              <a:rPr lang="en-US" altLang="zh-CN" sz="1100" smtClean="0">
                <a:latin typeface="+mn-ea"/>
                <a:ea typeface="+mn-ea"/>
              </a:rPr>
              <a:t>Python</a:t>
            </a:r>
            <a:r>
              <a:rPr lang="zh-CN" altLang="en-US" sz="1100" smtClean="0">
                <a:latin typeface="+mn-ea"/>
                <a:ea typeface="+mn-ea"/>
              </a:rPr>
              <a:t>编译器</a:t>
            </a:r>
            <a:endParaRPr lang="zh-CN" altLang="en-US" sz="1100" dirty="0">
              <a:latin typeface="+mn-ea"/>
              <a:ea typeface="+mn-ea"/>
            </a:endParaRPr>
          </a:p>
        </p:txBody>
      </p:sp>
      <p:sp>
        <p:nvSpPr>
          <p:cNvPr id="65" name="矩形 64"/>
          <p:cNvSpPr/>
          <p:nvPr/>
        </p:nvSpPr>
        <p:spPr bwMode="auto">
          <a:xfrm>
            <a:off x="6923742" y="4998449"/>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100" smtClean="0">
                <a:latin typeface="+mn-ea"/>
                <a:ea typeface="+mn-ea"/>
              </a:rPr>
              <a:t>Python</a:t>
            </a:r>
            <a:r>
              <a:rPr lang="zh-CN" altLang="en-US" sz="1100" smtClean="0">
                <a:latin typeface="+mn-ea"/>
                <a:ea typeface="+mn-ea"/>
              </a:rPr>
              <a:t>解释器</a:t>
            </a:r>
            <a:endParaRPr lang="zh-CN" altLang="en-US" sz="1100" dirty="0">
              <a:latin typeface="+mn-ea"/>
              <a:ea typeface="+mn-ea"/>
            </a:endParaRPr>
          </a:p>
        </p:txBody>
      </p:sp>
      <p:sp>
        <p:nvSpPr>
          <p:cNvPr id="66" name="矩形 65"/>
          <p:cNvSpPr/>
          <p:nvPr/>
        </p:nvSpPr>
        <p:spPr bwMode="auto">
          <a:xfrm>
            <a:off x="6923742" y="5802204"/>
            <a:ext cx="1173989" cy="46248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100" dirty="0" smtClean="0">
                <a:latin typeface="+mn-ea"/>
                <a:ea typeface="+mn-ea"/>
              </a:rPr>
              <a:t>部署运行</a:t>
            </a:r>
            <a:endParaRPr kumimoji="0" lang="zh-CN" altLang="en-US" sz="1100" i="0" u="none" strike="noStrike" cap="none" normalizeH="0" baseline="0" dirty="0" smtClean="0">
              <a:ln>
                <a:noFill/>
              </a:ln>
              <a:effectLst/>
              <a:latin typeface="+mn-ea"/>
              <a:ea typeface="+mn-ea"/>
            </a:endParaRPr>
          </a:p>
        </p:txBody>
      </p:sp>
      <p:cxnSp>
        <p:nvCxnSpPr>
          <p:cNvPr id="67" name="直接箭头连接符 66"/>
          <p:cNvCxnSpPr>
            <a:stCxn id="54" idx="2"/>
            <a:endCxn id="55" idx="0"/>
          </p:cNvCxnSpPr>
          <p:nvPr/>
        </p:nvCxnSpPr>
        <p:spPr bwMode="auto">
          <a:xfrm>
            <a:off x="7510737" y="2276872"/>
            <a:ext cx="0" cy="3103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8" name="直接箭头连接符 67"/>
          <p:cNvCxnSpPr>
            <a:stCxn id="55" idx="2"/>
            <a:endCxn id="64" idx="0"/>
          </p:cNvCxnSpPr>
          <p:nvPr/>
        </p:nvCxnSpPr>
        <p:spPr bwMode="auto">
          <a:xfrm>
            <a:off x="7510737" y="3049659"/>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9" name="直接箭头连接符 68"/>
          <p:cNvCxnSpPr>
            <a:stCxn id="64" idx="2"/>
            <a:endCxn id="63" idx="0"/>
          </p:cNvCxnSpPr>
          <p:nvPr/>
        </p:nvCxnSpPr>
        <p:spPr bwMode="auto">
          <a:xfrm>
            <a:off x="7510737" y="3853416"/>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 name="直接箭头连接符 69"/>
          <p:cNvCxnSpPr>
            <a:stCxn id="63" idx="2"/>
            <a:endCxn id="65" idx="0"/>
          </p:cNvCxnSpPr>
          <p:nvPr/>
        </p:nvCxnSpPr>
        <p:spPr bwMode="auto">
          <a:xfrm>
            <a:off x="7510737" y="4657173"/>
            <a:ext cx="0" cy="341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直接箭头连接符 70"/>
          <p:cNvCxnSpPr>
            <a:stCxn id="65" idx="2"/>
            <a:endCxn id="66" idx="0"/>
          </p:cNvCxnSpPr>
          <p:nvPr/>
        </p:nvCxnSpPr>
        <p:spPr bwMode="auto">
          <a:xfrm>
            <a:off x="7510737" y="5460929"/>
            <a:ext cx="0" cy="3412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肘形连接符 71"/>
          <p:cNvCxnSpPr>
            <a:stCxn id="61" idx="2"/>
            <a:endCxn id="65" idx="0"/>
          </p:cNvCxnSpPr>
          <p:nvPr/>
        </p:nvCxnSpPr>
        <p:spPr bwMode="auto">
          <a:xfrm rot="5400000">
            <a:off x="8095437" y="4072474"/>
            <a:ext cx="341276" cy="151067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76" name="文本框 48"/>
          <p:cNvSpPr txBox="1"/>
          <p:nvPr/>
        </p:nvSpPr>
        <p:spPr bwMode="auto">
          <a:xfrm>
            <a:off x="6965324" y="1885693"/>
            <a:ext cx="318383" cy="257937"/>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zh-CN" altLang="en-US" sz="1100" b="1" dirty="0" smtClean="0">
                <a:solidFill>
                  <a:srgbClr val="C00000"/>
                </a:solidFill>
                <a:latin typeface="微软雅黑" panose="020B0503020204020204" pitchFamily="34" charset="-122"/>
                <a:ea typeface="微软雅黑" panose="020B0503020204020204" pitchFamily="34" charset="-122"/>
              </a:rPr>
              <a:t>①</a:t>
            </a:r>
          </a:p>
        </p:txBody>
      </p:sp>
      <p:sp>
        <p:nvSpPr>
          <p:cNvPr id="77" name="文本框 49"/>
          <p:cNvSpPr txBox="1"/>
          <p:nvPr/>
        </p:nvSpPr>
        <p:spPr bwMode="auto">
          <a:xfrm>
            <a:off x="8498370" y="3495099"/>
            <a:ext cx="318383" cy="257937"/>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defPPr>
              <a:defRPr lang="zh-CN"/>
            </a:defPPr>
            <a:lvl1pPr>
              <a:defRPr sz="1400">
                <a:solidFill>
                  <a:srgbClr val="FF0000"/>
                </a:solidFill>
                <a:latin typeface="微软雅黑" panose="020B0503020204020204" pitchFamily="34" charset="-122"/>
                <a:ea typeface="微软雅黑" panose="020B0503020204020204" pitchFamily="34" charset="-122"/>
              </a:defRPr>
            </a:lvl1pPr>
          </a:lstStyle>
          <a:p>
            <a:r>
              <a:rPr lang="zh-CN" altLang="en-US" sz="1100" b="1" dirty="0" smtClean="0">
                <a:solidFill>
                  <a:srgbClr val="C00000"/>
                </a:solidFill>
              </a:rPr>
              <a:t>②</a:t>
            </a:r>
            <a:endParaRPr lang="zh-CN" altLang="en-US" sz="1100" b="1" dirty="0">
              <a:solidFill>
                <a:srgbClr val="C00000"/>
              </a:solidFill>
            </a:endParaRPr>
          </a:p>
        </p:txBody>
      </p:sp>
      <p:sp>
        <p:nvSpPr>
          <p:cNvPr id="78" name="文本框 50"/>
          <p:cNvSpPr txBox="1"/>
          <p:nvPr/>
        </p:nvSpPr>
        <p:spPr bwMode="auto">
          <a:xfrm>
            <a:off x="8628480" y="4905164"/>
            <a:ext cx="3084144" cy="135823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50000"/>
              </a:lnSpc>
            </a:pPr>
            <a:r>
              <a:rPr lang="zh-CN" altLang="en-US" sz="1100" b="1" smtClean="0">
                <a:latin typeface="+mn-ea"/>
                <a:ea typeface="+mn-ea"/>
              </a:rPr>
              <a:t>① </a:t>
            </a:r>
            <a:r>
              <a:rPr lang="en-US" altLang="zh-CN" sz="1100" b="1" smtClean="0">
                <a:latin typeface="+mn-ea"/>
                <a:ea typeface="+mn-ea"/>
              </a:rPr>
              <a:t>Python</a:t>
            </a:r>
            <a:r>
              <a:rPr lang="zh-CN" altLang="en-US" sz="1100" b="1" smtClean="0">
                <a:latin typeface="+mn-ea"/>
                <a:ea typeface="+mn-ea"/>
              </a:rPr>
              <a:t>版本改动点：</a:t>
            </a:r>
            <a:endParaRPr lang="en-US" altLang="zh-CN" sz="1100" b="1" dirty="0" smtClean="0">
              <a:latin typeface="+mn-ea"/>
              <a:ea typeface="+mn-ea"/>
            </a:endParaRPr>
          </a:p>
          <a:p>
            <a:pPr marL="447675" indent="-184150">
              <a:lnSpc>
                <a:spcPct val="150000"/>
              </a:lnSpc>
              <a:buFont typeface="Arial" pitchFamily="34" charset="0"/>
              <a:buChar char="•"/>
            </a:pPr>
            <a:r>
              <a:rPr lang="zh-CN" altLang="en-US" sz="1100" dirty="0" smtClean="0">
                <a:latin typeface="+mn-ea"/>
                <a:ea typeface="+mn-ea"/>
              </a:rPr>
              <a:t>定制</a:t>
            </a:r>
            <a:r>
              <a:rPr lang="zh-CN" altLang="en-US" sz="1100" smtClean="0">
                <a:latin typeface="+mn-ea"/>
                <a:ea typeface="+mn-ea"/>
              </a:rPr>
              <a:t>版本需</a:t>
            </a:r>
            <a:r>
              <a:rPr lang="zh-CN" altLang="en-US" sz="1100">
                <a:latin typeface="+mn-ea"/>
                <a:ea typeface="+mn-ea"/>
              </a:rPr>
              <a:t>源码</a:t>
            </a:r>
            <a:r>
              <a:rPr lang="zh-CN" altLang="en-US" sz="1100" smtClean="0">
                <a:latin typeface="+mn-ea"/>
                <a:ea typeface="+mn-ea"/>
              </a:rPr>
              <a:t>编译</a:t>
            </a:r>
            <a:endParaRPr lang="en-US" altLang="zh-CN" sz="1100" dirty="0" smtClean="0">
              <a:latin typeface="+mn-ea"/>
              <a:ea typeface="+mn-ea"/>
            </a:endParaRPr>
          </a:p>
          <a:p>
            <a:pPr marL="447675" indent="-184150">
              <a:lnSpc>
                <a:spcPct val="150000"/>
              </a:lnSpc>
              <a:buFont typeface="Arial" pitchFamily="34" charset="0"/>
              <a:buChar char="•"/>
            </a:pPr>
            <a:r>
              <a:rPr lang="en-US" altLang="zh-CN" sz="1100" dirty="0" smtClean="0">
                <a:latin typeface="+mn-ea"/>
                <a:ea typeface="+mn-ea"/>
              </a:rPr>
              <a:t>Python2.x</a:t>
            </a:r>
            <a:r>
              <a:rPr lang="zh-CN" altLang="en-US" sz="1100" dirty="0" smtClean="0">
                <a:latin typeface="+mn-ea"/>
                <a:ea typeface="+mn-ea"/>
              </a:rPr>
              <a:t>到</a:t>
            </a:r>
            <a:r>
              <a:rPr lang="en-US" altLang="zh-CN" sz="1100" dirty="0" smtClean="0">
                <a:latin typeface="+mn-ea"/>
                <a:ea typeface="+mn-ea"/>
              </a:rPr>
              <a:t>Python3.x</a:t>
            </a:r>
            <a:r>
              <a:rPr lang="zh-CN" altLang="en-US" sz="1100" dirty="0" smtClean="0">
                <a:latin typeface="+mn-ea"/>
                <a:ea typeface="+mn-ea"/>
              </a:rPr>
              <a:t>的切换</a:t>
            </a:r>
            <a:endParaRPr lang="en-US" altLang="zh-CN" sz="1100" dirty="0" smtClean="0">
              <a:latin typeface="+mn-ea"/>
              <a:ea typeface="+mn-ea"/>
            </a:endParaRPr>
          </a:p>
          <a:p>
            <a:pPr>
              <a:lnSpc>
                <a:spcPct val="150000"/>
              </a:lnSpc>
            </a:pPr>
            <a:r>
              <a:rPr lang="zh-CN" altLang="en-US" sz="1100" b="1" smtClean="0">
                <a:latin typeface="+mn-ea"/>
                <a:ea typeface="+mn-ea"/>
              </a:rPr>
              <a:t>② 引用</a:t>
            </a:r>
            <a:r>
              <a:rPr lang="en-US" altLang="zh-CN" sz="1100" b="1" dirty="0" smtClean="0">
                <a:latin typeface="+mn-ea"/>
                <a:ea typeface="+mn-ea"/>
              </a:rPr>
              <a:t>SO</a:t>
            </a:r>
            <a:r>
              <a:rPr lang="zh-CN" altLang="en-US" sz="1100" b="1" dirty="0" smtClean="0">
                <a:latin typeface="+mn-ea"/>
                <a:ea typeface="+mn-ea"/>
              </a:rPr>
              <a:t>库的改动：</a:t>
            </a:r>
            <a:endParaRPr lang="en-US" altLang="zh-CN" sz="1100" b="1" dirty="0" smtClean="0">
              <a:latin typeface="+mn-ea"/>
              <a:ea typeface="+mn-ea"/>
            </a:endParaRPr>
          </a:p>
          <a:p>
            <a:pPr marL="447675" indent="-184150">
              <a:lnSpc>
                <a:spcPct val="150000"/>
              </a:lnSpc>
              <a:buFont typeface="Arial" pitchFamily="34" charset="0"/>
              <a:buChar char="•"/>
            </a:pPr>
            <a:r>
              <a:rPr lang="zh-CN" altLang="en-US" sz="1100" dirty="0" smtClean="0">
                <a:latin typeface="+mn-ea"/>
                <a:ea typeface="+mn-ea"/>
              </a:rPr>
              <a:t>替换成</a:t>
            </a:r>
            <a:r>
              <a:rPr lang="en-US" altLang="zh-CN" sz="1100" dirty="0" smtClean="0">
                <a:latin typeface="+mn-ea"/>
                <a:ea typeface="+mn-ea"/>
              </a:rPr>
              <a:t>aarch64</a:t>
            </a:r>
            <a:r>
              <a:rPr lang="zh-CN" altLang="en-US" sz="1100" dirty="0" smtClean="0">
                <a:latin typeface="+mn-ea"/>
                <a:ea typeface="+mn-ea"/>
              </a:rPr>
              <a:t>版本的</a:t>
            </a:r>
            <a:r>
              <a:rPr lang="en-US" altLang="zh-CN" sz="1100" dirty="0" smtClean="0">
                <a:latin typeface="+mn-ea"/>
                <a:ea typeface="+mn-ea"/>
              </a:rPr>
              <a:t>SO</a:t>
            </a:r>
            <a:r>
              <a:rPr lang="zh-CN" altLang="en-US" sz="1100" dirty="0" smtClean="0">
                <a:latin typeface="+mn-ea"/>
                <a:ea typeface="+mn-ea"/>
              </a:rPr>
              <a:t>库</a:t>
            </a:r>
            <a:endParaRPr lang="en-US" altLang="zh-CN" sz="1100" dirty="0" smtClean="0">
              <a:latin typeface="+mn-ea"/>
              <a:ea typeface="+mn-ea"/>
            </a:endParaRPr>
          </a:p>
        </p:txBody>
      </p:sp>
      <p:grpSp>
        <p:nvGrpSpPr>
          <p:cNvPr id="79" name="组合 78"/>
          <p:cNvGrpSpPr/>
          <p:nvPr/>
        </p:nvGrpSpPr>
        <p:grpSpPr>
          <a:xfrm flipH="1">
            <a:off x="5654371" y="2587179"/>
            <a:ext cx="883258" cy="2947822"/>
            <a:chOff x="3395699" y="1376772"/>
            <a:chExt cx="1548172" cy="4823594"/>
          </a:xfrm>
        </p:grpSpPr>
        <p:sp>
          <p:nvSpPr>
            <p:cNvPr id="80" name="梯形 79"/>
            <p:cNvSpPr/>
            <p:nvPr/>
          </p:nvSpPr>
          <p:spPr bwMode="auto">
            <a:xfrm rot="16200000">
              <a:off x="1757988" y="3014483"/>
              <a:ext cx="4823594" cy="1548172"/>
            </a:xfrm>
            <a:prstGeom prst="trapezoid">
              <a:avLst>
                <a:gd name="adj" fmla="val 193626"/>
              </a:avLst>
            </a:prstGeom>
            <a:gradFill>
              <a:gsLst>
                <a:gs pos="0">
                  <a:srgbClr val="C7000B">
                    <a:alpha val="0"/>
                  </a:srgbClr>
                </a:gs>
                <a:gs pos="36000">
                  <a:srgbClr val="C7000B">
                    <a:alpha val="27000"/>
                  </a:srgbClr>
                </a:gs>
                <a:gs pos="100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900">
                <a:ea typeface="宋体" pitchFamily="2" charset="-122"/>
              </a:endParaRPr>
            </a:p>
          </p:txBody>
        </p:sp>
        <p:sp>
          <p:nvSpPr>
            <p:cNvPr id="81" name="梯形 80"/>
            <p:cNvSpPr/>
            <p:nvPr/>
          </p:nvSpPr>
          <p:spPr bwMode="auto">
            <a:xfrm rot="16200000">
              <a:off x="2513131" y="3014484"/>
              <a:ext cx="3313308" cy="1548172"/>
            </a:xfrm>
            <a:prstGeom prst="trapezoid">
              <a:avLst>
                <a:gd name="adj" fmla="val 126606"/>
              </a:avLst>
            </a:prstGeom>
            <a:gradFill>
              <a:gsLst>
                <a:gs pos="0">
                  <a:srgbClr val="C7000B">
                    <a:alpha val="0"/>
                  </a:srgbClr>
                </a:gs>
                <a:gs pos="34000">
                  <a:srgbClr val="C7000B">
                    <a:alpha val="6000"/>
                  </a:srgbClr>
                </a:gs>
                <a:gs pos="92000">
                  <a:srgbClr val="C7000B">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FrutigerNext LT Regular" pitchFamily="34" charset="0"/>
                <a:ea typeface="宋体" pitchFamily="2" charset="-122"/>
              </a:endParaRPr>
            </a:p>
          </p:txBody>
        </p:sp>
      </p:grpSp>
      <p:sp>
        <p:nvSpPr>
          <p:cNvPr id="82" name="矩形 81"/>
          <p:cNvSpPr/>
          <p:nvPr/>
        </p:nvSpPr>
        <p:spPr bwMode="auto">
          <a:xfrm>
            <a:off x="550863" y="1267256"/>
            <a:ext cx="5189343"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Python</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从源码到运行</a:t>
            </a:r>
          </a:p>
        </p:txBody>
      </p:sp>
      <p:sp>
        <p:nvSpPr>
          <p:cNvPr id="83" name="矩形 82"/>
          <p:cNvSpPr/>
          <p:nvPr/>
        </p:nvSpPr>
        <p:spPr bwMode="auto">
          <a:xfrm>
            <a:off x="6451794" y="1267256"/>
            <a:ext cx="5189343"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Python</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代码迁移改动点</a:t>
            </a:r>
          </a:p>
        </p:txBody>
      </p:sp>
      <p:sp>
        <p:nvSpPr>
          <p:cNvPr id="5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Python</a:t>
            </a:r>
            <a:r>
              <a:rPr lang="zh-CN" altLang="en-US" sz="2800" dirty="0">
                <a:latin typeface="+mj-lt"/>
                <a:ea typeface="+mn-ea"/>
              </a:rPr>
              <a:t>从源码到可执行程序</a:t>
            </a:r>
          </a:p>
        </p:txBody>
      </p:sp>
      <p:grpSp>
        <p:nvGrpSpPr>
          <p:cNvPr id="73" name="组合 72"/>
          <p:cNvGrpSpPr/>
          <p:nvPr/>
        </p:nvGrpSpPr>
        <p:grpSpPr>
          <a:xfrm>
            <a:off x="0" y="474074"/>
            <a:ext cx="1052924" cy="508968"/>
            <a:chOff x="0" y="474074"/>
            <a:chExt cx="1052924" cy="508968"/>
          </a:xfrm>
        </p:grpSpPr>
        <p:sp>
          <p:nvSpPr>
            <p:cNvPr id="84"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8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86"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3243087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bwMode="auto">
          <a:xfrm>
            <a:off x="4455009" y="2470280"/>
            <a:ext cx="6778423" cy="337098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94" name="矩形 93"/>
          <p:cNvSpPr/>
          <p:nvPr/>
        </p:nvSpPr>
        <p:spPr bwMode="auto">
          <a:xfrm>
            <a:off x="983597" y="2470280"/>
            <a:ext cx="3200956" cy="337098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73" name="文本框 3"/>
          <p:cNvSpPr txBox="1"/>
          <p:nvPr/>
        </p:nvSpPr>
        <p:spPr>
          <a:xfrm>
            <a:off x="983597" y="1714949"/>
            <a:ext cx="3200956" cy="533493"/>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r>
              <a:rPr lang="zh-CN" altLang="en-US" dirty="0" smtClean="0">
                <a:solidFill>
                  <a:schemeClr val="bg1"/>
                </a:solidFill>
                <a:cs typeface="Times New Roman" panose="02020603050405020304" pitchFamily="18" charset="0"/>
              </a:rPr>
              <a:t>（推荐）升级</a:t>
            </a:r>
            <a:r>
              <a:rPr lang="en-US" altLang="zh-CN" dirty="0" smtClean="0">
                <a:solidFill>
                  <a:schemeClr val="bg1"/>
                </a:solidFill>
                <a:cs typeface="Times New Roman" panose="02020603050405020304" pitchFamily="18" charset="0"/>
              </a:rPr>
              <a:t>Python3.X</a:t>
            </a:r>
            <a:r>
              <a:rPr lang="zh-CN" altLang="en-US" dirty="0" smtClean="0">
                <a:solidFill>
                  <a:schemeClr val="bg1"/>
                </a:solidFill>
                <a:cs typeface="Times New Roman" panose="02020603050405020304" pitchFamily="18" charset="0"/>
              </a:rPr>
              <a:t>版本</a:t>
            </a:r>
            <a:endParaRPr lang="en-US" altLang="zh-CN" dirty="0">
              <a:solidFill>
                <a:schemeClr val="bg1"/>
              </a:solidFill>
              <a:cs typeface="Times New Roman" panose="02020603050405020304" pitchFamily="18" charset="0"/>
            </a:endParaRPr>
          </a:p>
        </p:txBody>
      </p:sp>
      <p:sp>
        <p:nvSpPr>
          <p:cNvPr id="87" name="文本框 7"/>
          <p:cNvSpPr txBox="1"/>
          <p:nvPr/>
        </p:nvSpPr>
        <p:spPr>
          <a:xfrm>
            <a:off x="4455010" y="1708321"/>
            <a:ext cx="6778423" cy="533493"/>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r>
              <a:rPr lang="zh-CN" altLang="en-US" smtClean="0">
                <a:solidFill>
                  <a:schemeClr val="bg1"/>
                </a:solidFill>
                <a:cs typeface="Times New Roman" panose="02020603050405020304" pitchFamily="18" charset="0"/>
              </a:rPr>
              <a:t>源码编译安装</a:t>
            </a:r>
            <a:r>
              <a:rPr lang="en-US" altLang="zh-CN" smtClean="0">
                <a:solidFill>
                  <a:schemeClr val="bg1"/>
                </a:solidFill>
                <a:cs typeface="Times New Roman" panose="02020603050405020304" pitchFamily="18" charset="0"/>
              </a:rPr>
              <a:t>Python3.X</a:t>
            </a:r>
            <a:r>
              <a:rPr lang="zh-CN" altLang="en-US" dirty="0" smtClean="0">
                <a:solidFill>
                  <a:schemeClr val="bg1"/>
                </a:solidFill>
                <a:cs typeface="Times New Roman" panose="02020603050405020304" pitchFamily="18" charset="0"/>
              </a:rPr>
              <a:t>版本</a:t>
            </a:r>
            <a:endParaRPr lang="en-US" altLang="zh-CN" dirty="0">
              <a:solidFill>
                <a:schemeClr val="bg1"/>
              </a:solidFill>
              <a:cs typeface="Times New Roman" panose="02020603050405020304" pitchFamily="18" charset="0"/>
            </a:endParaRPr>
          </a:p>
        </p:txBody>
      </p:sp>
      <p:sp>
        <p:nvSpPr>
          <p:cNvPr id="92" name="文本框 12"/>
          <p:cNvSpPr txBox="1"/>
          <p:nvPr/>
        </p:nvSpPr>
        <p:spPr bwMode="auto">
          <a:xfrm>
            <a:off x="966363" y="3897134"/>
            <a:ext cx="3200326" cy="4118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50000"/>
              </a:lnSpc>
            </a:pPr>
            <a:r>
              <a:rPr lang="en-US" altLang="zh-CN" sz="1400" dirty="0">
                <a:latin typeface="+mn-ea"/>
                <a:ea typeface="+mn-ea"/>
              </a:rPr>
              <a:t>y</a:t>
            </a:r>
            <a:r>
              <a:rPr lang="en-US" altLang="zh-CN" sz="1400" dirty="0" smtClean="0">
                <a:latin typeface="+mn-ea"/>
                <a:ea typeface="+mn-ea"/>
              </a:rPr>
              <a:t>um install python3 -y</a:t>
            </a:r>
          </a:p>
        </p:txBody>
      </p:sp>
      <p:sp>
        <p:nvSpPr>
          <p:cNvPr id="95" name="文本框 15"/>
          <p:cNvSpPr txBox="1"/>
          <p:nvPr/>
        </p:nvSpPr>
        <p:spPr bwMode="auto">
          <a:xfrm>
            <a:off x="4570006" y="2391894"/>
            <a:ext cx="7071132" cy="235081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179388" indent="-179388">
              <a:lnSpc>
                <a:spcPct val="150000"/>
              </a:lnSpc>
              <a:buFont typeface="Arial" panose="020B0604020202020204" pitchFamily="34" charset="0"/>
              <a:buChar char="•"/>
            </a:pPr>
            <a:r>
              <a:rPr lang="zh-CN" altLang="en-US" sz="1400" dirty="0">
                <a:latin typeface="+mn-ea"/>
                <a:ea typeface="+mn-ea"/>
              </a:rPr>
              <a:t>安装</a:t>
            </a:r>
            <a:r>
              <a:rPr lang="en-US" altLang="zh-CN" sz="1400" dirty="0">
                <a:latin typeface="+mn-ea"/>
                <a:ea typeface="+mn-ea"/>
              </a:rPr>
              <a:t>GCC</a:t>
            </a:r>
            <a:r>
              <a:rPr lang="zh-CN" altLang="en-US" sz="1400" dirty="0">
                <a:latin typeface="+mn-ea"/>
                <a:ea typeface="+mn-ea"/>
              </a:rPr>
              <a:t>，配置编译选项</a:t>
            </a:r>
            <a:r>
              <a:rPr lang="en-US" altLang="zh-CN" sz="1400" dirty="0">
                <a:latin typeface="+mn-ea"/>
                <a:ea typeface="+mn-ea"/>
              </a:rPr>
              <a:t>-</a:t>
            </a:r>
            <a:r>
              <a:rPr lang="en-US" altLang="zh-CN" sz="1400" dirty="0" err="1" smtClean="0">
                <a:latin typeface="+mn-ea"/>
                <a:ea typeface="+mn-ea"/>
              </a:rPr>
              <a:t>fsigned</a:t>
            </a:r>
            <a:r>
              <a:rPr lang="en-US" altLang="zh-CN" sz="1400" dirty="0" smtClean="0">
                <a:latin typeface="+mn-ea"/>
                <a:ea typeface="+mn-ea"/>
              </a:rPr>
              <a:t>-char</a:t>
            </a:r>
          </a:p>
          <a:p>
            <a:pPr marL="179388" indent="-179388">
              <a:lnSpc>
                <a:spcPct val="150000"/>
              </a:lnSpc>
              <a:buFont typeface="Arial" panose="020B0604020202020204" pitchFamily="34" charset="0"/>
              <a:buChar char="•"/>
            </a:pPr>
            <a:r>
              <a:rPr lang="zh-CN" altLang="en-US" sz="1400" dirty="0" smtClean="0">
                <a:latin typeface="+mn-ea"/>
                <a:ea typeface="+mn-ea"/>
              </a:rPr>
              <a:t>官网下载安装包：</a:t>
            </a:r>
            <a:r>
              <a:rPr lang="en-US" altLang="zh-CN" sz="1400" dirty="0" err="1" smtClean="0">
                <a:latin typeface="+mn-ea"/>
                <a:ea typeface="+mn-ea"/>
              </a:rPr>
              <a:t>wget</a:t>
            </a:r>
            <a:r>
              <a:rPr lang="en-US" altLang="zh-CN" sz="1400" dirty="0" smtClean="0">
                <a:latin typeface="+mn-ea"/>
                <a:ea typeface="+mn-ea"/>
              </a:rPr>
              <a:t> </a:t>
            </a:r>
            <a:r>
              <a:rPr lang="en-US" altLang="zh-CN" sz="1400" dirty="0">
                <a:latin typeface="+mn-ea"/>
                <a:ea typeface="+mn-ea"/>
                <a:hlinkClick r:id="rId3"/>
              </a:rPr>
              <a:t>https://</a:t>
            </a:r>
            <a:r>
              <a:rPr lang="en-US" altLang="zh-CN" sz="1400" dirty="0" smtClean="0">
                <a:latin typeface="+mn-ea"/>
                <a:ea typeface="+mn-ea"/>
                <a:hlinkClick r:id="rId3"/>
              </a:rPr>
              <a:t>www.python.org/ftp/python/3.8.2/Python-3.8.2.tgz</a:t>
            </a:r>
            <a:endParaRPr lang="en-US" altLang="zh-CN" sz="1400" dirty="0" smtClean="0">
              <a:latin typeface="+mn-ea"/>
              <a:ea typeface="+mn-ea"/>
            </a:endParaRPr>
          </a:p>
          <a:p>
            <a:pPr marL="179388" indent="-179388">
              <a:lnSpc>
                <a:spcPct val="150000"/>
              </a:lnSpc>
              <a:buFont typeface="Arial" panose="020B0604020202020204" pitchFamily="34" charset="0"/>
              <a:buChar char="•"/>
            </a:pPr>
            <a:r>
              <a:rPr lang="zh-CN" altLang="en-US" sz="1400" dirty="0" smtClean="0">
                <a:latin typeface="+mn-ea"/>
                <a:ea typeface="+mn-ea"/>
              </a:rPr>
              <a:t>解压源码包：</a:t>
            </a:r>
            <a:r>
              <a:rPr lang="en-US" altLang="zh-CN" sz="1400" dirty="0" smtClean="0">
                <a:latin typeface="+mn-ea"/>
                <a:ea typeface="+mn-ea"/>
              </a:rPr>
              <a:t>tar zxvf </a:t>
            </a:r>
            <a:r>
              <a:rPr lang="en-US" altLang="zh-CN" sz="1400" dirty="0" smtClean="0">
                <a:latin typeface="+mn-ea"/>
              </a:rPr>
              <a:t>Python-3.8.2.tgz &amp;&amp; cd </a:t>
            </a:r>
            <a:r>
              <a:rPr lang="en-US" altLang="zh-CN" sz="1400" dirty="0">
                <a:latin typeface="+mn-ea"/>
              </a:rPr>
              <a:t>Python-3.8.2</a:t>
            </a:r>
          </a:p>
          <a:p>
            <a:pPr marL="179388" indent="-179388">
              <a:lnSpc>
                <a:spcPct val="150000"/>
              </a:lnSpc>
              <a:buFont typeface="Arial" panose="020B0604020202020204" pitchFamily="34" charset="0"/>
              <a:buChar char="•"/>
            </a:pPr>
            <a:r>
              <a:rPr lang="zh-CN" altLang="en-US" sz="1400" dirty="0" smtClean="0">
                <a:latin typeface="+mn-ea"/>
                <a:ea typeface="+mn-ea"/>
              </a:rPr>
              <a:t>配置编译选项：</a:t>
            </a:r>
            <a:r>
              <a:rPr lang="en-US" altLang="zh-CN" sz="1400" dirty="0" smtClean="0">
                <a:latin typeface="+mn-ea"/>
                <a:ea typeface="+mn-ea"/>
              </a:rPr>
              <a:t>./configure --prefix=/usr/python3.8</a:t>
            </a:r>
          </a:p>
          <a:p>
            <a:pPr marL="179388" indent="-179388">
              <a:lnSpc>
                <a:spcPct val="150000"/>
              </a:lnSpc>
              <a:buFont typeface="Arial" panose="020B0604020202020204" pitchFamily="34" charset="0"/>
              <a:buChar char="•"/>
            </a:pPr>
            <a:r>
              <a:rPr lang="zh-CN" altLang="en-US" sz="1400" dirty="0" smtClean="0">
                <a:latin typeface="+mn-ea"/>
                <a:ea typeface="+mn-ea"/>
              </a:rPr>
              <a:t>编译</a:t>
            </a:r>
            <a:r>
              <a:rPr lang="zh-CN" altLang="en-US" sz="1400" dirty="0">
                <a:latin typeface="+mn-ea"/>
                <a:ea typeface="+mn-ea"/>
              </a:rPr>
              <a:t>安装</a:t>
            </a:r>
            <a:r>
              <a:rPr lang="zh-CN" altLang="en-US" sz="1400" dirty="0" smtClean="0">
                <a:latin typeface="+mn-ea"/>
                <a:ea typeface="+mn-ea"/>
              </a:rPr>
              <a:t>：</a:t>
            </a:r>
            <a:r>
              <a:rPr lang="en-US" altLang="zh-CN" sz="1400" dirty="0" smtClean="0">
                <a:latin typeface="+mn-ea"/>
                <a:ea typeface="+mn-ea"/>
              </a:rPr>
              <a:t>make &amp;&amp; make install</a:t>
            </a:r>
          </a:p>
          <a:p>
            <a:pPr marL="179388" indent="-179388">
              <a:lnSpc>
                <a:spcPct val="150000"/>
              </a:lnSpc>
              <a:buFont typeface="Arial" panose="020B0604020202020204" pitchFamily="34" charset="0"/>
              <a:buChar char="•"/>
            </a:pPr>
            <a:r>
              <a:rPr lang="zh-CN" altLang="en-US" sz="1400" dirty="0" smtClean="0">
                <a:latin typeface="+mn-ea"/>
                <a:ea typeface="+mn-ea"/>
              </a:rPr>
              <a:t>验证：</a:t>
            </a:r>
            <a:r>
              <a:rPr lang="en-US" altLang="zh-CN" sz="1400" dirty="0" smtClean="0">
                <a:latin typeface="+mn-ea"/>
                <a:ea typeface="+mn-ea"/>
              </a:rPr>
              <a:t>/usr/python3.8/bin/python3</a:t>
            </a:r>
          </a:p>
        </p:txBody>
      </p:sp>
      <p:pic>
        <p:nvPicPr>
          <p:cNvPr id="96" name="图片 95"/>
          <p:cNvPicPr>
            <a:picLocks noChangeAspect="1"/>
          </p:cNvPicPr>
          <p:nvPr/>
        </p:nvPicPr>
        <p:blipFill>
          <a:blip r:embed="rId4"/>
          <a:stretch>
            <a:fillRect/>
          </a:stretch>
        </p:blipFill>
        <p:spPr>
          <a:xfrm>
            <a:off x="5087888" y="4799502"/>
            <a:ext cx="5395560" cy="989964"/>
          </a:xfrm>
          <a:prstGeom prst="rect">
            <a:avLst/>
          </a:prstGeom>
        </p:spPr>
      </p:pic>
      <p:sp>
        <p:nvSpPr>
          <p:cNvPr id="17"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Python</a:t>
            </a:r>
            <a:r>
              <a:rPr lang="zh-CN" altLang="en-US" sz="2800" dirty="0">
                <a:latin typeface="+mj-lt"/>
                <a:ea typeface="+mn-ea"/>
              </a:rPr>
              <a:t>代码迁移：升级</a:t>
            </a:r>
            <a:r>
              <a:rPr lang="en-US" altLang="zh-CN" sz="2800" dirty="0">
                <a:latin typeface="+mj-lt"/>
                <a:ea typeface="+mn-ea"/>
              </a:rPr>
              <a:t>Python</a:t>
            </a:r>
            <a:r>
              <a:rPr lang="zh-CN" altLang="en-US" sz="2800" dirty="0">
                <a:latin typeface="+mj-lt"/>
                <a:ea typeface="+mn-ea"/>
              </a:rPr>
              <a:t>版本</a:t>
            </a:r>
          </a:p>
        </p:txBody>
      </p:sp>
      <p:grpSp>
        <p:nvGrpSpPr>
          <p:cNvPr id="18" name="组合 17"/>
          <p:cNvGrpSpPr/>
          <p:nvPr/>
        </p:nvGrpSpPr>
        <p:grpSpPr>
          <a:xfrm>
            <a:off x="0" y="474074"/>
            <a:ext cx="1052924" cy="508968"/>
            <a:chOff x="0" y="474074"/>
            <a:chExt cx="1052924" cy="508968"/>
          </a:xfrm>
        </p:grpSpPr>
        <p:sp>
          <p:nvSpPr>
            <p:cNvPr id="19"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20"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21"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630993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Python</a:t>
            </a:r>
            <a:r>
              <a:rPr lang="zh-CN" altLang="en-US" sz="2800" dirty="0">
                <a:latin typeface="+mj-lt"/>
                <a:ea typeface="+mn-ea"/>
              </a:rPr>
              <a:t>代码迁移：含</a:t>
            </a:r>
            <a:r>
              <a:rPr lang="en-US" altLang="zh-CN" sz="2800" dirty="0">
                <a:latin typeface="+mj-lt"/>
                <a:ea typeface="+mn-ea"/>
              </a:rPr>
              <a:t>C</a:t>
            </a:r>
            <a:r>
              <a:rPr lang="zh-CN" altLang="en-US" sz="2800" dirty="0">
                <a:latin typeface="+mj-lt"/>
                <a:ea typeface="+mn-ea"/>
              </a:rPr>
              <a:t>模块或全</a:t>
            </a:r>
            <a:r>
              <a:rPr lang="en-US" altLang="zh-CN" sz="2800" dirty="0">
                <a:latin typeface="+mj-lt"/>
                <a:ea typeface="+mn-ea"/>
              </a:rPr>
              <a:t>C</a:t>
            </a:r>
            <a:r>
              <a:rPr lang="zh-CN" altLang="en-US" sz="2800" dirty="0">
                <a:latin typeface="+mj-lt"/>
                <a:ea typeface="+mn-ea"/>
              </a:rPr>
              <a:t>模块的迁移</a:t>
            </a:r>
          </a:p>
        </p:txBody>
      </p:sp>
      <p:grpSp>
        <p:nvGrpSpPr>
          <p:cNvPr id="15" name="组合 14"/>
          <p:cNvGrpSpPr/>
          <p:nvPr/>
        </p:nvGrpSpPr>
        <p:grpSpPr>
          <a:xfrm>
            <a:off x="0" y="474074"/>
            <a:ext cx="1052924" cy="508968"/>
            <a:chOff x="0" y="474074"/>
            <a:chExt cx="1052924" cy="508968"/>
          </a:xfrm>
        </p:grpSpPr>
        <p:sp>
          <p:nvSpPr>
            <p:cNvPr id="16"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2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29"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文本框 3"/>
          <p:cNvSpPr txBox="1"/>
          <p:nvPr/>
        </p:nvSpPr>
        <p:spPr>
          <a:xfrm>
            <a:off x="571779" y="1269131"/>
            <a:ext cx="3629202" cy="648000"/>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10800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nSpc>
                <a:spcPct val="125000"/>
              </a:lnSpc>
            </a:pPr>
            <a:r>
              <a:rPr lang="zh-CN" altLang="en-US" sz="1400" kern="0" dirty="0">
                <a:solidFill>
                  <a:schemeClr val="bg1"/>
                </a:solidFill>
              </a:rPr>
              <a:t>含</a:t>
            </a:r>
            <a:r>
              <a:rPr lang="en-US" altLang="zh-CN" sz="1400" kern="0" dirty="0" smtClean="0">
                <a:solidFill>
                  <a:schemeClr val="bg1"/>
                </a:solidFill>
              </a:rPr>
              <a:t>C</a:t>
            </a:r>
            <a:r>
              <a:rPr lang="zh-CN" altLang="en-US" sz="1400" kern="0" dirty="0" smtClean="0">
                <a:solidFill>
                  <a:schemeClr val="bg1"/>
                </a:solidFill>
              </a:rPr>
              <a:t>代码编写的模块，</a:t>
            </a:r>
            <a:r>
              <a:rPr lang="en-US" altLang="zh-CN" sz="1400" kern="0" dirty="0" smtClean="0">
                <a:solidFill>
                  <a:schemeClr val="bg1"/>
                </a:solidFill>
              </a:rPr>
              <a:t>Python C API</a:t>
            </a:r>
          </a:p>
          <a:p>
            <a:pPr>
              <a:lnSpc>
                <a:spcPct val="125000"/>
              </a:lnSpc>
            </a:pPr>
            <a:r>
              <a:rPr lang="zh-CN" altLang="en-US" sz="1400" kern="0" dirty="0" smtClean="0">
                <a:solidFill>
                  <a:schemeClr val="bg1"/>
                </a:solidFill>
              </a:rPr>
              <a:t>调用</a:t>
            </a:r>
            <a:r>
              <a:rPr lang="en-US" altLang="zh-CN" sz="1400" kern="0" dirty="0" smtClean="0">
                <a:solidFill>
                  <a:schemeClr val="bg1"/>
                </a:solidFill>
              </a:rPr>
              <a:t>SO</a:t>
            </a:r>
            <a:r>
              <a:rPr lang="zh-CN" altLang="en-US" sz="1400" kern="0" dirty="0" smtClean="0">
                <a:solidFill>
                  <a:schemeClr val="bg1"/>
                </a:solidFill>
              </a:rPr>
              <a:t>库</a:t>
            </a:r>
            <a:endParaRPr lang="en-US" altLang="zh-CN" sz="1400" dirty="0">
              <a:solidFill>
                <a:schemeClr val="bg1"/>
              </a:solidFill>
              <a:cs typeface="Times New Roman" panose="02020603050405020304" pitchFamily="18" charset="0"/>
            </a:endParaRPr>
          </a:p>
        </p:txBody>
      </p:sp>
      <p:sp>
        <p:nvSpPr>
          <p:cNvPr id="31" name="文本框 6"/>
          <p:cNvSpPr txBox="1"/>
          <p:nvPr/>
        </p:nvSpPr>
        <p:spPr>
          <a:xfrm>
            <a:off x="4380561" y="1269131"/>
            <a:ext cx="3536627" cy="648000"/>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10800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nSpc>
                <a:spcPct val="125000"/>
              </a:lnSpc>
            </a:pPr>
            <a:r>
              <a:rPr lang="zh-CN" altLang="en-US" sz="1400" kern="0" dirty="0">
                <a:solidFill>
                  <a:schemeClr val="bg1"/>
                </a:solidFill>
              </a:rPr>
              <a:t>纯</a:t>
            </a:r>
            <a:r>
              <a:rPr lang="en-US" altLang="zh-CN" sz="1400" kern="0" dirty="0" smtClean="0">
                <a:solidFill>
                  <a:schemeClr val="bg1"/>
                </a:solidFill>
              </a:rPr>
              <a:t>C</a:t>
            </a:r>
            <a:r>
              <a:rPr lang="zh-CN" altLang="en-US" sz="1400" kern="0" dirty="0" smtClean="0">
                <a:solidFill>
                  <a:schemeClr val="bg1"/>
                </a:solidFill>
              </a:rPr>
              <a:t>代码编写的模块，</a:t>
            </a:r>
            <a:r>
              <a:rPr lang="zh-CN" altLang="en-US" sz="1400" kern="0" dirty="0">
                <a:solidFill>
                  <a:schemeClr val="bg1"/>
                </a:solidFill>
              </a:rPr>
              <a:t>上层</a:t>
            </a:r>
            <a:r>
              <a:rPr lang="zh-CN" altLang="en-US" sz="1400" kern="0" dirty="0" smtClean="0">
                <a:solidFill>
                  <a:schemeClr val="bg1"/>
                </a:solidFill>
              </a:rPr>
              <a:t>包裹了</a:t>
            </a:r>
            <a:endParaRPr lang="en-US" altLang="zh-CN" sz="1400" kern="0" dirty="0" smtClean="0">
              <a:solidFill>
                <a:schemeClr val="bg1"/>
              </a:solidFill>
            </a:endParaRPr>
          </a:p>
          <a:p>
            <a:pPr>
              <a:lnSpc>
                <a:spcPct val="125000"/>
              </a:lnSpc>
            </a:pPr>
            <a:r>
              <a:rPr lang="zh-CN" altLang="en-US" sz="1400" kern="0" dirty="0" smtClean="0">
                <a:solidFill>
                  <a:schemeClr val="bg1"/>
                </a:solidFill>
              </a:rPr>
              <a:t>一层</a:t>
            </a:r>
            <a:r>
              <a:rPr lang="en-US" altLang="zh-CN" sz="1400" kern="0" dirty="0" smtClean="0">
                <a:solidFill>
                  <a:schemeClr val="bg1"/>
                </a:solidFill>
              </a:rPr>
              <a:t>Python</a:t>
            </a:r>
            <a:r>
              <a:rPr lang="zh-CN" altLang="en-US" sz="1400" kern="0" dirty="0" smtClean="0">
                <a:solidFill>
                  <a:schemeClr val="bg1"/>
                </a:solidFill>
              </a:rPr>
              <a:t>接口</a:t>
            </a:r>
            <a:endParaRPr lang="en-US" altLang="zh-CN" sz="1400" dirty="0">
              <a:solidFill>
                <a:schemeClr val="bg1"/>
              </a:solidFill>
              <a:cs typeface="Times New Roman" panose="02020603050405020304" pitchFamily="18" charset="0"/>
            </a:endParaRPr>
          </a:p>
        </p:txBody>
      </p:sp>
      <p:sp>
        <p:nvSpPr>
          <p:cNvPr id="32" name="文本框 7"/>
          <p:cNvSpPr txBox="1"/>
          <p:nvPr/>
        </p:nvSpPr>
        <p:spPr>
          <a:xfrm>
            <a:off x="5123892" y="5095753"/>
            <a:ext cx="1586300" cy="533683"/>
          </a:xfrm>
          <a:prstGeom prst="rect">
            <a:avLst/>
          </a:prstGeom>
          <a:solidFill>
            <a:srgbClr val="FF5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marR="0" indent="0" algn="ctr" defTabSz="914400" eaLnBrk="1" latinLnBrk="0" hangingPunct="1">
              <a:lnSpc>
                <a:spcPct val="100000"/>
              </a:lnSpc>
              <a:buClrTx/>
              <a:buSzTx/>
              <a:buFontTx/>
              <a:buNone/>
              <a:tabLst/>
              <a:defRPr sz="1400">
                <a:latin typeface="+mn-ea"/>
                <a:ea typeface="+mn-ea"/>
              </a:defRPr>
            </a:lvl1pPr>
          </a:lstStyle>
          <a:p>
            <a:r>
              <a:rPr lang="zh-CN" altLang="en-US" sz="1200" dirty="0" smtClean="0"/>
              <a:t>核心都是</a:t>
            </a:r>
            <a:endParaRPr lang="en-US" altLang="zh-CN" sz="1200" dirty="0" smtClean="0"/>
          </a:p>
          <a:p>
            <a:r>
              <a:rPr lang="en-US" altLang="zh-CN" sz="1200" dirty="0" smtClean="0"/>
              <a:t>SO</a:t>
            </a:r>
            <a:r>
              <a:rPr lang="zh-CN" altLang="en-US" sz="1200" dirty="0" smtClean="0"/>
              <a:t>库的调用</a:t>
            </a:r>
            <a:endParaRPr lang="zh-CN" altLang="en-US" sz="1200" dirty="0"/>
          </a:p>
        </p:txBody>
      </p:sp>
      <p:sp>
        <p:nvSpPr>
          <p:cNvPr id="33" name="下箭头 32"/>
          <p:cNvSpPr/>
          <p:nvPr/>
        </p:nvSpPr>
        <p:spPr bwMode="auto">
          <a:xfrm>
            <a:off x="5674067" y="4370929"/>
            <a:ext cx="485950" cy="642247"/>
          </a:xfrm>
          <a:prstGeom prst="downArrow">
            <a:avLst/>
          </a:prstGeom>
          <a:solidFill>
            <a:srgbClr val="FF5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4" name="下箭头 33"/>
          <p:cNvSpPr/>
          <p:nvPr/>
        </p:nvSpPr>
        <p:spPr bwMode="auto">
          <a:xfrm rot="16200000">
            <a:off x="4453754" y="5060410"/>
            <a:ext cx="495864" cy="642247"/>
          </a:xfrm>
          <a:prstGeom prst="downArrow">
            <a:avLst/>
          </a:prstGeom>
          <a:solidFill>
            <a:srgbClr val="FF5F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5" name="矩形 34"/>
          <p:cNvSpPr/>
          <p:nvPr/>
        </p:nvSpPr>
        <p:spPr bwMode="auto">
          <a:xfrm>
            <a:off x="8096767" y="1946611"/>
            <a:ext cx="3507845" cy="423258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6" name="矩形 35"/>
          <p:cNvSpPr/>
          <p:nvPr/>
        </p:nvSpPr>
        <p:spPr bwMode="auto">
          <a:xfrm>
            <a:off x="8096767" y="1286088"/>
            <a:ext cx="3507845" cy="648000"/>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lnSpc>
                <a:spcPct val="125000"/>
              </a:lnSpc>
              <a:spcBef>
                <a:spcPts val="300"/>
              </a:spcBef>
              <a:spcAft>
                <a:spcPts val="0"/>
              </a:spcAft>
            </a:pPr>
            <a:r>
              <a:rPr lang="zh-CN" altLang="en-US" sz="1400" b="1" kern="0" dirty="0" smtClean="0">
                <a:solidFill>
                  <a:schemeClr val="bg1"/>
                </a:solidFill>
                <a:latin typeface="微软雅黑" panose="020B0503020204020204" pitchFamily="34" charset="-122"/>
                <a:ea typeface="微软雅黑" panose="020B0503020204020204" pitchFamily="34" charset="-122"/>
                <a:cs typeface="Arial" pitchFamily="34" charset="0"/>
              </a:rPr>
              <a:t>重新编译</a:t>
            </a:r>
            <a:r>
              <a:rPr lang="en-US" altLang="zh-CN" sz="1400" b="1" kern="0" dirty="0" smtClean="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400" b="1" kern="0" dirty="0" smtClean="0">
                <a:solidFill>
                  <a:schemeClr val="bg1"/>
                </a:solidFill>
                <a:latin typeface="微软雅黑" panose="020B0503020204020204" pitchFamily="34" charset="-122"/>
                <a:ea typeface="微软雅黑" panose="020B0503020204020204" pitchFamily="34" charset="-122"/>
                <a:cs typeface="Arial" pitchFamily="34" charset="0"/>
              </a:rPr>
              <a:t>库替换，完成迁移</a:t>
            </a:r>
            <a:endParaRPr lang="zh-CN" altLang="en-US" sz="14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7" name="右箭头 36"/>
          <p:cNvSpPr/>
          <p:nvPr/>
        </p:nvSpPr>
        <p:spPr bwMode="auto">
          <a:xfrm>
            <a:off x="6816080" y="5133602"/>
            <a:ext cx="1073571" cy="457984"/>
          </a:xfrm>
          <a:prstGeom prst="rightArrow">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zh-CN" altLang="en-US" sz="1100" b="1" kern="0" dirty="0" smtClean="0">
                <a:solidFill>
                  <a:schemeClr val="bg1"/>
                </a:solidFill>
                <a:latin typeface="微软雅黑" panose="020B0503020204020204" pitchFamily="34" charset="-122"/>
                <a:ea typeface="微软雅黑" panose="020B0503020204020204" pitchFamily="34" charset="-122"/>
                <a:cs typeface="Arial" pitchFamily="34" charset="0"/>
              </a:rPr>
              <a:t>重新编译</a:t>
            </a:r>
            <a:r>
              <a:rPr lang="en-US" altLang="zh-CN" sz="1100" b="1" kern="0" dirty="0" smtClean="0">
                <a:solidFill>
                  <a:schemeClr val="bg1"/>
                </a:solidFill>
                <a:latin typeface="微软雅黑" panose="020B0503020204020204" pitchFamily="34" charset="-122"/>
                <a:ea typeface="微软雅黑" panose="020B0503020204020204" pitchFamily="34" charset="-122"/>
                <a:cs typeface="Arial" pitchFamily="34" charset="0"/>
              </a:rPr>
              <a:t>SO</a:t>
            </a:r>
            <a:endParaRPr lang="zh-CN" altLang="en-US" sz="11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8" name="矩形 37"/>
          <p:cNvSpPr/>
          <p:nvPr/>
        </p:nvSpPr>
        <p:spPr>
          <a:xfrm>
            <a:off x="8256239" y="2024844"/>
            <a:ext cx="3204357" cy="3370153"/>
          </a:xfrm>
          <a:prstGeom prst="rect">
            <a:avLst/>
          </a:prstGeom>
        </p:spPr>
        <p:txBody>
          <a:bodyPr wrap="squar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迁移步骤：</a:t>
            </a:r>
            <a:endParaRPr lang="en-US" altLang="zh-CN" sz="1600" b="1"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en-US" altLang="zh-CN" sz="1400" dirty="0" smtClean="0">
                <a:latin typeface="微软雅黑" panose="020B0503020204020204" pitchFamily="34" charset="-122"/>
                <a:ea typeface="微软雅黑" panose="020B0503020204020204" pitchFamily="34" charset="-122"/>
              </a:rPr>
              <a:t>Porting Advisor</a:t>
            </a:r>
            <a:r>
              <a:rPr lang="zh-CN" altLang="en-US" sz="1400" dirty="0" smtClean="0">
                <a:latin typeface="微软雅黑" panose="020B0503020204020204" pitchFamily="34" charset="-122"/>
                <a:ea typeface="微软雅黑" panose="020B0503020204020204" pitchFamily="34" charset="-122"/>
              </a:rPr>
              <a:t>工具分析源码</a:t>
            </a:r>
            <a:endParaRPr lang="en-US" altLang="zh-CN" sz="1400"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识别</a:t>
            </a:r>
            <a:r>
              <a:rPr lang="zh-CN" altLang="en-US" sz="1400" dirty="0" smtClean="0">
                <a:latin typeface="微软雅黑" panose="020B0503020204020204" pitchFamily="34" charset="-122"/>
                <a:ea typeface="微软雅黑" panose="020B0503020204020204" pitchFamily="34" charset="-122"/>
              </a:rPr>
              <a:t>依赖</a:t>
            </a:r>
            <a:r>
              <a:rPr lang="en-US" altLang="zh-CN" sz="1400" dirty="0" smtClean="0">
                <a:latin typeface="微软雅黑" panose="020B0503020204020204" pitchFamily="34" charset="-122"/>
                <a:ea typeface="微软雅黑" panose="020B0503020204020204" pitchFamily="34" charset="-122"/>
              </a:rPr>
              <a:t>SO</a:t>
            </a:r>
            <a:r>
              <a:rPr lang="zh-CN" altLang="en-US" sz="1400" dirty="0" smtClean="0">
                <a:latin typeface="微软雅黑" panose="020B0503020204020204" pitchFamily="34" charset="-122"/>
                <a:ea typeface="微软雅黑" panose="020B0503020204020204" pitchFamily="34" charset="-122"/>
              </a:rPr>
              <a:t>库，</a:t>
            </a:r>
            <a:r>
              <a:rPr lang="en-US" altLang="zh-CN" sz="1400" dirty="0" smtClean="0">
                <a:latin typeface="微软雅黑" panose="020B0503020204020204" pitchFamily="34" charset="-122"/>
                <a:ea typeface="微软雅黑" panose="020B0503020204020204" pitchFamily="34" charset="-122"/>
              </a:rPr>
              <a:t>C</a:t>
            </a:r>
            <a:r>
              <a:rPr lang="zh-CN" altLang="en-US" sz="1400" dirty="0" smtClean="0">
                <a:latin typeface="微软雅黑" panose="020B0503020204020204" pitchFamily="34" charset="-122"/>
                <a:ea typeface="微软雅黑" panose="020B0503020204020204" pitchFamily="34" charset="-122"/>
              </a:rPr>
              <a:t>代码</a:t>
            </a:r>
            <a:endParaRPr lang="en-US" altLang="zh-CN" sz="1400"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下载模块源码</a:t>
            </a:r>
            <a:endParaRPr lang="en-US" altLang="zh-CN" sz="1400"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安装</a:t>
            </a:r>
            <a:r>
              <a:rPr lang="en-US" altLang="zh-CN" sz="1400" dirty="0" smtClean="0">
                <a:latin typeface="微软雅黑" panose="020B0503020204020204" pitchFamily="34" charset="-122"/>
                <a:ea typeface="微软雅黑" panose="020B0503020204020204" pitchFamily="34" charset="-122"/>
              </a:rPr>
              <a:t>GCC</a:t>
            </a:r>
          </a:p>
          <a:p>
            <a:pPr marL="396000" indent="-285750">
              <a:lnSpc>
                <a:spcPct val="1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配置</a:t>
            </a:r>
            <a:r>
              <a:rPr lang="en-US" altLang="zh-CN" sz="1400" dirty="0" smtClean="0">
                <a:latin typeface="微软雅黑" panose="020B0503020204020204" pitchFamily="34" charset="-122"/>
                <a:ea typeface="微软雅黑" panose="020B0503020204020204" pitchFamily="34" charset="-122"/>
              </a:rPr>
              <a:t>-fsigned-char</a:t>
            </a:r>
            <a:r>
              <a:rPr lang="zh-CN" altLang="en-US" sz="1400" dirty="0" smtClean="0">
                <a:latin typeface="微软雅黑" panose="020B0503020204020204" pitchFamily="34" charset="-122"/>
                <a:ea typeface="微软雅黑" panose="020B0503020204020204" pitchFamily="34" charset="-122"/>
              </a:rPr>
              <a:t>选项</a:t>
            </a:r>
            <a:endParaRPr lang="en-US" altLang="zh-CN" sz="1400"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执行</a:t>
            </a:r>
            <a:r>
              <a:rPr lang="en-US" altLang="zh-CN" sz="1400" dirty="0" smtClean="0">
                <a:latin typeface="微软雅黑" panose="020B0503020204020204" pitchFamily="34" charset="-122"/>
                <a:ea typeface="微软雅黑" panose="020B0503020204020204" pitchFamily="34" charset="-122"/>
              </a:rPr>
              <a:t>setup.py</a:t>
            </a:r>
            <a:r>
              <a:rPr lang="zh-CN" altLang="en-US" sz="1400" dirty="0" smtClean="0">
                <a:latin typeface="微软雅黑" panose="020B0503020204020204" pitchFamily="34" charset="-122"/>
                <a:ea typeface="微软雅黑" panose="020B0503020204020204" pitchFamily="34" charset="-122"/>
              </a:rPr>
              <a:t>自动完成模块编译</a:t>
            </a:r>
            <a:endParaRPr lang="en-US" altLang="zh-CN" sz="1400"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完成</a:t>
            </a:r>
            <a:r>
              <a:rPr lang="en-US" altLang="zh-CN" sz="1400" dirty="0" smtClean="0">
                <a:latin typeface="微软雅黑" panose="020B0503020204020204" pitchFamily="34" charset="-122"/>
                <a:ea typeface="微软雅黑" panose="020B0503020204020204" pitchFamily="34" charset="-122"/>
              </a:rPr>
              <a:t>aarch64</a:t>
            </a:r>
            <a:r>
              <a:rPr lang="zh-CN" altLang="en-US" sz="1400" dirty="0" smtClean="0">
                <a:latin typeface="微软雅黑" panose="020B0503020204020204" pitchFamily="34" charset="-122"/>
                <a:ea typeface="微软雅黑" panose="020B0503020204020204" pitchFamily="34" charset="-122"/>
              </a:rPr>
              <a:t>版本</a:t>
            </a:r>
            <a:r>
              <a:rPr lang="en-US" altLang="zh-CN" sz="1400" dirty="0" smtClean="0">
                <a:latin typeface="微软雅黑" panose="020B0503020204020204" pitchFamily="34" charset="-122"/>
                <a:ea typeface="微软雅黑" panose="020B0503020204020204" pitchFamily="34" charset="-122"/>
              </a:rPr>
              <a:t>SO</a:t>
            </a:r>
            <a:r>
              <a:rPr lang="zh-CN" altLang="en-US" sz="1400" dirty="0" smtClean="0">
                <a:latin typeface="微软雅黑" panose="020B0503020204020204" pitchFamily="34" charset="-122"/>
                <a:ea typeface="微软雅黑" panose="020B0503020204020204" pitchFamily="34" charset="-122"/>
              </a:rPr>
              <a:t>库</a:t>
            </a:r>
            <a:r>
              <a:rPr lang="zh-CN" altLang="en-US" sz="1400" dirty="0">
                <a:latin typeface="微软雅黑" panose="020B0503020204020204" pitchFamily="34" charset="-122"/>
                <a:ea typeface="微软雅黑" panose="020B0503020204020204" pitchFamily="34" charset="-122"/>
              </a:rPr>
              <a:t>的</a:t>
            </a:r>
            <a:r>
              <a:rPr lang="zh-CN" altLang="en-US" sz="1400" dirty="0" smtClean="0">
                <a:latin typeface="微软雅黑" panose="020B0503020204020204" pitchFamily="34" charset="-122"/>
                <a:ea typeface="微软雅黑" panose="020B0503020204020204" pitchFamily="34" charset="-122"/>
              </a:rPr>
              <a:t>替换</a:t>
            </a:r>
            <a:endParaRPr lang="en-US" altLang="zh-CN" sz="1400" dirty="0" smtClean="0">
              <a:latin typeface="微软雅黑" panose="020B0503020204020204" pitchFamily="34" charset="-122"/>
              <a:ea typeface="微软雅黑" panose="020B0503020204020204" pitchFamily="34" charset="-122"/>
            </a:endParaRPr>
          </a:p>
          <a:p>
            <a:pPr marL="396000" indent="-285750">
              <a:lnSpc>
                <a:spcPct val="15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编译的模块安装到</a:t>
            </a:r>
            <a:r>
              <a:rPr lang="en-US" altLang="zh-CN" sz="1400" dirty="0" smtClean="0">
                <a:latin typeface="微软雅黑" panose="020B0503020204020204" pitchFamily="34" charset="-122"/>
                <a:ea typeface="微软雅黑" panose="020B0503020204020204" pitchFamily="34" charset="-122"/>
              </a:rPr>
              <a:t>site-packages</a:t>
            </a:r>
            <a:r>
              <a:rPr lang="zh-CN" altLang="en-US" sz="1400" dirty="0" smtClean="0">
                <a:latin typeface="微软雅黑" panose="020B0503020204020204" pitchFamily="34" charset="-122"/>
                <a:ea typeface="微软雅黑" panose="020B0503020204020204" pitchFamily="34" charset="-122"/>
              </a:rPr>
              <a:t>目录下，供其他</a:t>
            </a:r>
            <a:r>
              <a:rPr lang="en-US" altLang="zh-CN" sz="1400" dirty="0" smtClean="0">
                <a:latin typeface="微软雅黑" panose="020B0503020204020204" pitchFamily="34" charset="-122"/>
                <a:ea typeface="微软雅黑" panose="020B0503020204020204" pitchFamily="34" charset="-122"/>
              </a:rPr>
              <a:t>Python</a:t>
            </a:r>
            <a:r>
              <a:rPr lang="zh-CN" altLang="en-US" sz="1400" dirty="0" smtClean="0">
                <a:latin typeface="微软雅黑" panose="020B0503020204020204" pitchFamily="34" charset="-122"/>
                <a:ea typeface="微软雅黑" panose="020B0503020204020204" pitchFamily="34" charset="-122"/>
              </a:rPr>
              <a:t>源码引用</a:t>
            </a:r>
            <a:endParaRPr lang="zh-CN" altLang="en-US" sz="1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7808" y="1946611"/>
            <a:ext cx="3536626" cy="2324407"/>
            <a:chOff x="4367808" y="1946611"/>
            <a:chExt cx="3536626" cy="2324407"/>
          </a:xfrm>
        </p:grpSpPr>
        <p:pic>
          <p:nvPicPr>
            <p:cNvPr id="46" name="图片 45"/>
            <p:cNvPicPr>
              <a:picLocks noChangeAspect="1"/>
            </p:cNvPicPr>
            <p:nvPr/>
          </p:nvPicPr>
          <p:blipFill>
            <a:blip r:embed="rId3"/>
            <a:stretch>
              <a:fillRect/>
            </a:stretch>
          </p:blipFill>
          <p:spPr>
            <a:xfrm>
              <a:off x="4367808" y="1946611"/>
              <a:ext cx="3536626" cy="2324407"/>
            </a:xfrm>
            <a:prstGeom prst="rect">
              <a:avLst/>
            </a:prstGeom>
          </p:spPr>
        </p:pic>
        <p:sp>
          <p:nvSpPr>
            <p:cNvPr id="47" name="矩形 46"/>
            <p:cNvSpPr/>
            <p:nvPr/>
          </p:nvSpPr>
          <p:spPr bwMode="auto">
            <a:xfrm>
              <a:off x="4447412" y="3264259"/>
              <a:ext cx="172424" cy="3807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grpSp>
        <p:nvGrpSpPr>
          <p:cNvPr id="2" name="组合 1"/>
          <p:cNvGrpSpPr/>
          <p:nvPr/>
        </p:nvGrpSpPr>
        <p:grpSpPr>
          <a:xfrm>
            <a:off x="571780" y="1946611"/>
            <a:ext cx="3629201" cy="4232583"/>
            <a:chOff x="571780" y="1946611"/>
            <a:chExt cx="3629201" cy="4232583"/>
          </a:xfrm>
        </p:grpSpPr>
        <p:grpSp>
          <p:nvGrpSpPr>
            <p:cNvPr id="39" name="组合 38"/>
            <p:cNvGrpSpPr/>
            <p:nvPr/>
          </p:nvGrpSpPr>
          <p:grpSpPr>
            <a:xfrm>
              <a:off x="571780" y="1946611"/>
              <a:ext cx="3629201" cy="4232583"/>
              <a:chOff x="571780" y="1946611"/>
              <a:chExt cx="3629201" cy="4232583"/>
            </a:xfrm>
          </p:grpSpPr>
          <p:pic>
            <p:nvPicPr>
              <p:cNvPr id="40" name="图片 39"/>
              <p:cNvPicPr>
                <a:picLocks noChangeAspect="1"/>
              </p:cNvPicPr>
              <p:nvPr/>
            </p:nvPicPr>
            <p:blipFill>
              <a:blip r:embed="rId4"/>
              <a:stretch>
                <a:fillRect/>
              </a:stretch>
            </p:blipFill>
            <p:spPr>
              <a:xfrm>
                <a:off x="571780" y="1946611"/>
                <a:ext cx="3629201" cy="4232583"/>
              </a:xfrm>
              <a:prstGeom prst="rect">
                <a:avLst/>
              </a:prstGeom>
            </p:spPr>
          </p:pic>
          <p:sp>
            <p:nvSpPr>
              <p:cNvPr id="41" name="矩形 40"/>
              <p:cNvSpPr/>
              <p:nvPr/>
            </p:nvSpPr>
            <p:spPr bwMode="auto">
              <a:xfrm>
                <a:off x="645270" y="2096852"/>
                <a:ext cx="180000" cy="4032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42" name="矩形 41"/>
              <p:cNvSpPr/>
              <p:nvPr/>
            </p:nvSpPr>
            <p:spPr bwMode="auto">
              <a:xfrm>
                <a:off x="875420" y="2997176"/>
                <a:ext cx="177503" cy="3598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43" name="矩形 42"/>
              <p:cNvSpPr/>
              <p:nvPr/>
            </p:nvSpPr>
            <p:spPr bwMode="auto">
              <a:xfrm>
                <a:off x="890192" y="3645024"/>
                <a:ext cx="142194" cy="5040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44" name="矩形 43"/>
              <p:cNvSpPr/>
              <p:nvPr/>
            </p:nvSpPr>
            <p:spPr bwMode="auto">
              <a:xfrm>
                <a:off x="890192" y="4431667"/>
                <a:ext cx="162731" cy="1854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sp>
          <p:nvSpPr>
            <p:cNvPr id="25" name="矩形 24"/>
            <p:cNvSpPr/>
            <p:nvPr/>
          </p:nvSpPr>
          <p:spPr bwMode="auto">
            <a:xfrm>
              <a:off x="1111989" y="3205864"/>
              <a:ext cx="148049" cy="15112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6" name="矩形 25"/>
            <p:cNvSpPr/>
            <p:nvPr/>
          </p:nvSpPr>
          <p:spPr bwMode="auto">
            <a:xfrm>
              <a:off x="1125188" y="3821488"/>
              <a:ext cx="148049" cy="15112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spTree>
    <p:extLst>
      <p:ext uri="{BB962C8B-B14F-4D97-AF65-F5344CB8AC3E}">
        <p14:creationId xmlns:p14="http://schemas.microsoft.com/office/powerpoint/2010/main" val="199895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775520" y="1808820"/>
            <a:ext cx="8728570" cy="4644516"/>
          </a:xfrm>
          <a:prstGeom prst="rect">
            <a:avLst/>
          </a:prstGeom>
        </p:spPr>
      </p:pic>
      <p:sp>
        <p:nvSpPr>
          <p:cNvPr id="16" name="圆角矩形 15"/>
          <p:cNvSpPr/>
          <p:nvPr/>
        </p:nvSpPr>
        <p:spPr bwMode="auto">
          <a:xfrm>
            <a:off x="2603612" y="3609020"/>
            <a:ext cx="2052228" cy="1486458"/>
          </a:xfrm>
          <a:prstGeom prst="roundRect">
            <a:avLst>
              <a:gd name="adj" fmla="val 0"/>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31" name="矩形 30"/>
          <p:cNvSpPr/>
          <p:nvPr/>
        </p:nvSpPr>
        <p:spPr bwMode="auto">
          <a:xfrm>
            <a:off x="550863" y="1268760"/>
            <a:ext cx="11090274"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1</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、分析扫描工具</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(Dependency Advisor)</a:t>
            </a:r>
            <a:r>
              <a:rPr lang="zh-CN" altLang="en-US" sz="1800" b="1" kern="0">
                <a:solidFill>
                  <a:schemeClr val="bg1"/>
                </a:solidFill>
                <a:latin typeface="微软雅黑" panose="020B0503020204020204" pitchFamily="34" charset="-122"/>
                <a:ea typeface="微软雅黑" panose="020B0503020204020204" pitchFamily="34" charset="-122"/>
                <a:cs typeface="Arial" pitchFamily="34" charset="0"/>
              </a:rPr>
              <a:t>扫描</a:t>
            </a:r>
            <a:r>
              <a:rPr lang="en-US" altLang="zh-CN" sz="1800" b="1" kern="0" smtClean="0">
                <a:solidFill>
                  <a:schemeClr val="bg1"/>
                </a:solidFill>
                <a:latin typeface="微软雅黑" panose="020B0503020204020204" pitchFamily="34" charset="-122"/>
                <a:ea typeface="微软雅黑" panose="020B0503020204020204" pitchFamily="34" charset="-122"/>
                <a:cs typeface="Arial" pitchFamily="34" charset="0"/>
              </a:rPr>
              <a:t>numpy</a:t>
            </a:r>
            <a:endPar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9"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Python</a:t>
            </a:r>
            <a:r>
              <a:rPr lang="zh-CN" altLang="en-US" sz="2800" dirty="0">
                <a:latin typeface="+mj-lt"/>
                <a:ea typeface="+mn-ea"/>
              </a:rPr>
              <a:t>案例分享：</a:t>
            </a:r>
            <a:r>
              <a:rPr lang="en-US" altLang="zh-CN" sz="2800" dirty="0">
                <a:latin typeface="+mj-lt"/>
                <a:ea typeface="+mn-ea"/>
              </a:rPr>
              <a:t>numpy-1.18.1</a:t>
            </a:r>
            <a:r>
              <a:rPr lang="zh-CN" altLang="en-US" sz="2800" dirty="0">
                <a:latin typeface="+mj-lt"/>
                <a:ea typeface="+mn-ea"/>
              </a:rPr>
              <a:t>模块迁移</a:t>
            </a:r>
          </a:p>
        </p:txBody>
      </p:sp>
      <p:grpSp>
        <p:nvGrpSpPr>
          <p:cNvPr id="10" name="组合 9"/>
          <p:cNvGrpSpPr/>
          <p:nvPr/>
        </p:nvGrpSpPr>
        <p:grpSpPr>
          <a:xfrm>
            <a:off x="0" y="474074"/>
            <a:ext cx="1052924" cy="508968"/>
            <a:chOff x="0" y="474074"/>
            <a:chExt cx="1052924" cy="508968"/>
          </a:xfrm>
        </p:grpSpPr>
        <p:sp>
          <p:nvSpPr>
            <p:cNvPr id="11"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13"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矩形 13"/>
          <p:cNvSpPr/>
          <p:nvPr/>
        </p:nvSpPr>
        <p:spPr bwMode="auto">
          <a:xfrm>
            <a:off x="4727848" y="3140968"/>
            <a:ext cx="2124236" cy="36501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400" dirty="0" smtClean="0">
                <a:solidFill>
                  <a:schemeClr val="bg1"/>
                </a:solidFill>
                <a:latin typeface="+mn-ea"/>
                <a:ea typeface="+mn-ea"/>
              </a:rPr>
              <a:t>扫描出需要移植的</a:t>
            </a:r>
            <a:r>
              <a:rPr lang="en-US" altLang="zh-CN" sz="1400" dirty="0" smtClean="0">
                <a:solidFill>
                  <a:schemeClr val="bg1"/>
                </a:solidFill>
                <a:latin typeface="+mn-ea"/>
                <a:ea typeface="+mn-ea"/>
              </a:rPr>
              <a:t>SO</a:t>
            </a:r>
            <a:r>
              <a:rPr lang="zh-CN" altLang="en-US" sz="1400" dirty="0" smtClean="0">
                <a:solidFill>
                  <a:schemeClr val="bg1"/>
                </a:solidFill>
                <a:latin typeface="+mn-ea"/>
                <a:ea typeface="+mn-ea"/>
              </a:rPr>
              <a:t>库</a:t>
            </a:r>
            <a:endParaRPr kumimoji="0" lang="zh-CN" altLang="en-US" sz="1400" i="0" u="none" strike="noStrike" cap="none" normalizeH="0" baseline="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107629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txBox="1">
            <a:spLocks/>
          </p:cNvSpPr>
          <p:nvPr/>
        </p:nvSpPr>
        <p:spPr>
          <a:xfrm>
            <a:off x="550863" y="3770064"/>
            <a:ext cx="11090275" cy="2538661"/>
          </a:xfrm>
          <a:prstGeom prst="rect">
            <a:avLst/>
          </a:prstGeom>
          <a:solidFill>
            <a:schemeClr val="bg1">
              <a:lumMod val="95000"/>
            </a:schemeClr>
          </a:solidFill>
          <a:ln w="9525">
            <a:noFill/>
          </a:ln>
        </p:spPr>
        <p:style>
          <a:lnRef idx="2">
            <a:schemeClr val="dk1"/>
          </a:lnRef>
          <a:fillRef idx="1">
            <a:schemeClr val="lt1"/>
          </a:fillRef>
          <a:effectRef idx="0">
            <a:schemeClr val="dk1"/>
          </a:effectRef>
          <a:fontRef idx="minor">
            <a:schemeClr val="dk1"/>
          </a:fontRef>
        </p:style>
        <p:txBody>
          <a:bodyPr vert="horz" lIns="504000" tIns="216000" rIns="91440" bIns="45720" rtlCol="0" anchor="t" anchorCtr="0"/>
          <a:lstStyle>
            <a:defPPr>
              <a:defRPr lang="zh-CN"/>
            </a:defPPr>
            <a:lvl1pPr marL="0" defTabSz="457200" eaLnBrk="1" latinLnBrk="0" hangingPunct="1">
              <a:lnSpc>
                <a:spcPct val="135000"/>
              </a:lnSpc>
              <a:defRPr sz="1600">
                <a:solidFill>
                  <a:schemeClr val="tx1"/>
                </a:solidFill>
                <a:latin typeface="+mn-ea"/>
              </a:defRPr>
            </a:lvl1pPr>
            <a:lvl2pPr defTabSz="457200" eaLnBrk="1" latinLnBrk="0" hangingPunct="1">
              <a:defRPr sz="1800">
                <a:solidFill>
                  <a:schemeClr val="tx1"/>
                </a:solidFill>
              </a:defRPr>
            </a:lvl2pPr>
            <a:lvl3pPr defTabSz="457200" eaLnBrk="1" latinLnBrk="0" hangingPunct="1">
              <a:defRPr sz="1800">
                <a:solidFill>
                  <a:schemeClr val="tx1"/>
                </a:solidFill>
              </a:defRPr>
            </a:lvl3pPr>
            <a:lvl4pPr defTabSz="457200" eaLnBrk="1" latinLnBrk="0" hangingPunct="1">
              <a:defRPr sz="1800">
                <a:solidFill>
                  <a:schemeClr val="tx1"/>
                </a:solidFill>
              </a:defRPr>
            </a:lvl4pPr>
            <a:lvl5pPr defTabSz="457200" eaLnBrk="1" latinLnBrk="0" hangingPunct="1">
              <a:defRPr sz="1800">
                <a:solidFill>
                  <a:schemeClr val="tx1"/>
                </a:solidFill>
              </a:defRPr>
            </a:lvl5pPr>
            <a:lvl6pPr defTabSz="457200">
              <a:defRPr sz="1800">
                <a:solidFill>
                  <a:schemeClr val="tx1"/>
                </a:solidFill>
              </a:defRPr>
            </a:lvl6pPr>
            <a:lvl7pPr defTabSz="457200">
              <a:defRPr sz="1800">
                <a:solidFill>
                  <a:schemeClr val="tx1"/>
                </a:solidFill>
              </a:defRPr>
            </a:lvl7pPr>
            <a:lvl8pPr defTabSz="457200">
              <a:defRPr sz="1800">
                <a:solidFill>
                  <a:schemeClr val="tx1"/>
                </a:solidFill>
              </a:defRPr>
            </a:lvl8pPr>
            <a:lvl9pPr defTabSz="457200">
              <a:defRPr sz="1800">
                <a:solidFill>
                  <a:schemeClr val="tx1"/>
                </a:solidFill>
              </a:defRPr>
            </a:lvl9pPr>
          </a:lstStyle>
          <a:p>
            <a:pPr marL="285750" indent="-285750">
              <a:lnSpc>
                <a:spcPct val="150000"/>
              </a:lnSpc>
              <a:buFont typeface="Arial" panose="020B0604020202020204" pitchFamily="34" charset="0"/>
              <a:buChar char="•"/>
            </a:pPr>
            <a:r>
              <a:rPr lang="zh-CN" altLang="en-US" smtClean="0"/>
              <a:t>安装</a:t>
            </a:r>
            <a:r>
              <a:rPr lang="en-US" altLang="zh-CN" dirty="0"/>
              <a:t>numpy</a:t>
            </a:r>
            <a:r>
              <a:rPr lang="zh-CN" altLang="en-US" dirty="0"/>
              <a:t>模块</a:t>
            </a:r>
            <a:r>
              <a:rPr lang="zh-CN" altLang="en-US" dirty="0" smtClean="0"/>
              <a:t>：</a:t>
            </a:r>
            <a:r>
              <a:rPr lang="en-US" altLang="zh-CN" dirty="0" smtClean="0"/>
              <a:t>python3 </a:t>
            </a:r>
            <a:r>
              <a:rPr lang="en-US" altLang="zh-CN" dirty="0"/>
              <a:t>setup.py install</a:t>
            </a:r>
          </a:p>
          <a:p>
            <a:pPr marL="285750" indent="-285750">
              <a:lnSpc>
                <a:spcPct val="150000"/>
              </a:lnSpc>
              <a:buFont typeface="Arial" panose="020B0604020202020204" pitchFamily="34" charset="0"/>
              <a:buChar char="•"/>
            </a:pPr>
            <a:r>
              <a:rPr lang="zh-CN" altLang="en-US" smtClean="0"/>
              <a:t>验证</a:t>
            </a:r>
            <a:r>
              <a:rPr lang="zh-CN" altLang="en-US" dirty="0"/>
              <a:t>结果</a:t>
            </a:r>
            <a:endParaRPr lang="en-US" altLang="zh-CN" dirty="0"/>
          </a:p>
          <a:p>
            <a:pPr marL="742950" lvl="1" indent="-285750">
              <a:lnSpc>
                <a:spcPct val="150000"/>
              </a:lnSpc>
              <a:buFont typeface="Arial" panose="020B0604020202020204" pitchFamily="34" charset="0"/>
              <a:buChar char="•"/>
            </a:pPr>
            <a:r>
              <a:rPr lang="zh-CN" altLang="en-US" smtClean="0"/>
              <a:t>目录</a:t>
            </a:r>
            <a:r>
              <a:rPr lang="zh-CN" altLang="en-US" dirty="0"/>
              <a:t>验证：安装成功后在</a:t>
            </a:r>
            <a:r>
              <a:rPr lang="en-US" altLang="zh-CN" dirty="0"/>
              <a:t>site-packages</a:t>
            </a:r>
            <a:r>
              <a:rPr lang="zh-CN" altLang="en-US" dirty="0"/>
              <a:t>会有以</a:t>
            </a:r>
            <a:r>
              <a:rPr lang="en-US" altLang="zh-CN" dirty="0"/>
              <a:t>numpy</a:t>
            </a:r>
            <a:r>
              <a:rPr lang="zh-CN" altLang="en-US" dirty="0"/>
              <a:t>开头的目录</a:t>
            </a:r>
            <a:endParaRPr lang="en-US" altLang="zh-CN" dirty="0"/>
          </a:p>
          <a:p>
            <a:pPr marL="742950" lvl="1" indent="-285750">
              <a:lnSpc>
                <a:spcPct val="150000"/>
              </a:lnSpc>
              <a:buFont typeface="Arial" panose="020B0604020202020204" pitchFamily="34" charset="0"/>
              <a:buChar char="•"/>
            </a:pPr>
            <a:r>
              <a:rPr lang="zh-CN" altLang="en-US" smtClean="0"/>
              <a:t>编码</a:t>
            </a:r>
            <a:r>
              <a:rPr lang="zh-CN" altLang="en-US" dirty="0"/>
              <a:t>验证：</a:t>
            </a:r>
            <a:endParaRPr lang="en-US" altLang="zh-CN" dirty="0"/>
          </a:p>
        </p:txBody>
      </p:sp>
      <p:sp>
        <p:nvSpPr>
          <p:cNvPr id="10" name="内容占位符 2"/>
          <p:cNvSpPr txBox="1">
            <a:spLocks/>
          </p:cNvSpPr>
          <p:nvPr/>
        </p:nvSpPr>
        <p:spPr>
          <a:xfrm>
            <a:off x="550863" y="1713285"/>
            <a:ext cx="11090273" cy="1427683"/>
          </a:xfrm>
          <a:prstGeom prst="rect">
            <a:avLst/>
          </a:prstGeom>
          <a:solidFill>
            <a:schemeClr val="bg1">
              <a:lumMod val="95000"/>
            </a:schemeClr>
          </a:solidFill>
          <a:ln w="9525">
            <a:noFill/>
          </a:ln>
        </p:spPr>
        <p:style>
          <a:lnRef idx="2">
            <a:schemeClr val="dk1"/>
          </a:lnRef>
          <a:fillRef idx="1">
            <a:schemeClr val="lt1"/>
          </a:fillRef>
          <a:effectRef idx="0">
            <a:schemeClr val="dk1"/>
          </a:effectRef>
          <a:fontRef idx="minor">
            <a:schemeClr val="dk1"/>
          </a:fontRef>
        </p:style>
        <p:txBody>
          <a:bodyPr vert="horz" lIns="504000" tIns="216000" rIns="91440" bIns="45720" rtlCol="0" anchor="t" anchorCtr="0"/>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altLang="zh-CN" sz="1600" smtClean="0">
                <a:solidFill>
                  <a:schemeClr val="tx1"/>
                </a:solidFill>
                <a:latin typeface="+mn-ea"/>
              </a:rPr>
              <a:t>numpy</a:t>
            </a:r>
            <a:r>
              <a:rPr lang="zh-CN" altLang="en-US" sz="1600" dirty="0" smtClean="0">
                <a:solidFill>
                  <a:schemeClr val="tx1"/>
                </a:solidFill>
                <a:latin typeface="+mn-ea"/>
              </a:rPr>
              <a:t>符合</a:t>
            </a:r>
            <a:r>
              <a:rPr lang="en-US" altLang="zh-CN" sz="1600" dirty="0" smtClean="0">
                <a:solidFill>
                  <a:schemeClr val="tx1"/>
                </a:solidFill>
                <a:latin typeface="+mn-ea"/>
              </a:rPr>
              <a:t>C99</a:t>
            </a:r>
            <a:r>
              <a:rPr lang="zh-CN" altLang="en-US" sz="1600" dirty="0" smtClean="0">
                <a:solidFill>
                  <a:schemeClr val="tx1"/>
                </a:solidFill>
                <a:latin typeface="+mn-ea"/>
              </a:rPr>
              <a:t>标准，所以需要设置</a:t>
            </a:r>
            <a:r>
              <a:rPr lang="en-US" altLang="zh-CN" sz="1600" smtClean="0">
                <a:solidFill>
                  <a:schemeClr val="tx1"/>
                </a:solidFill>
                <a:latin typeface="+mn-ea"/>
              </a:rPr>
              <a:t>C99</a:t>
            </a:r>
            <a:r>
              <a:rPr lang="zh-CN" altLang="en-US" sz="1600" smtClean="0">
                <a:solidFill>
                  <a:schemeClr val="tx1"/>
                </a:solidFill>
                <a:latin typeface="+mn-ea"/>
              </a:rPr>
              <a:t>编译</a:t>
            </a:r>
            <a:r>
              <a:rPr lang="en-US" altLang="zh-CN" sz="1600" smtClean="0">
                <a:solidFill>
                  <a:schemeClr val="tx1"/>
                </a:solidFill>
                <a:latin typeface="+mn-ea"/>
              </a:rPr>
              <a:t>: export </a:t>
            </a:r>
            <a:r>
              <a:rPr lang="en-US" altLang="zh-CN" sz="1600" dirty="0">
                <a:solidFill>
                  <a:schemeClr val="tx1"/>
                </a:solidFill>
                <a:latin typeface="+mn-ea"/>
              </a:rPr>
              <a:t>CFLAGS</a:t>
            </a:r>
            <a:r>
              <a:rPr lang="en-US" altLang="zh-CN" sz="1600" dirty="0" smtClean="0">
                <a:solidFill>
                  <a:schemeClr val="tx1"/>
                </a:solidFill>
                <a:latin typeface="+mn-ea"/>
              </a:rPr>
              <a:t>=</a:t>
            </a:r>
            <a:r>
              <a:rPr lang="zh-CN" altLang="en-US" sz="1600" dirty="0" smtClean="0">
                <a:solidFill>
                  <a:schemeClr val="tx1"/>
                </a:solidFill>
                <a:latin typeface="+mn-ea"/>
              </a:rPr>
              <a:t>‘</a:t>
            </a:r>
            <a:r>
              <a:rPr lang="en-US" altLang="zh-CN" sz="1600" dirty="0">
                <a:solidFill>
                  <a:schemeClr val="tx1"/>
                </a:solidFill>
                <a:latin typeface="+mn-ea"/>
              </a:rPr>
              <a:t>-</a:t>
            </a:r>
            <a:r>
              <a:rPr lang="en-US" altLang="zh-CN" sz="1600" dirty="0" err="1" smtClean="0">
                <a:solidFill>
                  <a:schemeClr val="tx1"/>
                </a:solidFill>
                <a:latin typeface="+mn-ea"/>
              </a:rPr>
              <a:t>std</a:t>
            </a:r>
            <a:r>
              <a:rPr lang="en-US" altLang="zh-CN" sz="1600" dirty="0" smtClean="0">
                <a:solidFill>
                  <a:schemeClr val="tx1"/>
                </a:solidFill>
                <a:latin typeface="+mn-ea"/>
              </a:rPr>
              <a:t>=c99</a:t>
            </a:r>
            <a:r>
              <a:rPr lang="zh-CN" altLang="en-US" sz="1600" dirty="0" smtClean="0">
                <a:solidFill>
                  <a:schemeClr val="tx1"/>
                </a:solidFill>
                <a:latin typeface="+mn-ea"/>
              </a:rPr>
              <a:t>’</a:t>
            </a:r>
            <a:endParaRPr lang="en-US" altLang="zh-CN" sz="1600" dirty="0" smtClean="0">
              <a:solidFill>
                <a:schemeClr val="tx1"/>
              </a:solidFill>
              <a:latin typeface="+mn-ea"/>
            </a:endParaRPr>
          </a:p>
          <a:p>
            <a:pPr marL="285750" indent="-285750">
              <a:lnSpc>
                <a:spcPct val="150000"/>
              </a:lnSpc>
              <a:buFont typeface="Arial" panose="020B0604020202020204" pitchFamily="34" charset="0"/>
              <a:buChar char="•"/>
            </a:pPr>
            <a:r>
              <a:rPr lang="zh-CN" altLang="en-US" sz="1600" smtClean="0">
                <a:solidFill>
                  <a:schemeClr val="tx1"/>
                </a:solidFill>
                <a:latin typeface="+mn-ea"/>
              </a:rPr>
              <a:t>安装</a:t>
            </a:r>
            <a:r>
              <a:rPr lang="en-US" altLang="zh-CN" sz="1600" dirty="0" err="1" smtClean="0">
                <a:solidFill>
                  <a:schemeClr val="tx1"/>
                </a:solidFill>
                <a:latin typeface="+mn-ea"/>
              </a:rPr>
              <a:t>Cython</a:t>
            </a:r>
            <a:r>
              <a:rPr lang="en-US" altLang="zh-CN" sz="1600" dirty="0" smtClean="0">
                <a:solidFill>
                  <a:schemeClr val="tx1"/>
                </a:solidFill>
                <a:latin typeface="+mn-ea"/>
              </a:rPr>
              <a:t> </a:t>
            </a:r>
            <a:r>
              <a:rPr lang="en-US" altLang="zh-CN" sz="1600" smtClean="0">
                <a:solidFill>
                  <a:schemeClr val="tx1"/>
                </a:solidFill>
                <a:latin typeface="+mn-ea"/>
              </a:rPr>
              <a:t>&gt;=0.29.2: pip </a:t>
            </a:r>
            <a:r>
              <a:rPr lang="en-US" altLang="zh-CN" sz="1600" dirty="0" smtClean="0">
                <a:solidFill>
                  <a:schemeClr val="tx1"/>
                </a:solidFill>
                <a:latin typeface="+mn-ea"/>
              </a:rPr>
              <a:t>install </a:t>
            </a:r>
            <a:r>
              <a:rPr lang="en-US" altLang="zh-CN" sz="1600" dirty="0" err="1" smtClean="0">
                <a:solidFill>
                  <a:schemeClr val="tx1"/>
                </a:solidFill>
                <a:latin typeface="+mn-ea"/>
              </a:rPr>
              <a:t>Cython</a:t>
            </a:r>
            <a:r>
              <a:rPr lang="zh-CN" altLang="en-US" sz="1600" dirty="0" smtClean="0">
                <a:solidFill>
                  <a:schemeClr val="tx1"/>
                </a:solidFill>
                <a:latin typeface="+mn-ea"/>
              </a:rPr>
              <a:t>（默认使用最新版本</a:t>
            </a:r>
            <a:r>
              <a:rPr lang="en-US" altLang="zh-CN" sz="1600" dirty="0" smtClean="0">
                <a:solidFill>
                  <a:schemeClr val="tx1"/>
                </a:solidFill>
                <a:latin typeface="+mn-ea"/>
              </a:rPr>
              <a:t>0.29.15</a:t>
            </a:r>
            <a:r>
              <a:rPr lang="zh-CN" altLang="en-US" sz="1600" dirty="0" smtClean="0">
                <a:solidFill>
                  <a:schemeClr val="tx1"/>
                </a:solidFill>
                <a:latin typeface="+mn-ea"/>
              </a:rPr>
              <a:t>）</a:t>
            </a:r>
            <a:endParaRPr lang="en-US" altLang="zh-CN" sz="1600" dirty="0" smtClean="0">
              <a:solidFill>
                <a:schemeClr val="tx1"/>
              </a:solidFill>
              <a:latin typeface="+mn-ea"/>
            </a:endParaRPr>
          </a:p>
          <a:p>
            <a:pPr marL="285750" indent="-285750">
              <a:lnSpc>
                <a:spcPct val="150000"/>
              </a:lnSpc>
              <a:buFont typeface="Arial" panose="020B0604020202020204" pitchFamily="34" charset="0"/>
              <a:buChar char="•"/>
            </a:pPr>
            <a:r>
              <a:rPr lang="zh-CN" altLang="en-US" sz="1600" smtClean="0">
                <a:solidFill>
                  <a:schemeClr val="tx1"/>
                </a:solidFill>
                <a:latin typeface="+mn-ea"/>
              </a:rPr>
              <a:t>编译模块</a:t>
            </a:r>
            <a:r>
              <a:rPr lang="en-US" altLang="zh-CN" sz="1600" smtClean="0">
                <a:solidFill>
                  <a:schemeClr val="tx1"/>
                </a:solidFill>
                <a:latin typeface="+mn-ea"/>
              </a:rPr>
              <a:t>: python3 </a:t>
            </a:r>
            <a:r>
              <a:rPr lang="en-US" altLang="zh-CN" sz="1600" dirty="0" smtClean="0">
                <a:solidFill>
                  <a:schemeClr val="tx1"/>
                </a:solidFill>
                <a:latin typeface="+mn-ea"/>
              </a:rPr>
              <a:t>setup.py build</a:t>
            </a:r>
          </a:p>
        </p:txBody>
      </p:sp>
      <p:pic>
        <p:nvPicPr>
          <p:cNvPr id="12" name="图片 11"/>
          <p:cNvPicPr>
            <a:picLocks noChangeAspect="1"/>
          </p:cNvPicPr>
          <p:nvPr/>
        </p:nvPicPr>
        <p:blipFill>
          <a:blip r:embed="rId3"/>
          <a:stretch>
            <a:fillRect/>
          </a:stretch>
        </p:blipFill>
        <p:spPr>
          <a:xfrm>
            <a:off x="3143672" y="5265204"/>
            <a:ext cx="2710357" cy="936104"/>
          </a:xfrm>
          <a:prstGeom prst="rect">
            <a:avLst/>
          </a:prstGeom>
        </p:spPr>
      </p:pic>
      <p:sp>
        <p:nvSpPr>
          <p:cNvPr id="14" name="矩形 13"/>
          <p:cNvSpPr/>
          <p:nvPr/>
        </p:nvSpPr>
        <p:spPr bwMode="auto">
          <a:xfrm>
            <a:off x="550863" y="1268413"/>
            <a:ext cx="11090274"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2</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、重新编译</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aarch64</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版本</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，并替换</a:t>
            </a:r>
          </a:p>
        </p:txBody>
      </p:sp>
      <p:sp>
        <p:nvSpPr>
          <p:cNvPr id="17" name="矩形 16"/>
          <p:cNvSpPr/>
          <p:nvPr/>
        </p:nvSpPr>
        <p:spPr bwMode="auto">
          <a:xfrm>
            <a:off x="550863" y="3302012"/>
            <a:ext cx="11090274" cy="468052"/>
          </a:xfrm>
          <a:prstGeom prst="rect">
            <a:avLst/>
          </a:prstGeom>
          <a:solidFill>
            <a:srgbClr val="C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1218956" fontAlgn="auto">
              <a:spcBef>
                <a:spcPts val="300"/>
              </a:spcBef>
              <a:spcAft>
                <a:spcPts val="0"/>
              </a:spcAft>
            </a:pP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3</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、安装替换</a:t>
            </a:r>
            <a:r>
              <a:rPr lang="en-US" altLang="zh-CN" sz="1800" b="1" kern="0" dirty="0">
                <a:solidFill>
                  <a:schemeClr val="bg1"/>
                </a:solidFill>
                <a:latin typeface="微软雅黑" panose="020B0503020204020204" pitchFamily="34" charset="-122"/>
                <a:ea typeface="微软雅黑" panose="020B0503020204020204" pitchFamily="34" charset="-122"/>
                <a:cs typeface="Arial" pitchFamily="34" charset="0"/>
              </a:rPr>
              <a:t>SO</a:t>
            </a:r>
            <a:r>
              <a:rPr lang="zh-CN" altLang="en-US" sz="1800" b="1" kern="0" dirty="0">
                <a:solidFill>
                  <a:schemeClr val="bg1"/>
                </a:solidFill>
                <a:latin typeface="微软雅黑" panose="020B0503020204020204" pitchFamily="34" charset="-122"/>
                <a:ea typeface="微软雅黑" panose="020B0503020204020204" pitchFamily="34" charset="-122"/>
                <a:cs typeface="Arial" pitchFamily="34" charset="0"/>
              </a:rPr>
              <a:t>库后的模块，并编码验证</a:t>
            </a:r>
          </a:p>
        </p:txBody>
      </p:sp>
      <p:sp>
        <p:nvSpPr>
          <p:cNvPr id="8"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Python</a:t>
            </a:r>
            <a:r>
              <a:rPr lang="zh-CN" altLang="en-US" sz="2800" dirty="0">
                <a:latin typeface="+mj-lt"/>
                <a:ea typeface="+mn-ea"/>
              </a:rPr>
              <a:t>案例分享：</a:t>
            </a:r>
            <a:r>
              <a:rPr lang="en-US" altLang="zh-CN" sz="2800" dirty="0">
                <a:latin typeface="+mj-lt"/>
                <a:ea typeface="+mn-ea"/>
              </a:rPr>
              <a:t>numpy-1.18.1</a:t>
            </a:r>
            <a:r>
              <a:rPr lang="zh-CN" altLang="en-US" sz="2800" dirty="0">
                <a:latin typeface="+mj-lt"/>
                <a:ea typeface="+mn-ea"/>
              </a:rPr>
              <a:t>模块迁移</a:t>
            </a:r>
          </a:p>
        </p:txBody>
      </p:sp>
      <p:grpSp>
        <p:nvGrpSpPr>
          <p:cNvPr id="9" name="组合 8"/>
          <p:cNvGrpSpPr/>
          <p:nvPr/>
        </p:nvGrpSpPr>
        <p:grpSpPr>
          <a:xfrm>
            <a:off x="0" y="474074"/>
            <a:ext cx="1052924" cy="508968"/>
            <a:chOff x="0" y="474074"/>
            <a:chExt cx="1052924" cy="508968"/>
          </a:xfrm>
        </p:grpSpPr>
        <p:sp>
          <p:nvSpPr>
            <p:cNvPr id="11" name="Freeform 9"/>
            <p:cNvSpPr>
              <a:spLocks/>
            </p:cNvSpPr>
            <p:nvPr/>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16" name="Freeform 12"/>
          <p:cNvSpPr>
            <a:spLocks noEditPoints="1"/>
          </p:cNvSpPr>
          <p:nvPr/>
        </p:nvSpPr>
        <p:spPr bwMode="auto">
          <a:xfrm>
            <a:off x="263352" y="545413"/>
            <a:ext cx="362063" cy="36263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11195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圆角矩形 143"/>
          <p:cNvSpPr/>
          <p:nvPr/>
        </p:nvSpPr>
        <p:spPr bwMode="auto">
          <a:xfrm>
            <a:off x="6960096" y="1322735"/>
            <a:ext cx="4666813"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45" name="圆角矩形 44"/>
          <p:cNvSpPr/>
          <p:nvPr/>
        </p:nvSpPr>
        <p:spPr bwMode="auto">
          <a:xfrm>
            <a:off x="550862" y="1322735"/>
            <a:ext cx="6049193" cy="540407"/>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8" name="矩形 7"/>
          <p:cNvSpPr/>
          <p:nvPr/>
        </p:nvSpPr>
        <p:spPr bwMode="auto">
          <a:xfrm>
            <a:off x="550863" y="1988839"/>
            <a:ext cx="6049193" cy="431988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60" name="矩形 59"/>
          <p:cNvSpPr/>
          <p:nvPr/>
        </p:nvSpPr>
        <p:spPr bwMode="auto">
          <a:xfrm>
            <a:off x="6960096" y="1988839"/>
            <a:ext cx="4666813" cy="431988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 name="标题 1"/>
          <p:cNvSpPr>
            <a:spLocks noGrp="1"/>
          </p:cNvSpPr>
          <p:nvPr>
            <p:ph type="title" idx="4294967295"/>
          </p:nvPr>
        </p:nvSpPr>
        <p:spPr>
          <a:xfrm>
            <a:off x="1260296" y="519063"/>
            <a:ext cx="10380842" cy="430887"/>
          </a:xfrm>
        </p:spPr>
        <p:txBody>
          <a:bodyPr wrap="square" lIns="0" tIns="0" rIns="0" bIns="0">
            <a:spAutoFit/>
          </a:bodyPr>
          <a:lstStyle/>
          <a:p>
            <a:r>
              <a:rPr lang="zh-CN" altLang="en-US" sz="2800" dirty="0" smtClean="0">
                <a:latin typeface="+mj-lt"/>
                <a:ea typeface="+mn-ea"/>
              </a:rPr>
              <a:t>计算技术栈与程序执行过程</a:t>
            </a:r>
            <a:endParaRPr lang="zh-CN" altLang="en-US" sz="2800" dirty="0">
              <a:latin typeface="+mj-lt"/>
              <a:ea typeface="+mn-ea"/>
            </a:endParaRPr>
          </a:p>
        </p:txBody>
      </p:sp>
      <p:sp>
        <p:nvSpPr>
          <p:cNvPr id="130" name="文本框 59"/>
          <p:cNvSpPr txBox="1"/>
          <p:nvPr/>
        </p:nvSpPr>
        <p:spPr>
          <a:xfrm>
            <a:off x="2998377" y="1423809"/>
            <a:ext cx="1154162" cy="276999"/>
          </a:xfrm>
          <a:prstGeom prst="rect">
            <a:avLst/>
          </a:prstGeom>
          <a:noFill/>
        </p:spPr>
        <p:txBody>
          <a:bodyPr wrap="none" lIns="0" tIns="0" rIns="0" bIns="0"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Microsoft YaHei" panose="020B0503020204020204" pitchFamily="34" charset="-122"/>
                <a:ea typeface="Microsoft YaHei" panose="020B0503020204020204" pitchFamily="34" charset="-122"/>
              </a:rPr>
              <a:t>计算技术栈</a:t>
            </a:r>
          </a:p>
        </p:txBody>
      </p:sp>
      <p:sp>
        <p:nvSpPr>
          <p:cNvPr id="131" name="文本框 72"/>
          <p:cNvSpPr txBox="1"/>
          <p:nvPr/>
        </p:nvSpPr>
        <p:spPr>
          <a:xfrm>
            <a:off x="8517384" y="1393228"/>
            <a:ext cx="1552236" cy="307580"/>
          </a:xfrm>
          <a:prstGeom prst="rect">
            <a:avLst/>
          </a:prstGeom>
          <a:noFill/>
        </p:spPr>
        <p:txBody>
          <a:bodyPr wrap="non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Microsoft YaHei" panose="020B0503020204020204" pitchFamily="34" charset="-122"/>
                <a:ea typeface="Microsoft YaHei" panose="020B0503020204020204" pitchFamily="34" charset="-122"/>
              </a:rPr>
              <a:t>程序执行过程</a:t>
            </a:r>
          </a:p>
        </p:txBody>
      </p:sp>
      <p:sp>
        <p:nvSpPr>
          <p:cNvPr id="97" name="圆角矩形 96"/>
          <p:cNvSpPr/>
          <p:nvPr/>
        </p:nvSpPr>
        <p:spPr>
          <a:xfrm>
            <a:off x="1847528" y="5711436"/>
            <a:ext cx="3960000" cy="391132"/>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12"/>
            <a:r>
              <a:rPr lang="en-US" altLang="zh-CN" sz="1200" b="1" dirty="0">
                <a:solidFill>
                  <a:schemeClr val="bg1"/>
                </a:solidFill>
                <a:latin typeface="微软雅黑" panose="020B0503020204020204" pitchFamily="34" charset="-122"/>
                <a:ea typeface="微软雅黑" panose="020B0503020204020204" pitchFamily="34" charset="-122"/>
              </a:rPr>
              <a:t>Physics</a:t>
            </a:r>
            <a:r>
              <a:rPr lang="zh-CN" altLang="en-US" sz="1200" b="1" dirty="0">
                <a:solidFill>
                  <a:schemeClr val="bg1"/>
                </a:solidFill>
                <a:latin typeface="微软雅黑" panose="020B0503020204020204" pitchFamily="34" charset="-122"/>
                <a:ea typeface="微软雅黑" panose="020B0503020204020204" pitchFamily="34" charset="-122"/>
              </a:rPr>
              <a:t>（物理原材料）</a:t>
            </a:r>
          </a:p>
        </p:txBody>
      </p:sp>
      <p:sp>
        <p:nvSpPr>
          <p:cNvPr id="98" name="圆角矩形 97"/>
          <p:cNvSpPr/>
          <p:nvPr/>
        </p:nvSpPr>
        <p:spPr>
          <a:xfrm>
            <a:off x="1847528" y="5319666"/>
            <a:ext cx="3960000" cy="39113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12"/>
            <a:r>
              <a:rPr lang="en-US" altLang="zh-CN" sz="1200" b="1" dirty="0">
                <a:solidFill>
                  <a:schemeClr val="bg1"/>
                </a:solidFill>
                <a:latin typeface="微软雅黑" panose="020B0503020204020204" pitchFamily="34" charset="-122"/>
                <a:ea typeface="微软雅黑" panose="020B0503020204020204" pitchFamily="34" charset="-122"/>
              </a:rPr>
              <a:t>Transistors</a:t>
            </a:r>
            <a:r>
              <a:rPr lang="zh-CN" altLang="en-US" sz="1200" b="1" dirty="0">
                <a:solidFill>
                  <a:schemeClr val="bg1"/>
                </a:solidFill>
                <a:latin typeface="微软雅黑" panose="020B0503020204020204" pitchFamily="34" charset="-122"/>
                <a:ea typeface="微软雅黑" panose="020B0503020204020204" pitchFamily="34" charset="-122"/>
              </a:rPr>
              <a:t>（晶体管）</a:t>
            </a:r>
          </a:p>
        </p:txBody>
      </p:sp>
      <p:sp>
        <p:nvSpPr>
          <p:cNvPr id="99" name="圆角矩形 98"/>
          <p:cNvSpPr/>
          <p:nvPr/>
        </p:nvSpPr>
        <p:spPr>
          <a:xfrm>
            <a:off x="1847528" y="4927895"/>
            <a:ext cx="3960000" cy="391132"/>
          </a:xfrm>
          <a:prstGeom prst="roundRect">
            <a:avLst>
              <a:gd name="adj" fmla="val 0"/>
            </a:avLst>
          </a:prstGeom>
          <a:solidFill>
            <a:srgbClr val="15B0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bg1"/>
                </a:solidFill>
                <a:latin typeface="+mn-ea"/>
              </a:rPr>
              <a:t>Gates/Registers</a:t>
            </a:r>
            <a:r>
              <a:rPr lang="zh-CN" altLang="en-US" sz="1200" b="1" dirty="0">
                <a:solidFill>
                  <a:schemeClr val="bg1"/>
                </a:solidFill>
                <a:latin typeface="+mn-ea"/>
              </a:rPr>
              <a:t>（门</a:t>
            </a:r>
            <a:r>
              <a:rPr lang="en-US" altLang="zh-CN" sz="1200" b="1" dirty="0">
                <a:solidFill>
                  <a:schemeClr val="bg1"/>
                </a:solidFill>
                <a:latin typeface="+mn-ea"/>
              </a:rPr>
              <a:t>/</a:t>
            </a:r>
            <a:r>
              <a:rPr lang="zh-CN" altLang="en-US" sz="1200" b="1" dirty="0">
                <a:solidFill>
                  <a:schemeClr val="bg1"/>
                </a:solidFill>
                <a:latin typeface="+mn-ea"/>
              </a:rPr>
              <a:t>寄存器）</a:t>
            </a:r>
          </a:p>
        </p:txBody>
      </p:sp>
      <p:sp>
        <p:nvSpPr>
          <p:cNvPr id="100" name="圆角矩形 99"/>
          <p:cNvSpPr/>
          <p:nvPr/>
        </p:nvSpPr>
        <p:spPr>
          <a:xfrm>
            <a:off x="1847528" y="4536125"/>
            <a:ext cx="3960000" cy="391132"/>
          </a:xfrm>
          <a:prstGeom prst="roundRect">
            <a:avLst>
              <a:gd name="adj" fmla="val 0"/>
            </a:avLst>
          </a:prstGeom>
          <a:solidFill>
            <a:srgbClr val="59C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bg1"/>
                </a:solidFill>
                <a:latin typeface="+mn-ea"/>
              </a:rPr>
              <a:t>Micro Architecture</a:t>
            </a:r>
            <a:r>
              <a:rPr lang="zh-CN" altLang="en-US" sz="1200" b="1" dirty="0">
                <a:solidFill>
                  <a:schemeClr val="bg1"/>
                </a:solidFill>
                <a:latin typeface="+mn-ea"/>
              </a:rPr>
              <a:t>（微架构）</a:t>
            </a:r>
          </a:p>
        </p:txBody>
      </p:sp>
      <p:sp>
        <p:nvSpPr>
          <p:cNvPr id="101" name="圆角矩形 100"/>
          <p:cNvSpPr/>
          <p:nvPr/>
        </p:nvSpPr>
        <p:spPr>
          <a:xfrm>
            <a:off x="1847528" y="3360813"/>
            <a:ext cx="3960000" cy="391132"/>
          </a:xfrm>
          <a:prstGeom prst="roundRect">
            <a:avLst>
              <a:gd name="adj" fmla="val 0"/>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bg1"/>
                </a:solidFill>
                <a:latin typeface="+mn-ea"/>
              </a:rPr>
              <a:t>Assembly Language</a:t>
            </a:r>
            <a:r>
              <a:rPr lang="zh-CN" altLang="en-US" sz="1200" b="1" dirty="0">
                <a:solidFill>
                  <a:schemeClr val="bg1"/>
                </a:solidFill>
                <a:latin typeface="+mn-ea"/>
              </a:rPr>
              <a:t>（汇编语言）</a:t>
            </a:r>
          </a:p>
        </p:txBody>
      </p:sp>
      <p:sp>
        <p:nvSpPr>
          <p:cNvPr id="102" name="圆角矩形 101"/>
          <p:cNvSpPr/>
          <p:nvPr/>
        </p:nvSpPr>
        <p:spPr>
          <a:xfrm>
            <a:off x="1847528" y="2969043"/>
            <a:ext cx="3960000" cy="391132"/>
          </a:xfrm>
          <a:prstGeom prst="roundRect">
            <a:avLst>
              <a:gd name="adj" fmla="val 0"/>
            </a:avLst>
          </a:prstGeom>
          <a:solidFill>
            <a:srgbClr val="F66F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bg1"/>
                </a:solidFill>
                <a:latin typeface="+mn-ea"/>
              </a:rPr>
              <a:t>High-Level Language</a:t>
            </a:r>
            <a:r>
              <a:rPr lang="zh-CN" altLang="en-US" sz="1200" b="1" dirty="0">
                <a:solidFill>
                  <a:schemeClr val="bg1"/>
                </a:solidFill>
                <a:latin typeface="+mn-ea"/>
              </a:rPr>
              <a:t>（高级编程语言）</a:t>
            </a:r>
          </a:p>
        </p:txBody>
      </p:sp>
      <p:sp>
        <p:nvSpPr>
          <p:cNvPr id="103" name="圆角矩形 102"/>
          <p:cNvSpPr/>
          <p:nvPr/>
        </p:nvSpPr>
        <p:spPr>
          <a:xfrm>
            <a:off x="1847528" y="2577272"/>
            <a:ext cx="3960000" cy="391132"/>
          </a:xfrm>
          <a:prstGeom prst="roundRect">
            <a:avLst>
              <a:gd name="adj" fmla="val 0"/>
            </a:avLst>
          </a:prstGeom>
          <a:solidFill>
            <a:srgbClr val="FF5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bg1"/>
                </a:solidFill>
                <a:latin typeface="+mn-ea"/>
              </a:rPr>
              <a:t>Algorithm</a:t>
            </a:r>
            <a:r>
              <a:rPr lang="zh-CN" altLang="en-US" sz="1200" b="1" dirty="0">
                <a:solidFill>
                  <a:schemeClr val="bg1"/>
                </a:solidFill>
                <a:latin typeface="+mn-ea"/>
              </a:rPr>
              <a:t>（算法）</a:t>
            </a:r>
          </a:p>
        </p:txBody>
      </p:sp>
      <p:sp>
        <p:nvSpPr>
          <p:cNvPr id="104" name="圆角矩形 103"/>
          <p:cNvSpPr/>
          <p:nvPr/>
        </p:nvSpPr>
        <p:spPr>
          <a:xfrm>
            <a:off x="1847528" y="2185502"/>
            <a:ext cx="3960000" cy="391132"/>
          </a:xfrm>
          <a:prstGeom prst="roundRect">
            <a:avLst>
              <a:gd name="adj" fmla="val 0"/>
            </a:avLst>
          </a:prstGeom>
          <a:solidFill>
            <a:srgbClr val="C700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bg1"/>
                </a:solidFill>
                <a:latin typeface="+mn-ea"/>
              </a:rPr>
              <a:t>Application</a:t>
            </a:r>
            <a:r>
              <a:rPr lang="zh-CN" altLang="en-US" sz="1200" b="1" dirty="0">
                <a:solidFill>
                  <a:schemeClr val="bg1"/>
                </a:solidFill>
                <a:latin typeface="+mn-ea"/>
              </a:rPr>
              <a:t>（应用）</a:t>
            </a:r>
          </a:p>
        </p:txBody>
      </p:sp>
      <p:sp>
        <p:nvSpPr>
          <p:cNvPr id="105" name="圆角矩形 104"/>
          <p:cNvSpPr/>
          <p:nvPr/>
        </p:nvSpPr>
        <p:spPr>
          <a:xfrm>
            <a:off x="1847528" y="3752584"/>
            <a:ext cx="3960000" cy="391132"/>
          </a:xfrm>
          <a:prstGeom prst="roundRect">
            <a:avLst>
              <a:gd name="adj" fmla="val 0"/>
            </a:avLst>
          </a:prstGeom>
          <a:solidFill>
            <a:srgbClr val="FFD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tx1"/>
                </a:solidFill>
                <a:latin typeface="+mn-ea"/>
              </a:rPr>
              <a:t>Machine Code</a:t>
            </a:r>
            <a:r>
              <a:rPr lang="zh-CN" altLang="en-US" sz="1200" b="1" dirty="0">
                <a:solidFill>
                  <a:schemeClr val="tx1"/>
                </a:solidFill>
                <a:latin typeface="+mn-ea"/>
              </a:rPr>
              <a:t>（二进制机器码）</a:t>
            </a:r>
          </a:p>
        </p:txBody>
      </p:sp>
      <p:sp>
        <p:nvSpPr>
          <p:cNvPr id="106" name="圆角矩形 105"/>
          <p:cNvSpPr/>
          <p:nvPr/>
        </p:nvSpPr>
        <p:spPr>
          <a:xfrm>
            <a:off x="1847528" y="4144355"/>
            <a:ext cx="3960000" cy="391132"/>
          </a:xfrm>
          <a:prstGeom prst="roundRect">
            <a:avLst>
              <a:gd name="adj" fmla="val 0"/>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sz="1200" b="1" dirty="0">
                <a:solidFill>
                  <a:schemeClr val="tx1"/>
                </a:solidFill>
                <a:latin typeface="+mn-ea"/>
              </a:rPr>
              <a:t>Instruction Set Architecture</a:t>
            </a:r>
            <a:r>
              <a:rPr lang="zh-CN" altLang="en-US" sz="1200" b="1" dirty="0">
                <a:solidFill>
                  <a:schemeClr val="tx1"/>
                </a:solidFill>
                <a:latin typeface="+mn-ea"/>
              </a:rPr>
              <a:t>（指令集架构）</a:t>
            </a:r>
          </a:p>
        </p:txBody>
      </p:sp>
      <p:cxnSp>
        <p:nvCxnSpPr>
          <p:cNvPr id="111" name="直接连接符 110"/>
          <p:cNvCxnSpPr/>
          <p:nvPr/>
        </p:nvCxnSpPr>
        <p:spPr>
          <a:xfrm flipV="1">
            <a:off x="5921771" y="4331336"/>
            <a:ext cx="527887" cy="1"/>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sp>
        <p:nvSpPr>
          <p:cNvPr id="10" name="下箭头 9"/>
          <p:cNvSpPr/>
          <p:nvPr/>
        </p:nvSpPr>
        <p:spPr bwMode="auto">
          <a:xfrm>
            <a:off x="659396" y="2194905"/>
            <a:ext cx="600934" cy="3970399"/>
          </a:xfrm>
          <a:prstGeom prst="downArrow">
            <a:avLst>
              <a:gd name="adj1" fmla="val 50000"/>
              <a:gd name="adj2" fmla="val 12297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09" name="文本框 34"/>
          <p:cNvSpPr txBox="1"/>
          <p:nvPr/>
        </p:nvSpPr>
        <p:spPr>
          <a:xfrm rot="16200000">
            <a:off x="-82195" y="4087772"/>
            <a:ext cx="2084117" cy="184666"/>
          </a:xfrm>
          <a:prstGeom prst="rect">
            <a:avLst/>
          </a:prstGeom>
          <a:noFill/>
        </p:spPr>
        <p:txBody>
          <a:bodyPr wrap="non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smtClean="0">
                <a:solidFill>
                  <a:srgbClr val="1D1D1A"/>
                </a:solidFill>
                <a:latin typeface="Arial" pitchFamily="34" charset="0"/>
                <a:ea typeface="Microsoft YaHei" panose="020B0503020204020204" pitchFamily="34" charset="-122"/>
                <a:cs typeface="Arial" pitchFamily="34" charset="0"/>
              </a:rPr>
              <a:t>Increasing order of Complexity</a:t>
            </a:r>
            <a:endParaRPr lang="zh-CN" altLang="en-US" sz="1200" b="1" dirty="0" smtClean="0">
              <a:solidFill>
                <a:srgbClr val="1D1D1A"/>
              </a:solidFill>
              <a:latin typeface="Arial" pitchFamily="34" charset="0"/>
              <a:ea typeface="Microsoft YaHei" panose="020B0503020204020204" pitchFamily="34" charset="-122"/>
              <a:cs typeface="Arial" pitchFamily="34" charset="0"/>
            </a:endParaRPr>
          </a:p>
        </p:txBody>
      </p:sp>
      <p:sp>
        <p:nvSpPr>
          <p:cNvPr id="63" name="下箭头 62"/>
          <p:cNvSpPr/>
          <p:nvPr/>
        </p:nvSpPr>
        <p:spPr bwMode="auto">
          <a:xfrm flipV="1">
            <a:off x="1193594" y="2194905"/>
            <a:ext cx="600934" cy="3970399"/>
          </a:xfrm>
          <a:prstGeom prst="downArrow">
            <a:avLst>
              <a:gd name="adj1" fmla="val 50000"/>
              <a:gd name="adj2" fmla="val 12297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10" name="文本框 39"/>
          <p:cNvSpPr txBox="1"/>
          <p:nvPr/>
        </p:nvSpPr>
        <p:spPr>
          <a:xfrm rot="16200000">
            <a:off x="442834" y="4087772"/>
            <a:ext cx="2102453" cy="184666"/>
          </a:xfrm>
          <a:prstGeom prst="rect">
            <a:avLst/>
          </a:prstGeom>
          <a:noFill/>
        </p:spPr>
        <p:txBody>
          <a:bodyPr wrap="non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smtClean="0">
                <a:solidFill>
                  <a:srgbClr val="1D1D1A"/>
                </a:solidFill>
                <a:latin typeface="Arial" pitchFamily="34" charset="0"/>
                <a:ea typeface="Microsoft YaHei" panose="020B0503020204020204" pitchFamily="34" charset="-122"/>
                <a:cs typeface="Arial" pitchFamily="34" charset="0"/>
              </a:rPr>
              <a:t>Increasing order of Abstraction</a:t>
            </a:r>
            <a:endParaRPr lang="zh-CN" altLang="en-US" sz="1200" b="1" dirty="0" smtClean="0">
              <a:solidFill>
                <a:srgbClr val="1D1D1A"/>
              </a:solidFill>
              <a:latin typeface="Arial" pitchFamily="34" charset="0"/>
              <a:ea typeface="Microsoft YaHei" panose="020B0503020204020204" pitchFamily="34" charset="-122"/>
              <a:cs typeface="Arial" pitchFamily="34" charset="0"/>
            </a:endParaRPr>
          </a:p>
        </p:txBody>
      </p:sp>
      <p:sp>
        <p:nvSpPr>
          <p:cNvPr id="65" name="上下箭头 64"/>
          <p:cNvSpPr/>
          <p:nvPr/>
        </p:nvSpPr>
        <p:spPr bwMode="auto">
          <a:xfrm>
            <a:off x="5885246" y="2194905"/>
            <a:ext cx="600936" cy="2126673"/>
          </a:xfrm>
          <a:prstGeom prst="upDownArrow">
            <a:avLst>
              <a:gd name="adj1" fmla="val 50000"/>
              <a:gd name="adj2" fmla="val 122911"/>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113" name="文本框 42"/>
          <p:cNvSpPr txBox="1"/>
          <p:nvPr/>
        </p:nvSpPr>
        <p:spPr>
          <a:xfrm rot="16200000">
            <a:off x="5887246" y="3137521"/>
            <a:ext cx="596937" cy="184666"/>
          </a:xfrm>
          <a:prstGeom prst="rect">
            <a:avLst/>
          </a:prstGeom>
          <a:noFill/>
        </p:spPr>
        <p:txBody>
          <a:bodyPr wrap="non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rPr>
              <a:t>Software</a:t>
            </a:r>
            <a:endParaRPr lang="zh-CN" altLang="en-US" sz="12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6" name="上下箭头 65"/>
          <p:cNvSpPr/>
          <p:nvPr/>
        </p:nvSpPr>
        <p:spPr bwMode="auto">
          <a:xfrm>
            <a:off x="5885246" y="4339921"/>
            <a:ext cx="600936" cy="1825383"/>
          </a:xfrm>
          <a:prstGeom prst="upDownArrow">
            <a:avLst>
              <a:gd name="adj1" fmla="val 50000"/>
              <a:gd name="adj2" fmla="val 122911"/>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115" name="文本框 48"/>
          <p:cNvSpPr txBox="1"/>
          <p:nvPr/>
        </p:nvSpPr>
        <p:spPr>
          <a:xfrm rot="16200000">
            <a:off x="5864401" y="5149468"/>
            <a:ext cx="642627" cy="184666"/>
          </a:xfrm>
          <a:prstGeom prst="rect">
            <a:avLst/>
          </a:prstGeom>
          <a:noFill/>
        </p:spPr>
        <p:txBody>
          <a:bodyPr wrap="non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rPr>
              <a:t>Hardware</a:t>
            </a:r>
            <a:endParaRPr lang="zh-CN" altLang="en-US" sz="12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6" name="文本框 47"/>
          <p:cNvSpPr txBox="1"/>
          <p:nvPr/>
        </p:nvSpPr>
        <p:spPr>
          <a:xfrm>
            <a:off x="7209786" y="2420742"/>
            <a:ext cx="650410" cy="169544"/>
          </a:xfrm>
          <a:prstGeom prst="rect">
            <a:avLst/>
          </a:prstGeom>
          <a:noFill/>
        </p:spPr>
        <p:txBody>
          <a:bodyPr wrap="square" lIns="0" tIns="0" rIns="0" bIns="0"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smtClean="0">
                <a:solidFill>
                  <a:srgbClr val="1D1D1A"/>
                </a:solidFill>
                <a:latin typeface="Microsoft YaHei" panose="020B0503020204020204" pitchFamily="34" charset="-122"/>
                <a:ea typeface="Microsoft YaHei" panose="020B0503020204020204" pitchFamily="34" charset="-122"/>
              </a:rPr>
              <a:t>高级语言</a:t>
            </a:r>
          </a:p>
        </p:txBody>
      </p:sp>
      <p:sp>
        <p:nvSpPr>
          <p:cNvPr id="142" name="矩形 141"/>
          <p:cNvSpPr/>
          <p:nvPr/>
        </p:nvSpPr>
        <p:spPr>
          <a:xfrm>
            <a:off x="8206169" y="2185502"/>
            <a:ext cx="1503500" cy="640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zh-CN" altLang="en-US" sz="1000" b="1" dirty="0" smtClean="0">
              <a:solidFill>
                <a:srgbClr val="1D1D1A"/>
              </a:solidFill>
              <a:latin typeface="微软雅黑" panose="020B0503020204020204" pitchFamily="34" charset="-122"/>
              <a:ea typeface="微软雅黑" panose="020B0503020204020204" pitchFamily="34" charset="-122"/>
            </a:endParaRPr>
          </a:p>
        </p:txBody>
      </p:sp>
      <p:sp>
        <p:nvSpPr>
          <p:cNvPr id="143" name="矩形 142"/>
          <p:cNvSpPr/>
          <p:nvPr/>
        </p:nvSpPr>
        <p:spPr>
          <a:xfrm>
            <a:off x="9913553" y="2185502"/>
            <a:ext cx="1503500" cy="640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zh-CN" altLang="en-US" sz="1000" b="1" dirty="0" smtClean="0">
              <a:solidFill>
                <a:srgbClr val="1D1D1A"/>
              </a:solidFill>
              <a:latin typeface="微软雅黑" panose="020B0503020204020204" pitchFamily="34" charset="-122"/>
              <a:ea typeface="微软雅黑" panose="020B0503020204020204" pitchFamily="34" charset="-122"/>
            </a:endParaRPr>
          </a:p>
        </p:txBody>
      </p:sp>
      <p:sp>
        <p:nvSpPr>
          <p:cNvPr id="118" name="矩形 117"/>
          <p:cNvSpPr/>
          <p:nvPr/>
        </p:nvSpPr>
        <p:spPr>
          <a:xfrm>
            <a:off x="8976813" y="3440898"/>
            <a:ext cx="1630460" cy="741376"/>
          </a:xfrm>
          <a:prstGeom prst="rect">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dirty="0">
              <a:solidFill>
                <a:schemeClr val="bg1"/>
              </a:solidFill>
              <a:latin typeface="+mn-ea"/>
            </a:endParaRPr>
          </a:p>
        </p:txBody>
      </p:sp>
      <p:sp>
        <p:nvSpPr>
          <p:cNvPr id="119" name="文本框 56"/>
          <p:cNvSpPr txBox="1"/>
          <p:nvPr/>
        </p:nvSpPr>
        <p:spPr>
          <a:xfrm>
            <a:off x="7209786" y="3726815"/>
            <a:ext cx="650410" cy="169544"/>
          </a:xfrm>
          <a:prstGeom prst="rect">
            <a:avLst/>
          </a:prstGeom>
          <a:noFill/>
        </p:spPr>
        <p:txBody>
          <a:bodyPr wrap="square" lIns="0" tIns="0" rIns="0" bIns="0"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smtClean="0">
                <a:solidFill>
                  <a:srgbClr val="1D1D1A"/>
                </a:solidFill>
                <a:latin typeface="Microsoft YaHei" panose="020B0503020204020204" pitchFamily="34" charset="-122"/>
                <a:ea typeface="Microsoft YaHei" panose="020B0503020204020204" pitchFamily="34" charset="-122"/>
              </a:rPr>
              <a:t>汇编语言</a:t>
            </a:r>
          </a:p>
        </p:txBody>
      </p:sp>
      <p:sp>
        <p:nvSpPr>
          <p:cNvPr id="120" name="文本框 57"/>
          <p:cNvSpPr txBox="1"/>
          <p:nvPr/>
        </p:nvSpPr>
        <p:spPr>
          <a:xfrm>
            <a:off x="7209786" y="5118245"/>
            <a:ext cx="650410" cy="169544"/>
          </a:xfrm>
          <a:prstGeom prst="rect">
            <a:avLst/>
          </a:prstGeom>
          <a:noFill/>
        </p:spPr>
        <p:txBody>
          <a:bodyPr wrap="square" lIns="0" tIns="0" rIns="0" bIns="0"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smtClean="0">
                <a:solidFill>
                  <a:srgbClr val="1D1D1A"/>
                </a:solidFill>
                <a:latin typeface="Microsoft YaHei" panose="020B0503020204020204" pitchFamily="34" charset="-122"/>
                <a:ea typeface="Microsoft YaHei" panose="020B0503020204020204" pitchFamily="34" charset="-122"/>
              </a:rPr>
              <a:t>机器码</a:t>
            </a:r>
          </a:p>
        </p:txBody>
      </p:sp>
      <p:sp>
        <p:nvSpPr>
          <p:cNvPr id="121" name="矩形 120"/>
          <p:cNvSpPr/>
          <p:nvPr/>
        </p:nvSpPr>
        <p:spPr>
          <a:xfrm>
            <a:off x="8206169" y="4815570"/>
            <a:ext cx="3210881" cy="774894"/>
          </a:xfrm>
          <a:prstGeom prst="rect">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r>
              <a:rPr lang="en-US" altLang="zh-CN" b="1" dirty="0">
                <a:solidFill>
                  <a:schemeClr val="bg1"/>
                </a:solidFill>
                <a:latin typeface="+mn-ea"/>
              </a:rPr>
              <a:t>0000 1001 1100 0110 1010 1111 0101 1000</a:t>
            </a:r>
          </a:p>
          <a:p>
            <a:pPr algn="ctr" defTabSz="543689"/>
            <a:r>
              <a:rPr lang="en-US" altLang="zh-CN" b="1" dirty="0">
                <a:solidFill>
                  <a:schemeClr val="bg1"/>
                </a:solidFill>
                <a:latin typeface="+mn-ea"/>
              </a:rPr>
              <a:t>1010 1111 0101 1000 0000 1001 1100 0110</a:t>
            </a:r>
          </a:p>
          <a:p>
            <a:pPr algn="ctr" defTabSz="543689"/>
            <a:r>
              <a:rPr lang="en-US" altLang="zh-CN" b="1" dirty="0">
                <a:solidFill>
                  <a:schemeClr val="bg1"/>
                </a:solidFill>
                <a:latin typeface="+mn-ea"/>
              </a:rPr>
              <a:t>1100 0110 1010 1111 0101 1000 0000 1001</a:t>
            </a:r>
          </a:p>
          <a:p>
            <a:pPr algn="ctr" defTabSz="543689"/>
            <a:r>
              <a:rPr lang="en-US" altLang="zh-CN" b="1" dirty="0">
                <a:solidFill>
                  <a:schemeClr val="bg1"/>
                </a:solidFill>
                <a:latin typeface="+mn-ea"/>
              </a:rPr>
              <a:t>0101 1000 0000 1001 1100 0110 1010 1111</a:t>
            </a:r>
            <a:endParaRPr lang="zh-CN" altLang="en-US" b="1" dirty="0">
              <a:solidFill>
                <a:schemeClr val="bg1"/>
              </a:solidFill>
              <a:latin typeface="+mn-ea"/>
            </a:endParaRPr>
          </a:p>
        </p:txBody>
      </p:sp>
      <p:grpSp>
        <p:nvGrpSpPr>
          <p:cNvPr id="15" name="组合 14"/>
          <p:cNvGrpSpPr/>
          <p:nvPr/>
        </p:nvGrpSpPr>
        <p:grpSpPr>
          <a:xfrm>
            <a:off x="8447043" y="2853846"/>
            <a:ext cx="1021753" cy="1915482"/>
            <a:chOff x="8412080" y="2564904"/>
            <a:chExt cx="1021753" cy="2086333"/>
          </a:xfrm>
        </p:grpSpPr>
        <p:sp>
          <p:nvSpPr>
            <p:cNvPr id="122" name="下箭头 121"/>
            <p:cNvSpPr/>
            <p:nvPr/>
          </p:nvSpPr>
          <p:spPr>
            <a:xfrm>
              <a:off x="9207596" y="2564904"/>
              <a:ext cx="226237" cy="490181"/>
            </a:xfrm>
            <a:prstGeom prst="downArrow">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dirty="0">
                <a:solidFill>
                  <a:schemeClr val="bg1"/>
                </a:solidFill>
                <a:latin typeface="+mn-ea"/>
              </a:endParaRPr>
            </a:p>
          </p:txBody>
        </p:sp>
        <p:sp>
          <p:nvSpPr>
            <p:cNvPr id="124" name="下箭头 123"/>
            <p:cNvSpPr/>
            <p:nvPr/>
          </p:nvSpPr>
          <p:spPr>
            <a:xfrm>
              <a:off x="8412080" y="2564904"/>
              <a:ext cx="226237" cy="2086333"/>
            </a:xfrm>
            <a:prstGeom prst="downArrow">
              <a:avLst>
                <a:gd name="adj1" fmla="val 50000"/>
                <a:gd name="adj2" fmla="val 121573"/>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dirty="0">
                <a:solidFill>
                  <a:schemeClr val="tx1"/>
                </a:solidFill>
                <a:latin typeface="+mn-ea"/>
              </a:endParaRPr>
            </a:p>
          </p:txBody>
        </p:sp>
      </p:grpSp>
      <p:sp>
        <p:nvSpPr>
          <p:cNvPr id="126" name="文本框 52"/>
          <p:cNvSpPr txBox="1"/>
          <p:nvPr/>
        </p:nvSpPr>
        <p:spPr>
          <a:xfrm>
            <a:off x="8634956" y="2915303"/>
            <a:ext cx="645926" cy="28257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rPr>
              <a:t>C/C++</a:t>
            </a:r>
          </a:p>
          <a:p>
            <a:pPr algn="ctr"/>
            <a:r>
              <a:rPr lang="zh-CN" altLang="en-US" sz="10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rPr>
              <a:t>编译器</a:t>
            </a:r>
          </a:p>
        </p:txBody>
      </p:sp>
      <p:sp>
        <p:nvSpPr>
          <p:cNvPr id="127" name="文本框 67"/>
          <p:cNvSpPr txBox="1"/>
          <p:nvPr/>
        </p:nvSpPr>
        <p:spPr>
          <a:xfrm>
            <a:off x="10390310" y="2915303"/>
            <a:ext cx="549986" cy="28257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rPr>
              <a:t>Fortran</a:t>
            </a:r>
          </a:p>
          <a:p>
            <a:pPr algn="ctr"/>
            <a:r>
              <a:rPr lang="zh-CN" altLang="en-US" sz="1000" b="1" dirty="0" smtClean="0">
                <a:solidFill>
                  <a:srgbClr val="1D1D1A"/>
                </a:solidFill>
                <a:latin typeface="Arial" panose="020B0604020202020204" pitchFamily="34" charset="0"/>
                <a:ea typeface="Microsoft YaHei" panose="020B0503020204020204" pitchFamily="34" charset="-122"/>
                <a:cs typeface="Arial" panose="020B0604020202020204" pitchFamily="34" charset="0"/>
              </a:rPr>
              <a:t>编译器</a:t>
            </a:r>
          </a:p>
        </p:txBody>
      </p:sp>
      <p:sp>
        <p:nvSpPr>
          <p:cNvPr id="128" name="下箭头 127"/>
          <p:cNvSpPr/>
          <p:nvPr/>
        </p:nvSpPr>
        <p:spPr>
          <a:xfrm>
            <a:off x="9192004" y="4318413"/>
            <a:ext cx="1156964" cy="495833"/>
          </a:xfrm>
          <a:prstGeom prst="downArrow">
            <a:avLst>
              <a:gd name="adj1" fmla="val 67585"/>
              <a:gd name="adj2" fmla="val 76718"/>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dirty="0">
              <a:solidFill>
                <a:schemeClr val="tx1"/>
              </a:solidFill>
              <a:latin typeface="+mn-ea"/>
            </a:endParaRPr>
          </a:p>
        </p:txBody>
      </p:sp>
      <p:sp>
        <p:nvSpPr>
          <p:cNvPr id="129" name="文本框 69"/>
          <p:cNvSpPr txBox="1"/>
          <p:nvPr/>
        </p:nvSpPr>
        <p:spPr>
          <a:xfrm>
            <a:off x="9563649" y="4421504"/>
            <a:ext cx="456788" cy="155415"/>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汇编器</a:t>
            </a:r>
          </a:p>
        </p:txBody>
      </p:sp>
      <p:sp>
        <p:nvSpPr>
          <p:cNvPr id="132" name="文本框 73"/>
          <p:cNvSpPr txBox="1"/>
          <p:nvPr/>
        </p:nvSpPr>
        <p:spPr>
          <a:xfrm>
            <a:off x="7209786" y="5923752"/>
            <a:ext cx="650410" cy="169544"/>
          </a:xfrm>
          <a:prstGeom prst="rect">
            <a:avLst/>
          </a:prstGeom>
          <a:noFill/>
        </p:spPr>
        <p:txBody>
          <a:bodyPr wrap="square" lIns="0" tIns="0" rIns="0" bIns="0"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smtClean="0">
                <a:solidFill>
                  <a:srgbClr val="1D1D1A"/>
                </a:solidFill>
                <a:latin typeface="Microsoft YaHei" panose="020B0503020204020204" pitchFamily="34" charset="-122"/>
                <a:ea typeface="Microsoft YaHei" panose="020B0503020204020204" pitchFamily="34" charset="-122"/>
              </a:rPr>
              <a:t>指令集</a:t>
            </a:r>
          </a:p>
        </p:txBody>
      </p:sp>
      <p:sp>
        <p:nvSpPr>
          <p:cNvPr id="133" name="圆角矩形 132"/>
          <p:cNvSpPr/>
          <p:nvPr/>
        </p:nvSpPr>
        <p:spPr>
          <a:xfrm>
            <a:off x="8369972" y="4930098"/>
            <a:ext cx="2941083" cy="138474"/>
          </a:xfrm>
          <a:prstGeom prst="roundRect">
            <a:avLst/>
          </a:prstGeom>
          <a:noFill/>
          <a:ln w="127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zh-CN" altLang="en-US" sz="1000" b="1" dirty="0" smtClean="0">
              <a:solidFill>
                <a:srgbClr val="FFFFFF"/>
              </a:solidFill>
              <a:latin typeface="微软雅黑" panose="020B0503020204020204" pitchFamily="34" charset="-122"/>
              <a:ea typeface="微软雅黑" panose="020B0503020204020204" pitchFamily="34" charset="-122"/>
            </a:endParaRPr>
          </a:p>
        </p:txBody>
      </p:sp>
      <p:cxnSp>
        <p:nvCxnSpPr>
          <p:cNvPr id="134" name="直接箭头连接符 133"/>
          <p:cNvCxnSpPr/>
          <p:nvPr/>
        </p:nvCxnSpPr>
        <p:spPr>
          <a:xfrm>
            <a:off x="8713814" y="5068572"/>
            <a:ext cx="0" cy="800413"/>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sp>
        <p:nvSpPr>
          <p:cNvPr id="135" name="文本框 7174"/>
          <p:cNvSpPr txBox="1"/>
          <p:nvPr/>
        </p:nvSpPr>
        <p:spPr>
          <a:xfrm>
            <a:off x="8508268" y="5923752"/>
            <a:ext cx="402354" cy="169544"/>
          </a:xfrm>
          <a:prstGeom prst="rect">
            <a:avLst/>
          </a:prstGeom>
          <a:noFill/>
        </p:spPr>
        <p:txBody>
          <a:bodyPr wrap="none" lIns="0" tIns="0" rIns="0" bIns="0"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smtClean="0">
                <a:solidFill>
                  <a:srgbClr val="C00000"/>
                </a:solidFill>
                <a:latin typeface="Microsoft YaHei" panose="020B0503020204020204" pitchFamily="34" charset="-122"/>
                <a:ea typeface="Microsoft YaHei" panose="020B0503020204020204" pitchFamily="34" charset="-122"/>
              </a:rPr>
              <a:t>指令</a:t>
            </a:r>
            <a:r>
              <a:rPr lang="en-US" altLang="zh-CN" sz="1200" b="1" dirty="0" smtClean="0">
                <a:solidFill>
                  <a:srgbClr val="C00000"/>
                </a:solidFill>
                <a:latin typeface="Microsoft YaHei" panose="020B0503020204020204" pitchFamily="34" charset="-122"/>
                <a:ea typeface="Microsoft YaHei" panose="020B0503020204020204" pitchFamily="34" charset="-122"/>
              </a:rPr>
              <a:t>1</a:t>
            </a:r>
            <a:endParaRPr lang="zh-CN" altLang="en-US" sz="1200" b="1" dirty="0" smtClean="0">
              <a:solidFill>
                <a:srgbClr val="C00000"/>
              </a:solidFill>
              <a:latin typeface="Microsoft YaHei" panose="020B0503020204020204" pitchFamily="34" charset="-122"/>
              <a:ea typeface="Microsoft YaHei" panose="020B0503020204020204" pitchFamily="34" charset="-122"/>
            </a:endParaRPr>
          </a:p>
        </p:txBody>
      </p:sp>
      <p:sp>
        <p:nvSpPr>
          <p:cNvPr id="136" name="圆角矩形 135"/>
          <p:cNvSpPr/>
          <p:nvPr/>
        </p:nvSpPr>
        <p:spPr>
          <a:xfrm>
            <a:off x="8369972" y="5213685"/>
            <a:ext cx="2941083" cy="138474"/>
          </a:xfrm>
          <a:prstGeom prst="roundRect">
            <a:avLst/>
          </a:prstGeom>
          <a:noFill/>
          <a:ln w="12700">
            <a:solidFill>
              <a:srgbClr val="FFDF4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zh-CN" altLang="en-US" sz="1000" b="1" dirty="0" smtClean="0">
              <a:solidFill>
                <a:srgbClr val="FFFFFF"/>
              </a:solidFill>
              <a:latin typeface="微软雅黑" panose="020B0503020204020204" pitchFamily="34" charset="-122"/>
              <a:ea typeface="微软雅黑" panose="020B0503020204020204" pitchFamily="34" charset="-122"/>
            </a:endParaRPr>
          </a:p>
        </p:txBody>
      </p:sp>
      <p:cxnSp>
        <p:nvCxnSpPr>
          <p:cNvPr id="137" name="直接箭头连接符 136"/>
          <p:cNvCxnSpPr/>
          <p:nvPr/>
        </p:nvCxnSpPr>
        <p:spPr>
          <a:xfrm>
            <a:off x="10691033" y="5348359"/>
            <a:ext cx="0" cy="547190"/>
          </a:xfrm>
          <a:prstGeom prst="straightConnector1">
            <a:avLst/>
          </a:prstGeom>
          <a:ln w="28575">
            <a:solidFill>
              <a:srgbClr val="FFDF4F"/>
            </a:solidFill>
            <a:tailEnd type="triangle"/>
          </a:ln>
        </p:spPr>
        <p:style>
          <a:lnRef idx="1">
            <a:schemeClr val="accent1"/>
          </a:lnRef>
          <a:fillRef idx="0">
            <a:schemeClr val="accent1"/>
          </a:fillRef>
          <a:effectRef idx="0">
            <a:schemeClr val="accent1"/>
          </a:effectRef>
          <a:fontRef idx="minor">
            <a:schemeClr val="tx1"/>
          </a:fontRef>
        </p:style>
      </p:cxnSp>
      <p:sp>
        <p:nvSpPr>
          <p:cNvPr id="138" name="文本框 89"/>
          <p:cNvSpPr txBox="1"/>
          <p:nvPr/>
        </p:nvSpPr>
        <p:spPr>
          <a:xfrm>
            <a:off x="10488488" y="5923752"/>
            <a:ext cx="402354" cy="169544"/>
          </a:xfrm>
          <a:prstGeom prst="rect">
            <a:avLst/>
          </a:prstGeom>
          <a:noFill/>
        </p:spPr>
        <p:txBody>
          <a:bodyPr wrap="none" lIns="0" tIns="0" rIns="0" bIns="0"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smtClean="0">
                <a:solidFill>
                  <a:schemeClr val="tx1">
                    <a:lumMod val="65000"/>
                    <a:lumOff val="35000"/>
                  </a:schemeClr>
                </a:solidFill>
                <a:latin typeface="Microsoft YaHei" panose="020B0503020204020204" pitchFamily="34" charset="-122"/>
                <a:ea typeface="Microsoft YaHei" panose="020B0503020204020204" pitchFamily="34" charset="-122"/>
              </a:rPr>
              <a:t>数据</a:t>
            </a:r>
            <a:r>
              <a:rPr lang="en-US" altLang="zh-CN" sz="1200" b="1" dirty="0" smtClean="0">
                <a:solidFill>
                  <a:schemeClr val="tx1">
                    <a:lumMod val="65000"/>
                    <a:lumOff val="35000"/>
                  </a:schemeClr>
                </a:solidFill>
                <a:latin typeface="Microsoft YaHei" panose="020B0503020204020204" pitchFamily="34" charset="-122"/>
                <a:ea typeface="Microsoft YaHei" panose="020B0503020204020204" pitchFamily="34" charset="-122"/>
              </a:rPr>
              <a:t>1</a:t>
            </a:r>
            <a:endParaRPr lang="zh-CN" altLang="en-US" sz="1200" b="1" dirty="0" smtClean="0">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78" name="矩形 77"/>
          <p:cNvSpPr/>
          <p:nvPr/>
        </p:nvSpPr>
        <p:spPr>
          <a:xfrm>
            <a:off x="8429890" y="2293585"/>
            <a:ext cx="1056059" cy="423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12"/>
            <a:r>
              <a:rPr lang="en-US" altLang="zh-CN" sz="1000" b="1" dirty="0">
                <a:solidFill>
                  <a:srgbClr val="1D1D1A"/>
                </a:solidFill>
                <a:latin typeface="微软雅黑" panose="020B0503020204020204" pitchFamily="34" charset="-122"/>
                <a:ea typeface="微软雅黑" panose="020B0503020204020204" pitchFamily="34" charset="-122"/>
              </a:rPr>
              <a:t>t</a:t>
            </a:r>
            <a:r>
              <a:rPr lang="en-US" altLang="zh-CN" sz="1000" b="1" dirty="0" smtClean="0">
                <a:solidFill>
                  <a:srgbClr val="1D1D1A"/>
                </a:solidFill>
                <a:latin typeface="微软雅黑" panose="020B0503020204020204" pitchFamily="34" charset="-122"/>
                <a:ea typeface="微软雅黑" panose="020B0503020204020204" pitchFamily="34" charset="-122"/>
              </a:rPr>
              <a:t>emp = v [k];</a:t>
            </a:r>
          </a:p>
          <a:p>
            <a:pPr defTabSz="914112"/>
            <a:r>
              <a:rPr lang="en-US" altLang="zh-CN" sz="1000" b="1" dirty="0" smtClean="0">
                <a:solidFill>
                  <a:srgbClr val="1D1D1A"/>
                </a:solidFill>
                <a:latin typeface="微软雅黑" panose="020B0503020204020204" pitchFamily="34" charset="-122"/>
                <a:ea typeface="微软雅黑" panose="020B0503020204020204" pitchFamily="34" charset="-122"/>
              </a:rPr>
              <a:t>v[k] = v[k+1];</a:t>
            </a:r>
          </a:p>
          <a:p>
            <a:pPr defTabSz="914112"/>
            <a:r>
              <a:rPr lang="en-US" altLang="zh-CN" sz="1000" b="1" dirty="0">
                <a:solidFill>
                  <a:srgbClr val="1D1D1A"/>
                </a:solidFill>
                <a:latin typeface="微软雅黑" panose="020B0503020204020204" pitchFamily="34" charset="-122"/>
                <a:ea typeface="微软雅黑" panose="020B0503020204020204" pitchFamily="34" charset="-122"/>
              </a:rPr>
              <a:t>v</a:t>
            </a:r>
            <a:r>
              <a:rPr lang="en-US" altLang="zh-CN" sz="1000" b="1" dirty="0" smtClean="0">
                <a:solidFill>
                  <a:srgbClr val="1D1D1A"/>
                </a:solidFill>
                <a:latin typeface="微软雅黑" panose="020B0503020204020204" pitchFamily="34" charset="-122"/>
                <a:ea typeface="微软雅黑" panose="020B0503020204020204" pitchFamily="34" charset="-122"/>
              </a:rPr>
              <a:t>[k+1] = temp;</a:t>
            </a:r>
            <a:endParaRPr lang="zh-CN" altLang="en-US" sz="1000" b="1" dirty="0" smtClean="0">
              <a:solidFill>
                <a:srgbClr val="1D1D1A"/>
              </a:solidFill>
              <a:latin typeface="微软雅黑" panose="020B0503020204020204" pitchFamily="34" charset="-122"/>
              <a:ea typeface="微软雅黑" panose="020B0503020204020204" pitchFamily="34" charset="-122"/>
            </a:endParaRPr>
          </a:p>
        </p:txBody>
      </p:sp>
      <p:sp>
        <p:nvSpPr>
          <p:cNvPr id="79" name="矩形 78"/>
          <p:cNvSpPr/>
          <p:nvPr/>
        </p:nvSpPr>
        <p:spPr>
          <a:xfrm>
            <a:off x="10137274" y="2293585"/>
            <a:ext cx="1056059" cy="423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12"/>
            <a:r>
              <a:rPr lang="en-US" altLang="zh-CN" sz="1000" b="1" dirty="0" smtClean="0">
                <a:solidFill>
                  <a:srgbClr val="1D1D1A"/>
                </a:solidFill>
                <a:latin typeface="微软雅黑" panose="020B0503020204020204" pitchFamily="34" charset="-122"/>
                <a:ea typeface="微软雅黑" panose="020B0503020204020204" pitchFamily="34" charset="-122"/>
              </a:rPr>
              <a:t>TEMP = V[K]</a:t>
            </a:r>
          </a:p>
          <a:p>
            <a:pPr defTabSz="914112"/>
            <a:r>
              <a:rPr lang="en-US" altLang="zh-CN" sz="1000" b="1" dirty="0" smtClean="0">
                <a:solidFill>
                  <a:srgbClr val="1D1D1A"/>
                </a:solidFill>
                <a:latin typeface="微软雅黑" panose="020B0503020204020204" pitchFamily="34" charset="-122"/>
                <a:ea typeface="微软雅黑" panose="020B0503020204020204" pitchFamily="34" charset="-122"/>
              </a:rPr>
              <a:t>V[K] = V[K+1]</a:t>
            </a:r>
          </a:p>
          <a:p>
            <a:pPr defTabSz="914112"/>
            <a:r>
              <a:rPr lang="en-US" altLang="zh-CN" sz="1000" b="1" dirty="0" smtClean="0">
                <a:solidFill>
                  <a:srgbClr val="1D1D1A"/>
                </a:solidFill>
                <a:latin typeface="微软雅黑" panose="020B0503020204020204" pitchFamily="34" charset="-122"/>
                <a:ea typeface="微软雅黑" panose="020B0503020204020204" pitchFamily="34" charset="-122"/>
              </a:rPr>
              <a:t>V[K+1] = TEMP</a:t>
            </a:r>
            <a:endParaRPr lang="zh-CN" altLang="en-US" sz="1000" b="1" dirty="0" smtClean="0">
              <a:solidFill>
                <a:srgbClr val="1D1D1A"/>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flipH="1">
            <a:off x="10154427" y="2853846"/>
            <a:ext cx="1021753" cy="1915482"/>
            <a:chOff x="8412080" y="2564904"/>
            <a:chExt cx="1021753" cy="2086333"/>
          </a:xfrm>
        </p:grpSpPr>
        <p:sp>
          <p:nvSpPr>
            <p:cNvPr id="83" name="下箭头 82"/>
            <p:cNvSpPr/>
            <p:nvPr/>
          </p:nvSpPr>
          <p:spPr>
            <a:xfrm>
              <a:off x="9207596" y="2564904"/>
              <a:ext cx="226237" cy="490181"/>
            </a:xfrm>
            <a:prstGeom prst="downArrow">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dirty="0">
                <a:solidFill>
                  <a:schemeClr val="bg1"/>
                </a:solidFill>
                <a:latin typeface="+mn-ea"/>
              </a:endParaRPr>
            </a:p>
          </p:txBody>
        </p:sp>
        <p:sp>
          <p:nvSpPr>
            <p:cNvPr id="84" name="下箭头 83"/>
            <p:cNvSpPr/>
            <p:nvPr/>
          </p:nvSpPr>
          <p:spPr>
            <a:xfrm>
              <a:off x="8412080" y="2564904"/>
              <a:ext cx="226237" cy="2086333"/>
            </a:xfrm>
            <a:prstGeom prst="downArrow">
              <a:avLst>
                <a:gd name="adj1" fmla="val 50000"/>
                <a:gd name="adj2" fmla="val 121573"/>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dirty="0">
                <a:solidFill>
                  <a:schemeClr val="tx1"/>
                </a:solidFill>
                <a:latin typeface="+mn-ea"/>
              </a:endParaRPr>
            </a:p>
          </p:txBody>
        </p:sp>
      </p:grpSp>
      <p:sp>
        <p:nvSpPr>
          <p:cNvPr id="85" name="矩形 84"/>
          <p:cNvSpPr/>
          <p:nvPr/>
        </p:nvSpPr>
        <p:spPr>
          <a:xfrm>
            <a:off x="9377864" y="3529014"/>
            <a:ext cx="828358" cy="56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12"/>
            <a:r>
              <a:rPr lang="en-US" altLang="zh-CN" sz="1000" b="1" dirty="0" smtClean="0">
                <a:solidFill>
                  <a:schemeClr val="tx1"/>
                </a:solidFill>
                <a:latin typeface="微软雅黑" panose="020B0503020204020204" pitchFamily="34" charset="-122"/>
                <a:ea typeface="微软雅黑" panose="020B0503020204020204" pitchFamily="34" charset="-122"/>
              </a:rPr>
              <a:t>lw $t0, 0($2)</a:t>
            </a:r>
          </a:p>
          <a:p>
            <a:pPr defTabSz="914112"/>
            <a:r>
              <a:rPr lang="en-US" altLang="zh-CN" sz="1000" b="1" dirty="0">
                <a:solidFill>
                  <a:schemeClr val="tx1"/>
                </a:solidFill>
                <a:latin typeface="微软雅黑" panose="020B0503020204020204" pitchFamily="34" charset="-122"/>
                <a:ea typeface="微软雅黑" panose="020B0503020204020204" pitchFamily="34" charset="-122"/>
              </a:rPr>
              <a:t>lw $</a:t>
            </a:r>
            <a:r>
              <a:rPr lang="en-US" altLang="zh-CN" sz="1000" b="1" dirty="0" smtClean="0">
                <a:solidFill>
                  <a:schemeClr val="tx1"/>
                </a:solidFill>
                <a:latin typeface="微软雅黑" panose="020B0503020204020204" pitchFamily="34" charset="-122"/>
                <a:ea typeface="微软雅黑" panose="020B0503020204020204" pitchFamily="34" charset="-122"/>
              </a:rPr>
              <a:t>t1, 4($</a:t>
            </a:r>
            <a:r>
              <a:rPr lang="en-US" altLang="zh-CN" sz="1000" b="1" dirty="0">
                <a:solidFill>
                  <a:schemeClr val="tx1"/>
                </a:solidFill>
                <a:latin typeface="微软雅黑" panose="020B0503020204020204" pitchFamily="34" charset="-122"/>
                <a:ea typeface="微软雅黑" panose="020B0503020204020204" pitchFamily="34" charset="-122"/>
              </a:rPr>
              <a:t>2</a:t>
            </a:r>
            <a:r>
              <a:rPr lang="en-US" altLang="zh-CN" sz="1000" b="1" dirty="0" smtClean="0">
                <a:solidFill>
                  <a:schemeClr val="tx1"/>
                </a:solidFill>
                <a:latin typeface="微软雅黑" panose="020B0503020204020204" pitchFamily="34" charset="-122"/>
                <a:ea typeface="微软雅黑" panose="020B0503020204020204" pitchFamily="34" charset="-122"/>
              </a:rPr>
              <a:t>)</a:t>
            </a:r>
          </a:p>
          <a:p>
            <a:pPr defTabSz="914112"/>
            <a:r>
              <a:rPr lang="en-US" altLang="zh-CN" sz="1000" b="1" dirty="0" err="1" smtClean="0">
                <a:solidFill>
                  <a:schemeClr val="tx1"/>
                </a:solidFill>
                <a:latin typeface="微软雅黑" panose="020B0503020204020204" pitchFamily="34" charset="-122"/>
                <a:ea typeface="微软雅黑" panose="020B0503020204020204" pitchFamily="34" charset="-122"/>
              </a:rPr>
              <a:t>sw</a:t>
            </a:r>
            <a:r>
              <a:rPr lang="en-US" altLang="zh-CN" sz="1000" b="1" dirty="0" smtClean="0">
                <a:solidFill>
                  <a:schemeClr val="tx1"/>
                </a:solidFill>
                <a:latin typeface="微软雅黑" panose="020B0503020204020204" pitchFamily="34" charset="-122"/>
                <a:ea typeface="微软雅黑" panose="020B0503020204020204" pitchFamily="34" charset="-122"/>
              </a:rPr>
              <a:t> </a:t>
            </a:r>
            <a:r>
              <a:rPr lang="en-US" altLang="zh-CN" sz="1000" b="1" dirty="0">
                <a:solidFill>
                  <a:schemeClr val="tx1"/>
                </a:solidFill>
                <a:latin typeface="微软雅黑" panose="020B0503020204020204" pitchFamily="34" charset="-122"/>
                <a:ea typeface="微软雅黑" panose="020B0503020204020204" pitchFamily="34" charset="-122"/>
              </a:rPr>
              <a:t>$</a:t>
            </a:r>
            <a:r>
              <a:rPr lang="en-US" altLang="zh-CN" sz="1000" b="1" dirty="0" smtClean="0">
                <a:solidFill>
                  <a:schemeClr val="tx1"/>
                </a:solidFill>
                <a:latin typeface="微软雅黑" panose="020B0503020204020204" pitchFamily="34" charset="-122"/>
                <a:ea typeface="微软雅黑" panose="020B0503020204020204" pitchFamily="34" charset="-122"/>
              </a:rPr>
              <a:t>t1, </a:t>
            </a:r>
            <a:r>
              <a:rPr lang="en-US" altLang="zh-CN" sz="1000" b="1" dirty="0">
                <a:solidFill>
                  <a:schemeClr val="tx1"/>
                </a:solidFill>
                <a:latin typeface="微软雅黑" panose="020B0503020204020204" pitchFamily="34" charset="-122"/>
                <a:ea typeface="微软雅黑" panose="020B0503020204020204" pitchFamily="34" charset="-122"/>
              </a:rPr>
              <a:t>0($2</a:t>
            </a:r>
            <a:r>
              <a:rPr lang="en-US" altLang="zh-CN" sz="1000" b="1" dirty="0" smtClean="0">
                <a:solidFill>
                  <a:schemeClr val="tx1"/>
                </a:solidFill>
                <a:latin typeface="微软雅黑" panose="020B0503020204020204" pitchFamily="34" charset="-122"/>
                <a:ea typeface="微软雅黑" panose="020B0503020204020204" pitchFamily="34" charset="-122"/>
              </a:rPr>
              <a:t>)</a:t>
            </a:r>
          </a:p>
          <a:p>
            <a:pPr defTabSz="914112"/>
            <a:r>
              <a:rPr lang="en-US" altLang="zh-CN" sz="1000" b="1" dirty="0" err="1" smtClean="0">
                <a:solidFill>
                  <a:schemeClr val="tx1"/>
                </a:solidFill>
                <a:latin typeface="微软雅黑" panose="020B0503020204020204" pitchFamily="34" charset="-122"/>
                <a:ea typeface="微软雅黑" panose="020B0503020204020204" pitchFamily="34" charset="-122"/>
              </a:rPr>
              <a:t>sw</a:t>
            </a:r>
            <a:r>
              <a:rPr lang="en-US" altLang="zh-CN" sz="1000" b="1" dirty="0" smtClean="0">
                <a:solidFill>
                  <a:schemeClr val="tx1"/>
                </a:solidFill>
                <a:latin typeface="微软雅黑" panose="020B0503020204020204" pitchFamily="34" charset="-122"/>
                <a:ea typeface="微软雅黑" panose="020B0503020204020204" pitchFamily="34" charset="-122"/>
              </a:rPr>
              <a:t> </a:t>
            </a:r>
            <a:r>
              <a:rPr lang="en-US" altLang="zh-CN" sz="1000" b="1" dirty="0">
                <a:solidFill>
                  <a:schemeClr val="tx1"/>
                </a:solidFill>
                <a:latin typeface="微软雅黑" panose="020B0503020204020204" pitchFamily="34" charset="-122"/>
                <a:ea typeface="微软雅黑" panose="020B0503020204020204" pitchFamily="34" charset="-122"/>
              </a:rPr>
              <a:t>$</a:t>
            </a:r>
            <a:r>
              <a:rPr lang="en-US" altLang="zh-CN" sz="1000" b="1" dirty="0" smtClean="0">
                <a:solidFill>
                  <a:schemeClr val="tx1"/>
                </a:solidFill>
                <a:latin typeface="微软雅黑" panose="020B0503020204020204" pitchFamily="34" charset="-122"/>
                <a:ea typeface="微软雅黑" panose="020B0503020204020204" pitchFamily="34" charset="-122"/>
              </a:rPr>
              <a:t>t0, 4($</a:t>
            </a:r>
            <a:r>
              <a:rPr lang="en-US" altLang="zh-CN" sz="1000" b="1" dirty="0">
                <a:solidFill>
                  <a:schemeClr val="tx1"/>
                </a:solidFill>
                <a:latin typeface="微软雅黑" panose="020B0503020204020204" pitchFamily="34" charset="-122"/>
                <a:ea typeface="微软雅黑" panose="020B0503020204020204" pitchFamily="34" charset="-122"/>
              </a:rPr>
              <a:t>2</a:t>
            </a:r>
            <a:r>
              <a:rPr lang="en-US" altLang="zh-CN" sz="1000" b="1" dirty="0" smtClean="0">
                <a:solidFill>
                  <a:schemeClr val="tx1"/>
                </a:solidFill>
                <a:latin typeface="微软雅黑" panose="020B0503020204020204" pitchFamily="34" charset="-122"/>
                <a:ea typeface="微软雅黑" panose="020B0503020204020204" pitchFamily="34" charset="-122"/>
              </a:rPr>
              <a:t>)</a:t>
            </a:r>
            <a:endParaRPr lang="zh-CN" altLang="en-US" sz="1000" b="1" dirty="0" smtClean="0">
              <a:solidFill>
                <a:schemeClr val="tx1"/>
              </a:solidFill>
              <a:latin typeface="微软雅黑" panose="020B0503020204020204" pitchFamily="34" charset="-122"/>
              <a:ea typeface="微软雅黑" panose="020B0503020204020204" pitchFamily="34" charset="-122"/>
            </a:endParaRPr>
          </a:p>
        </p:txBody>
      </p:sp>
      <p:sp>
        <p:nvSpPr>
          <p:cNvPr id="33" name="Line 9"/>
          <p:cNvSpPr>
            <a:spLocks noChangeShapeType="1"/>
          </p:cNvSpPr>
          <p:nvPr/>
        </p:nvSpPr>
        <p:spPr bwMode="auto">
          <a:xfrm>
            <a:off x="3625850" y="1268760"/>
            <a:ext cx="0" cy="0"/>
          </a:xfrm>
          <a:prstGeom prst="line">
            <a:avLst/>
          </a:prstGeom>
          <a:noFill/>
          <a:ln w="9" cap="rnd">
            <a:solidFill>
              <a:srgbClr val="C7000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Line 10"/>
          <p:cNvSpPr>
            <a:spLocks noChangeShapeType="1"/>
          </p:cNvSpPr>
          <p:nvPr/>
        </p:nvSpPr>
        <p:spPr bwMode="auto">
          <a:xfrm>
            <a:off x="3527425" y="1268760"/>
            <a:ext cx="0" cy="0"/>
          </a:xfrm>
          <a:prstGeom prst="line">
            <a:avLst/>
          </a:prstGeom>
          <a:noFill/>
          <a:ln w="9" cap="rnd">
            <a:solidFill>
              <a:srgbClr val="C7000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椭圆 71"/>
          <p:cNvSpPr/>
          <p:nvPr/>
        </p:nvSpPr>
        <p:spPr>
          <a:xfrm>
            <a:off x="-1140804" y="1568273"/>
            <a:ext cx="287933" cy="287933"/>
          </a:xfrm>
          <a:prstGeom prst="ellipse">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a:solidFill>
                <a:schemeClr val="tx1"/>
              </a:solidFill>
              <a:latin typeface="+mn-ea"/>
            </a:endParaRPr>
          </a:p>
        </p:txBody>
      </p:sp>
      <p:sp>
        <p:nvSpPr>
          <p:cNvPr id="74" name="椭圆 73"/>
          <p:cNvSpPr/>
          <p:nvPr/>
        </p:nvSpPr>
        <p:spPr>
          <a:xfrm>
            <a:off x="-1140804" y="2113440"/>
            <a:ext cx="287933" cy="287933"/>
          </a:xfrm>
          <a:prstGeom prst="ellipse">
            <a:avLst/>
          </a:prstGeom>
          <a:solidFill>
            <a:srgbClr val="15B0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a:solidFill>
                <a:schemeClr val="tx1"/>
              </a:solidFill>
              <a:latin typeface="+mn-ea"/>
            </a:endParaRPr>
          </a:p>
        </p:txBody>
      </p:sp>
      <p:sp>
        <p:nvSpPr>
          <p:cNvPr id="75" name="椭圆 74"/>
          <p:cNvSpPr/>
          <p:nvPr/>
        </p:nvSpPr>
        <p:spPr>
          <a:xfrm>
            <a:off x="-1140804" y="2658608"/>
            <a:ext cx="287933" cy="287933"/>
          </a:xfrm>
          <a:prstGeom prst="ellipse">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a:solidFill>
                <a:schemeClr val="tx1"/>
              </a:solidFill>
              <a:latin typeface="+mn-ea"/>
            </a:endParaRPr>
          </a:p>
        </p:txBody>
      </p:sp>
      <p:sp>
        <p:nvSpPr>
          <p:cNvPr id="80" name="椭圆 79"/>
          <p:cNvSpPr/>
          <p:nvPr/>
        </p:nvSpPr>
        <p:spPr>
          <a:xfrm>
            <a:off x="-672752" y="1568273"/>
            <a:ext cx="287933" cy="287933"/>
          </a:xfrm>
          <a:prstGeom prst="ellipse">
            <a:avLst/>
          </a:prstGeom>
          <a:solidFill>
            <a:srgbClr val="FFD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a:solidFill>
                <a:schemeClr val="tx1"/>
              </a:solidFill>
              <a:latin typeface="+mn-ea"/>
            </a:endParaRPr>
          </a:p>
        </p:txBody>
      </p:sp>
      <p:sp>
        <p:nvSpPr>
          <p:cNvPr id="81" name="椭圆 80"/>
          <p:cNvSpPr/>
          <p:nvPr/>
        </p:nvSpPr>
        <p:spPr>
          <a:xfrm>
            <a:off x="-672752" y="2113440"/>
            <a:ext cx="287933" cy="287933"/>
          </a:xfrm>
          <a:prstGeom prst="ellipse">
            <a:avLst/>
          </a:prstGeom>
          <a:solidFill>
            <a:srgbClr val="59C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a:solidFill>
                <a:schemeClr val="tx1"/>
              </a:solidFill>
              <a:latin typeface="+mn-ea"/>
            </a:endParaRPr>
          </a:p>
        </p:txBody>
      </p:sp>
      <p:sp>
        <p:nvSpPr>
          <p:cNvPr id="86" name="椭圆 85"/>
          <p:cNvSpPr/>
          <p:nvPr/>
        </p:nvSpPr>
        <p:spPr>
          <a:xfrm>
            <a:off x="-672752" y="2658608"/>
            <a:ext cx="287933" cy="287933"/>
          </a:xfrm>
          <a:prstGeom prst="ellipse">
            <a:avLst/>
          </a:prstGeom>
          <a:solidFill>
            <a:srgbClr val="F66F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89"/>
            <a:endParaRPr lang="zh-CN" altLang="en-US" sz="1200" b="1">
              <a:solidFill>
                <a:schemeClr val="tx1"/>
              </a:solidFill>
              <a:latin typeface="+mn-ea"/>
            </a:endParaRPr>
          </a:p>
        </p:txBody>
      </p:sp>
      <p:grpSp>
        <p:nvGrpSpPr>
          <p:cNvPr id="12" name="组合 11"/>
          <p:cNvGrpSpPr/>
          <p:nvPr/>
        </p:nvGrpSpPr>
        <p:grpSpPr>
          <a:xfrm>
            <a:off x="659396" y="5426299"/>
            <a:ext cx="600934" cy="739005"/>
            <a:chOff x="659396" y="5426299"/>
            <a:chExt cx="600934" cy="739005"/>
          </a:xfrm>
        </p:grpSpPr>
        <p:cxnSp>
          <p:nvCxnSpPr>
            <p:cNvPr id="6" name="直接连接符 5"/>
            <p:cNvCxnSpPr>
              <a:stCxn id="10" idx="1"/>
            </p:cNvCxnSpPr>
            <p:nvPr/>
          </p:nvCxnSpPr>
          <p:spPr bwMode="auto">
            <a:xfrm>
              <a:off x="659396" y="5426299"/>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cxnSp>
          <p:nvCxnSpPr>
            <p:cNvPr id="9" name="直接连接符 8"/>
            <p:cNvCxnSpPr>
              <a:stCxn id="10" idx="3"/>
            </p:cNvCxnSpPr>
            <p:nvPr/>
          </p:nvCxnSpPr>
          <p:spPr bwMode="auto">
            <a:xfrm flipH="1">
              <a:off x="959863" y="5426299"/>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grpSp>
      <p:grpSp>
        <p:nvGrpSpPr>
          <p:cNvPr id="11" name="组合 10"/>
          <p:cNvGrpSpPr/>
          <p:nvPr/>
        </p:nvGrpSpPr>
        <p:grpSpPr>
          <a:xfrm rot="10800000">
            <a:off x="1193593" y="2194905"/>
            <a:ext cx="600934" cy="739005"/>
            <a:chOff x="659396" y="2194905"/>
            <a:chExt cx="600934" cy="739005"/>
          </a:xfrm>
        </p:grpSpPr>
        <p:cxnSp>
          <p:nvCxnSpPr>
            <p:cNvPr id="87" name="直接连接符 86"/>
            <p:cNvCxnSpPr/>
            <p:nvPr/>
          </p:nvCxnSpPr>
          <p:spPr bwMode="auto">
            <a:xfrm>
              <a:off x="659396" y="2194905"/>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cxnSp>
          <p:nvCxnSpPr>
            <p:cNvPr id="88" name="直接连接符 87"/>
            <p:cNvCxnSpPr/>
            <p:nvPr/>
          </p:nvCxnSpPr>
          <p:spPr bwMode="auto">
            <a:xfrm flipH="1">
              <a:off x="959863" y="2194905"/>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grpSp>
      <p:grpSp>
        <p:nvGrpSpPr>
          <p:cNvPr id="90" name="组合 89"/>
          <p:cNvGrpSpPr/>
          <p:nvPr/>
        </p:nvGrpSpPr>
        <p:grpSpPr>
          <a:xfrm rot="10800000">
            <a:off x="5885248" y="2194905"/>
            <a:ext cx="600934" cy="739005"/>
            <a:chOff x="659396" y="2194905"/>
            <a:chExt cx="600934" cy="739005"/>
          </a:xfrm>
        </p:grpSpPr>
        <p:cxnSp>
          <p:nvCxnSpPr>
            <p:cNvPr id="91" name="直接连接符 90"/>
            <p:cNvCxnSpPr/>
            <p:nvPr/>
          </p:nvCxnSpPr>
          <p:spPr bwMode="auto">
            <a:xfrm>
              <a:off x="659396" y="2194905"/>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cxnSp>
          <p:nvCxnSpPr>
            <p:cNvPr id="92" name="直接连接符 91"/>
            <p:cNvCxnSpPr/>
            <p:nvPr/>
          </p:nvCxnSpPr>
          <p:spPr bwMode="auto">
            <a:xfrm flipH="1">
              <a:off x="959863" y="2194905"/>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grpSp>
      <p:grpSp>
        <p:nvGrpSpPr>
          <p:cNvPr id="95" name="组合 94"/>
          <p:cNvGrpSpPr/>
          <p:nvPr/>
        </p:nvGrpSpPr>
        <p:grpSpPr>
          <a:xfrm>
            <a:off x="5885248" y="3582573"/>
            <a:ext cx="600934" cy="739005"/>
            <a:chOff x="659396" y="5426299"/>
            <a:chExt cx="600934" cy="739005"/>
          </a:xfrm>
        </p:grpSpPr>
        <p:cxnSp>
          <p:nvCxnSpPr>
            <p:cNvPr id="96" name="直接连接符 95"/>
            <p:cNvCxnSpPr/>
            <p:nvPr/>
          </p:nvCxnSpPr>
          <p:spPr bwMode="auto">
            <a:xfrm>
              <a:off x="659396" y="5426299"/>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cxnSp>
          <p:nvCxnSpPr>
            <p:cNvPr id="107" name="直接连接符 106"/>
            <p:cNvCxnSpPr/>
            <p:nvPr/>
          </p:nvCxnSpPr>
          <p:spPr bwMode="auto">
            <a:xfrm flipH="1">
              <a:off x="959863" y="5426299"/>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grpSp>
      <p:grpSp>
        <p:nvGrpSpPr>
          <p:cNvPr id="108" name="组合 107"/>
          <p:cNvGrpSpPr/>
          <p:nvPr/>
        </p:nvGrpSpPr>
        <p:grpSpPr>
          <a:xfrm>
            <a:off x="5885248" y="5426299"/>
            <a:ext cx="600934" cy="739005"/>
            <a:chOff x="659396" y="5426299"/>
            <a:chExt cx="600934" cy="739005"/>
          </a:xfrm>
        </p:grpSpPr>
        <p:cxnSp>
          <p:nvCxnSpPr>
            <p:cNvPr id="112" name="直接连接符 111"/>
            <p:cNvCxnSpPr/>
            <p:nvPr/>
          </p:nvCxnSpPr>
          <p:spPr bwMode="auto">
            <a:xfrm>
              <a:off x="659396" y="5426299"/>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cxnSp>
          <p:nvCxnSpPr>
            <p:cNvPr id="114" name="直接连接符 113"/>
            <p:cNvCxnSpPr/>
            <p:nvPr/>
          </p:nvCxnSpPr>
          <p:spPr bwMode="auto">
            <a:xfrm flipH="1">
              <a:off x="959863" y="5426299"/>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grpSp>
      <p:grpSp>
        <p:nvGrpSpPr>
          <p:cNvPr id="117" name="组合 116"/>
          <p:cNvGrpSpPr/>
          <p:nvPr/>
        </p:nvGrpSpPr>
        <p:grpSpPr>
          <a:xfrm rot="10800000">
            <a:off x="5885248" y="4339921"/>
            <a:ext cx="600934" cy="739005"/>
            <a:chOff x="659396" y="2194905"/>
            <a:chExt cx="600934" cy="739005"/>
          </a:xfrm>
        </p:grpSpPr>
        <p:cxnSp>
          <p:nvCxnSpPr>
            <p:cNvPr id="123" name="直接连接符 122"/>
            <p:cNvCxnSpPr/>
            <p:nvPr/>
          </p:nvCxnSpPr>
          <p:spPr bwMode="auto">
            <a:xfrm>
              <a:off x="659396" y="2194905"/>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cxnSp>
          <p:nvCxnSpPr>
            <p:cNvPr id="125" name="直接连接符 124"/>
            <p:cNvCxnSpPr/>
            <p:nvPr/>
          </p:nvCxnSpPr>
          <p:spPr bwMode="auto">
            <a:xfrm flipH="1">
              <a:off x="959863" y="2194905"/>
              <a:ext cx="300467" cy="739005"/>
            </a:xfrm>
            <a:prstGeom prst="line">
              <a:avLst/>
            </a:prstGeom>
            <a:solidFill>
              <a:schemeClr val="accent1"/>
            </a:solidFill>
            <a:ln w="12700" cap="rnd" cmpd="sng" algn="ctr">
              <a:solidFill>
                <a:srgbClr val="59C8D5"/>
              </a:solidFill>
              <a:prstDash val="solid"/>
              <a:round/>
              <a:headEnd type="none" w="med" len="med"/>
              <a:tailEnd type="none" w="med" len="med"/>
            </a:ln>
            <a:effectLst/>
          </p:spPr>
        </p:cxnSp>
      </p:grpSp>
    </p:spTree>
    <p:extLst>
      <p:ext uri="{BB962C8B-B14F-4D97-AF65-F5344CB8AC3E}">
        <p14:creationId xmlns:p14="http://schemas.microsoft.com/office/powerpoint/2010/main" val="3195810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Arial" pitchFamily="34" charset="0"/>
                <a:ea typeface="+mn-ea"/>
                <a:cs typeface="Arial" pitchFamily="34" charset="0"/>
              </a:rPr>
              <a:t>本章总结</a:t>
            </a:r>
            <a:endParaRPr lang="zh-CN" altLang="en-US" sz="2800" dirty="0">
              <a:latin typeface="Arial" pitchFamily="34" charset="0"/>
              <a:ea typeface="+mn-ea"/>
              <a:cs typeface="Arial" pitchFamily="34" charset="0"/>
            </a:endParaRPr>
          </a:p>
        </p:txBody>
      </p:sp>
      <p:grpSp>
        <p:nvGrpSpPr>
          <p:cNvPr id="5" name="组合 4"/>
          <p:cNvGrpSpPr/>
          <p:nvPr/>
        </p:nvGrpSpPr>
        <p:grpSpPr>
          <a:xfrm>
            <a:off x="0" y="474074"/>
            <a:ext cx="1052924" cy="508968"/>
            <a:chOff x="0" y="474074"/>
            <a:chExt cx="1052924" cy="508968"/>
          </a:xfrm>
        </p:grpSpPr>
        <p:sp>
          <p:nvSpPr>
            <p:cNvPr id="6"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sp>
          <p:nvSpPr>
            <p:cNvPr id="7"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itchFamily="34" charset="0"/>
                <a:ea typeface="+mn-ea"/>
                <a:cs typeface="Arial" pitchFamily="34" charset="0"/>
              </a:endParaRPr>
            </a:p>
          </p:txBody>
        </p:sp>
      </p:grpSp>
      <p:grpSp>
        <p:nvGrpSpPr>
          <p:cNvPr id="10" name="组合 9"/>
          <p:cNvGrpSpPr/>
          <p:nvPr/>
        </p:nvGrpSpPr>
        <p:grpSpPr>
          <a:xfrm>
            <a:off x="333539" y="544988"/>
            <a:ext cx="356178" cy="359754"/>
            <a:chOff x="5540375" y="2868613"/>
            <a:chExt cx="1106488" cy="1117600"/>
          </a:xfrm>
          <a:solidFill>
            <a:schemeClr val="bg1"/>
          </a:solidFill>
        </p:grpSpPr>
        <p:sp>
          <p:nvSpPr>
            <p:cNvPr id="11"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6" name="矩形 15"/>
          <p:cNvSpPr/>
          <p:nvPr/>
        </p:nvSpPr>
        <p:spPr bwMode="auto">
          <a:xfrm>
            <a:off x="550863" y="1268760"/>
            <a:ext cx="11096824" cy="683345"/>
          </a:xfrm>
          <a:prstGeom prst="rect">
            <a:avLst/>
          </a:prstGeom>
          <a:gradFill>
            <a:gsLst>
              <a:gs pos="0">
                <a:schemeClr val="bg1">
                  <a:lumMod val="85000"/>
                </a:schemeClr>
              </a:gs>
              <a:gs pos="100000">
                <a:schemeClr val="bg1">
                  <a:lumMod val="95000"/>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7" name="内容占位符 2"/>
          <p:cNvSpPr txBox="1">
            <a:spLocks/>
          </p:cNvSpPr>
          <p:nvPr/>
        </p:nvSpPr>
        <p:spPr>
          <a:xfrm>
            <a:off x="1379476" y="1268760"/>
            <a:ext cx="5956807"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2400" dirty="0">
                <a:latin typeface="+mn-ea"/>
              </a:rPr>
              <a:t>一、</a:t>
            </a:r>
            <a:r>
              <a:rPr lang="en-US" altLang="zh-CN" sz="2400" dirty="0">
                <a:latin typeface="+mn-ea"/>
              </a:rPr>
              <a:t>2</a:t>
            </a:r>
            <a:r>
              <a:rPr lang="zh-CN" altLang="en-US" sz="2400" dirty="0">
                <a:latin typeface="+mn-ea"/>
              </a:rPr>
              <a:t>个解释型语言的移植通用处理方法：</a:t>
            </a:r>
          </a:p>
        </p:txBody>
      </p:sp>
      <p:sp>
        <p:nvSpPr>
          <p:cNvPr id="18" name="文本占位符 1"/>
          <p:cNvSpPr txBox="1">
            <a:spLocks/>
          </p:cNvSpPr>
          <p:nvPr/>
        </p:nvSpPr>
        <p:spPr>
          <a:xfrm>
            <a:off x="1087638" y="2207530"/>
            <a:ext cx="10560049" cy="104145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dirty="0" smtClean="0">
                <a:latin typeface="+mn-ea"/>
              </a:rPr>
              <a:t>解释器或虚拟机</a:t>
            </a:r>
            <a:r>
              <a:rPr lang="en-US" altLang="zh-CN" sz="1800" dirty="0" smtClean="0">
                <a:latin typeface="+mn-ea"/>
              </a:rPr>
              <a:t>(JVM)</a:t>
            </a:r>
            <a:r>
              <a:rPr lang="zh-CN" altLang="en-US" sz="1800" dirty="0" smtClean="0">
                <a:latin typeface="+mn-ea"/>
              </a:rPr>
              <a:t>本身的迁移处理方法：直接安装</a:t>
            </a:r>
            <a:r>
              <a:rPr lang="en-US" altLang="zh-CN" sz="1800" dirty="0" smtClean="0">
                <a:latin typeface="+mn-ea"/>
              </a:rPr>
              <a:t>RPM</a:t>
            </a:r>
            <a:r>
              <a:rPr lang="zh-CN" altLang="en-US" sz="1800" dirty="0" smtClean="0">
                <a:latin typeface="+mn-ea"/>
              </a:rPr>
              <a:t>或者源码编译</a:t>
            </a:r>
            <a:endParaRPr lang="en-US" altLang="zh-CN" sz="1800" dirty="0" smtClean="0">
              <a:latin typeface="+mn-ea"/>
            </a:endParaRPr>
          </a:p>
          <a:p>
            <a:r>
              <a:rPr lang="zh-CN" altLang="en-US" sz="1800" smtClean="0">
                <a:latin typeface="+mn-ea"/>
              </a:rPr>
              <a:t>调用</a:t>
            </a:r>
            <a:r>
              <a:rPr lang="zh-CN" altLang="en-US" sz="1800">
                <a:latin typeface="+mn-ea"/>
              </a:rPr>
              <a:t>含</a:t>
            </a:r>
            <a:r>
              <a:rPr lang="en-US" altLang="zh-CN" sz="1800" smtClean="0">
                <a:latin typeface="+mn-ea"/>
              </a:rPr>
              <a:t>SO</a:t>
            </a:r>
            <a:r>
              <a:rPr lang="zh-CN" altLang="en-US" sz="1800" dirty="0" smtClean="0">
                <a:latin typeface="+mn-ea"/>
              </a:rPr>
              <a:t>库的</a:t>
            </a:r>
            <a:r>
              <a:rPr lang="en-US" altLang="zh-CN" sz="1800" dirty="0" smtClean="0">
                <a:latin typeface="+mn-ea"/>
              </a:rPr>
              <a:t>jar</a:t>
            </a:r>
            <a:r>
              <a:rPr lang="zh-CN" altLang="en-US" sz="1800" dirty="0" smtClean="0">
                <a:latin typeface="+mn-ea"/>
              </a:rPr>
              <a:t>包或模块，需要替换</a:t>
            </a:r>
            <a:r>
              <a:rPr lang="en-US" altLang="zh-CN" sz="1800" dirty="0" smtClean="0">
                <a:latin typeface="+mn-ea"/>
              </a:rPr>
              <a:t>aarch64</a:t>
            </a:r>
            <a:r>
              <a:rPr lang="zh-CN" altLang="en-US" sz="1800" dirty="0" smtClean="0">
                <a:latin typeface="+mn-ea"/>
              </a:rPr>
              <a:t>版本的</a:t>
            </a:r>
            <a:r>
              <a:rPr lang="en-US" altLang="zh-CN" sz="1800" dirty="0" smtClean="0">
                <a:latin typeface="+mn-ea"/>
              </a:rPr>
              <a:t>SO</a:t>
            </a:r>
            <a:r>
              <a:rPr lang="zh-CN" altLang="en-US" sz="1800" dirty="0" smtClean="0">
                <a:latin typeface="+mn-ea"/>
              </a:rPr>
              <a:t>库才能正常使用</a:t>
            </a:r>
            <a:endParaRPr lang="zh-CN" altLang="en-US" sz="1800" dirty="0">
              <a:latin typeface="+mn-ea"/>
            </a:endParaRPr>
          </a:p>
        </p:txBody>
      </p:sp>
      <p:sp>
        <p:nvSpPr>
          <p:cNvPr id="19" name="矩形 18"/>
          <p:cNvSpPr/>
          <p:nvPr/>
        </p:nvSpPr>
        <p:spPr bwMode="auto">
          <a:xfrm>
            <a:off x="550863" y="3392996"/>
            <a:ext cx="11096824" cy="683345"/>
          </a:xfrm>
          <a:prstGeom prst="rect">
            <a:avLst/>
          </a:prstGeom>
          <a:gradFill>
            <a:gsLst>
              <a:gs pos="0">
                <a:schemeClr val="bg1">
                  <a:lumMod val="85000"/>
                </a:schemeClr>
              </a:gs>
              <a:gs pos="100000">
                <a:schemeClr val="bg1">
                  <a:lumMod val="95000"/>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0" name="内容占位符 2"/>
          <p:cNvSpPr txBox="1">
            <a:spLocks/>
          </p:cNvSpPr>
          <p:nvPr/>
        </p:nvSpPr>
        <p:spPr>
          <a:xfrm>
            <a:off x="1379476" y="3392996"/>
            <a:ext cx="10128001"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2400" dirty="0">
                <a:latin typeface="+mn-ea"/>
              </a:rPr>
              <a:t>二、</a:t>
            </a:r>
            <a:r>
              <a:rPr lang="en-US" altLang="zh-CN" sz="2400" dirty="0">
                <a:latin typeface="+mn-ea"/>
              </a:rPr>
              <a:t>Java</a:t>
            </a:r>
            <a:r>
              <a:rPr lang="zh-CN" altLang="en-US" sz="2400" dirty="0">
                <a:latin typeface="+mn-ea"/>
              </a:rPr>
              <a:t>代码可以分析源码的空间占用，预先设置</a:t>
            </a:r>
            <a:r>
              <a:rPr lang="en-US" altLang="zh-CN" sz="2400" dirty="0">
                <a:latin typeface="+mn-ea"/>
              </a:rPr>
              <a:t>JVM</a:t>
            </a:r>
            <a:r>
              <a:rPr lang="zh-CN" altLang="en-US" sz="2400" dirty="0">
                <a:latin typeface="+mn-ea"/>
              </a:rPr>
              <a:t>的调优参数</a:t>
            </a:r>
          </a:p>
        </p:txBody>
      </p:sp>
      <p:sp>
        <p:nvSpPr>
          <p:cNvPr id="21" name="矩形 20"/>
          <p:cNvSpPr/>
          <p:nvPr/>
        </p:nvSpPr>
        <p:spPr bwMode="auto">
          <a:xfrm>
            <a:off x="550863" y="4329100"/>
            <a:ext cx="11096824" cy="683345"/>
          </a:xfrm>
          <a:prstGeom prst="rect">
            <a:avLst/>
          </a:prstGeom>
          <a:gradFill>
            <a:gsLst>
              <a:gs pos="0">
                <a:schemeClr val="bg1">
                  <a:lumMod val="85000"/>
                </a:schemeClr>
              </a:gs>
              <a:gs pos="100000">
                <a:schemeClr val="bg1">
                  <a:lumMod val="95000"/>
                  <a:alpha val="0"/>
                </a:scheme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22" name="内容占位符 2"/>
          <p:cNvSpPr txBox="1">
            <a:spLocks/>
          </p:cNvSpPr>
          <p:nvPr/>
        </p:nvSpPr>
        <p:spPr>
          <a:xfrm>
            <a:off x="1379476" y="4329100"/>
            <a:ext cx="9649072" cy="6833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2400" dirty="0">
                <a:latin typeface="+mn-ea"/>
              </a:rPr>
              <a:t>三、使用分析扫描工具可以加快代码迁移过程</a:t>
            </a:r>
          </a:p>
        </p:txBody>
      </p:sp>
    </p:spTree>
    <p:extLst>
      <p:ext uri="{BB962C8B-B14F-4D97-AF65-F5344CB8AC3E}">
        <p14:creationId xmlns:p14="http://schemas.microsoft.com/office/powerpoint/2010/main" val="3791506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 name="矩形 1"/>
          <p:cNvSpPr/>
          <p:nvPr/>
        </p:nvSpPr>
        <p:spPr>
          <a:xfrm>
            <a:off x="695400" y="1736812"/>
            <a:ext cx="6096000" cy="3046988"/>
          </a:xfrm>
          <a:prstGeom prst="rect">
            <a:avLst/>
          </a:prstGeom>
        </p:spPr>
        <p:txBody>
          <a:bodyPr>
            <a:spAutoFit/>
          </a:bodyPr>
          <a:lstStyle/>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鲲鹏软件迁移概述</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C/C++</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Java/Python</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2400" b="1" dirty="0">
                <a:latin typeface="+mn-ea"/>
                <a:ea typeface="+mn-ea"/>
                <a:cs typeface="+mn-ea"/>
                <a:sym typeface="+mn-lt"/>
              </a:rPr>
              <a:t>Maven</a:t>
            </a:r>
            <a:r>
              <a:rPr lang="zh-CN" altLang="en-US" sz="2400" b="1" dirty="0">
                <a:latin typeface="+mn-ea"/>
                <a:ea typeface="+mn-ea"/>
                <a:cs typeface="+mn-ea"/>
                <a:sym typeface="+mn-lt"/>
              </a:rPr>
              <a:t>仓软件构建</a:t>
            </a:r>
            <a:endParaRPr lang="en-US" altLang="zh-CN" sz="2400" b="1" dirty="0">
              <a:latin typeface="+mn-ea"/>
              <a:ea typeface="+mn-ea"/>
              <a:cs typeface="+mn-ea"/>
              <a:sym typeface="+mn-lt"/>
            </a:endParaRPr>
          </a:p>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软件包迁移</a:t>
            </a:r>
          </a:p>
        </p:txBody>
      </p:sp>
    </p:spTree>
    <p:extLst>
      <p:ext uri="{BB962C8B-B14F-4D97-AF65-F5344CB8AC3E}">
        <p14:creationId xmlns:p14="http://schemas.microsoft.com/office/powerpoint/2010/main" val="1197283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前言</a:t>
            </a:r>
          </a:p>
        </p:txBody>
      </p:sp>
      <p:grpSp>
        <p:nvGrpSpPr>
          <p:cNvPr id="15" name="组合 14"/>
          <p:cNvGrpSpPr/>
          <p:nvPr/>
        </p:nvGrpSpPr>
        <p:grpSpPr>
          <a:xfrm>
            <a:off x="344099" y="532546"/>
            <a:ext cx="391846" cy="391844"/>
            <a:chOff x="4485904" y="3429000"/>
            <a:chExt cx="2003425" cy="2003425"/>
          </a:xfrm>
          <a:solidFill>
            <a:schemeClr val="bg1"/>
          </a:solidFill>
        </p:grpSpPr>
        <p:sp>
          <p:nvSpPr>
            <p:cNvPr id="16"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7"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8"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19"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grpSp>
        <p:nvGrpSpPr>
          <p:cNvPr id="2" name="组合 1"/>
          <p:cNvGrpSpPr/>
          <p:nvPr/>
        </p:nvGrpSpPr>
        <p:grpSpPr>
          <a:xfrm>
            <a:off x="572536" y="2997065"/>
            <a:ext cx="10993194" cy="1439785"/>
            <a:chOff x="572684" y="1269554"/>
            <a:chExt cx="10996057" cy="477314"/>
          </a:xfrm>
        </p:grpSpPr>
        <p:sp>
          <p:nvSpPr>
            <p:cNvPr id="20" name="矩形 19"/>
            <p:cNvSpPr/>
            <p:nvPr/>
          </p:nvSpPr>
          <p:spPr bwMode="auto">
            <a:xfrm>
              <a:off x="624979" y="1269555"/>
              <a:ext cx="10943762"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sp>
          <p:nvSpPr>
            <p:cNvPr id="21" name="矩形 20"/>
            <p:cNvSpPr/>
            <p:nvPr/>
          </p:nvSpPr>
          <p:spPr bwMode="auto">
            <a:xfrm>
              <a:off x="623121" y="1269555"/>
              <a:ext cx="50520" cy="477313"/>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sp>
          <p:nvSpPr>
            <p:cNvPr id="22" name="矩形 21"/>
            <p:cNvSpPr/>
            <p:nvPr/>
          </p:nvSpPr>
          <p:spPr bwMode="auto">
            <a:xfrm>
              <a:off x="572684" y="1269554"/>
              <a:ext cx="18000" cy="477313"/>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grpSp>
      <p:sp>
        <p:nvSpPr>
          <p:cNvPr id="23" name="文本框 24"/>
          <p:cNvSpPr txBox="1"/>
          <p:nvPr/>
        </p:nvSpPr>
        <p:spPr>
          <a:xfrm>
            <a:off x="834930" y="3516952"/>
            <a:ext cx="9798292" cy="400006"/>
          </a:xfrm>
          <a:prstGeom prst="rect">
            <a:avLst/>
          </a:prstGeom>
          <a:noFill/>
        </p:spPr>
        <p:txBody>
          <a:bodyPr wrap="square" rtlCol="0" anchor="ctr">
            <a:spAutoFit/>
          </a:bodyPr>
          <a:lstStyle/>
          <a:p>
            <a:pPr defTabSz="1219078" fontAlgn="auto">
              <a:spcBef>
                <a:spcPts val="0"/>
              </a:spcBef>
              <a:spcAft>
                <a:spcPts val="0"/>
              </a:spcAft>
            </a:pPr>
            <a:r>
              <a:rPr lang="zh-CN" altLang="en-US" sz="1999" smtClean="0">
                <a:solidFill>
                  <a:srgbClr val="000000"/>
                </a:solidFill>
                <a:latin typeface="Microsoft YaHei" panose="020B0503020204020204" pitchFamily="34" charset="-122"/>
                <a:ea typeface="Microsoft YaHei" panose="020B0503020204020204" pitchFamily="34" charset="-122"/>
              </a:rPr>
              <a:t>本</a:t>
            </a:r>
            <a:r>
              <a:rPr lang="zh-CN" altLang="en-US" sz="1999">
                <a:solidFill>
                  <a:srgbClr val="000000"/>
                </a:solidFill>
                <a:latin typeface="Microsoft YaHei" panose="020B0503020204020204" pitchFamily="34" charset="-122"/>
                <a:ea typeface="Microsoft YaHei" panose="020B0503020204020204" pitchFamily="34" charset="-122"/>
              </a:rPr>
              <a:t>章节</a:t>
            </a:r>
            <a:r>
              <a:rPr lang="zh-CN" altLang="en-US" sz="1999" smtClean="0">
                <a:solidFill>
                  <a:srgbClr val="000000"/>
                </a:solidFill>
                <a:latin typeface="Microsoft YaHei" panose="020B0503020204020204" pitchFamily="34" charset="-122"/>
                <a:ea typeface="Microsoft YaHei" panose="020B0503020204020204" pitchFamily="34" charset="-122"/>
              </a:rPr>
              <a:t>主要</a:t>
            </a:r>
            <a:r>
              <a:rPr lang="zh-CN" altLang="en-US" sz="1999" dirty="0">
                <a:solidFill>
                  <a:srgbClr val="000000"/>
                </a:solidFill>
                <a:latin typeface="Microsoft YaHei" panose="020B0503020204020204" pitchFamily="34" charset="-122"/>
                <a:ea typeface="Microsoft YaHei" panose="020B0503020204020204" pitchFamily="34" charset="-122"/>
              </a:rPr>
              <a:t>介绍</a:t>
            </a:r>
            <a:r>
              <a:rPr lang="en-US" altLang="zh-CN" sz="1999" dirty="0">
                <a:solidFill>
                  <a:srgbClr val="000000"/>
                </a:solidFill>
                <a:latin typeface="Microsoft YaHei" panose="020B0503020204020204" pitchFamily="34" charset="-122"/>
                <a:ea typeface="Microsoft YaHei" panose="020B0503020204020204" pitchFamily="34" charset="-122"/>
              </a:rPr>
              <a:t>maven</a:t>
            </a:r>
            <a:r>
              <a:rPr lang="zh-CN" altLang="en-US" sz="1999" dirty="0">
                <a:solidFill>
                  <a:srgbClr val="000000"/>
                </a:solidFill>
                <a:latin typeface="Microsoft YaHei" panose="020B0503020204020204" pitchFamily="34" charset="-122"/>
                <a:ea typeface="Microsoft YaHei" panose="020B0503020204020204" pitchFamily="34" charset="-122"/>
              </a:rPr>
              <a:t>仓的分类，搜索顺序，及如何使用鲲鹏</a:t>
            </a:r>
            <a:r>
              <a:rPr lang="en-US" altLang="zh-CN" sz="1999" dirty="0">
                <a:solidFill>
                  <a:srgbClr val="000000"/>
                </a:solidFill>
                <a:latin typeface="Microsoft YaHei" panose="020B0503020204020204" pitchFamily="34" charset="-122"/>
                <a:ea typeface="Microsoft YaHei" panose="020B0503020204020204" pitchFamily="34" charset="-122"/>
              </a:rPr>
              <a:t>maven</a:t>
            </a:r>
            <a:r>
              <a:rPr lang="zh-CN" altLang="en-US" sz="1999" dirty="0">
                <a:solidFill>
                  <a:srgbClr val="000000"/>
                </a:solidFill>
                <a:latin typeface="Microsoft YaHei" panose="020B0503020204020204" pitchFamily="34" charset="-122"/>
                <a:ea typeface="Microsoft YaHei" panose="020B0503020204020204" pitchFamily="34" charset="-122"/>
              </a:rPr>
              <a:t>仓。</a:t>
            </a:r>
          </a:p>
        </p:txBody>
      </p:sp>
    </p:spTree>
    <p:extLst>
      <p:ext uri="{BB962C8B-B14F-4D97-AF65-F5344CB8AC3E}">
        <p14:creationId xmlns:p14="http://schemas.microsoft.com/office/powerpoint/2010/main" val="11771682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目标</a:t>
            </a:r>
            <a:endParaRPr lang="en-US" altLang="zh-CN"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72497" y="548827"/>
            <a:ext cx="359620" cy="359283"/>
            <a:chOff x="2960687" y="4865687"/>
            <a:chExt cx="1698626" cy="1697038"/>
          </a:xfrm>
          <a:solidFill>
            <a:schemeClr val="bg1"/>
          </a:solidFill>
        </p:grpSpPr>
        <p:sp>
          <p:nvSpPr>
            <p:cNvPr id="20"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2"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3"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4"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5"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18" name="TextBox 7"/>
          <p:cNvSpPr txBox="1"/>
          <p:nvPr/>
        </p:nvSpPr>
        <p:spPr>
          <a:xfrm>
            <a:off x="1325393" y="2301014"/>
            <a:ext cx="9541216" cy="2783738"/>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8834" fontAlgn="auto">
              <a:spcBef>
                <a:spcPts val="0"/>
              </a:spcBef>
              <a:spcAft>
                <a:spcPts val="0"/>
              </a:spcAft>
            </a:pPr>
            <a:endParaRPr lang="zh-CN" altLang="en-US" dirty="0">
              <a:solidFill>
                <a:srgbClr val="C7000B"/>
              </a:solidFill>
              <a:effectLst/>
            </a:endParaRPr>
          </a:p>
        </p:txBody>
      </p:sp>
      <p:sp>
        <p:nvSpPr>
          <p:cNvPr id="19" name="内容占位符 2"/>
          <p:cNvSpPr txBox="1">
            <a:spLocks/>
          </p:cNvSpPr>
          <p:nvPr/>
        </p:nvSpPr>
        <p:spPr>
          <a:xfrm>
            <a:off x="1249434" y="1620508"/>
            <a:ext cx="9237910" cy="568897"/>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C00000"/>
              </a:buClr>
              <a:buNone/>
            </a:pPr>
            <a:r>
              <a:rPr lang="zh-CN" altLang="en-US" sz="2199" dirty="0">
                <a:solidFill>
                  <a:srgbClr val="000000"/>
                </a:solidFill>
              </a:rPr>
              <a:t>学完本课程后，您将能够：</a:t>
            </a:r>
          </a:p>
        </p:txBody>
      </p:sp>
      <p:sp>
        <p:nvSpPr>
          <p:cNvPr id="26" name="内容占位符 2"/>
          <p:cNvSpPr txBox="1">
            <a:spLocks/>
          </p:cNvSpPr>
          <p:nvPr/>
        </p:nvSpPr>
        <p:spPr>
          <a:xfrm>
            <a:off x="1459941" y="2591804"/>
            <a:ext cx="8799874" cy="220499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lnSpc>
                <a:spcPct val="150000"/>
              </a:lnSpc>
              <a:buClr>
                <a:srgbClr val="C00000"/>
              </a:buClr>
              <a:buFont typeface="Wingdings" pitchFamily="2" charset="2"/>
              <a:buChar char="u"/>
            </a:pPr>
            <a:r>
              <a:rPr lang="zh-CN" altLang="en-US" sz="1999" dirty="0">
                <a:solidFill>
                  <a:srgbClr val="000000"/>
                </a:solidFill>
              </a:rPr>
              <a:t>了解</a:t>
            </a:r>
            <a:r>
              <a:rPr lang="en-US" altLang="zh-CN" sz="1999" dirty="0">
                <a:solidFill>
                  <a:srgbClr val="000000"/>
                </a:solidFill>
              </a:rPr>
              <a:t>Maven</a:t>
            </a:r>
            <a:r>
              <a:rPr lang="zh-CN" altLang="en-US" sz="1999" dirty="0" smtClean="0">
                <a:solidFill>
                  <a:srgbClr val="000000"/>
                </a:solidFill>
              </a:rPr>
              <a:t>仓分类</a:t>
            </a:r>
            <a:r>
              <a:rPr lang="zh-CN" altLang="en-US" sz="1999" dirty="0">
                <a:solidFill>
                  <a:srgbClr val="000000"/>
                </a:solidFill>
              </a:rPr>
              <a:t>和搜索顺序；</a:t>
            </a:r>
            <a:endParaRPr lang="en-US" altLang="zh-CN" sz="1999" dirty="0">
              <a:solidFill>
                <a:srgbClr val="000000"/>
              </a:solidFill>
            </a:endParaRPr>
          </a:p>
          <a:p>
            <a:pPr lvl="1">
              <a:lnSpc>
                <a:spcPct val="150000"/>
              </a:lnSpc>
              <a:buClr>
                <a:srgbClr val="C00000"/>
              </a:buClr>
              <a:buFont typeface="Wingdings" pitchFamily="2" charset="2"/>
              <a:buChar char="u"/>
            </a:pPr>
            <a:r>
              <a:rPr lang="zh-CN" altLang="en-US" sz="1999" dirty="0">
                <a:solidFill>
                  <a:srgbClr val="000000"/>
                </a:solidFill>
              </a:rPr>
              <a:t>了解鲲鹏</a:t>
            </a:r>
            <a:r>
              <a:rPr lang="en-US" altLang="zh-CN" sz="1999" dirty="0">
                <a:solidFill>
                  <a:srgbClr val="000000"/>
                </a:solidFill>
              </a:rPr>
              <a:t>Maven</a:t>
            </a:r>
            <a:r>
              <a:rPr lang="zh-CN" altLang="en-US" sz="1999" dirty="0">
                <a:solidFill>
                  <a:srgbClr val="000000"/>
                </a:solidFill>
              </a:rPr>
              <a:t>仓解决的问题和下载路径；</a:t>
            </a:r>
            <a:endParaRPr lang="en-US" altLang="zh-CN" sz="1999" dirty="0">
              <a:solidFill>
                <a:srgbClr val="000000"/>
              </a:solidFill>
            </a:endParaRPr>
          </a:p>
          <a:p>
            <a:pPr lvl="1">
              <a:lnSpc>
                <a:spcPct val="150000"/>
              </a:lnSpc>
              <a:buClr>
                <a:srgbClr val="C00000"/>
              </a:buClr>
              <a:buFont typeface="Wingdings" pitchFamily="2" charset="2"/>
              <a:buChar char="u"/>
            </a:pPr>
            <a:r>
              <a:rPr lang="zh-CN" altLang="en-US" sz="1999" dirty="0">
                <a:solidFill>
                  <a:srgbClr val="000000"/>
                </a:solidFill>
              </a:rPr>
              <a:t>熟悉如何配置优先搜索鲲鹏</a:t>
            </a:r>
            <a:r>
              <a:rPr lang="en-US" altLang="zh-CN" sz="1999" dirty="0">
                <a:solidFill>
                  <a:srgbClr val="000000"/>
                </a:solidFill>
              </a:rPr>
              <a:t>Maven</a:t>
            </a:r>
            <a:r>
              <a:rPr lang="zh-CN" altLang="en-US" sz="1999" dirty="0" smtClean="0">
                <a:solidFill>
                  <a:srgbClr val="000000"/>
                </a:solidFill>
              </a:rPr>
              <a:t>仓；</a:t>
            </a:r>
            <a:endParaRPr lang="en-US" altLang="zh-CN" sz="1999" dirty="0">
              <a:solidFill>
                <a:srgbClr val="000000"/>
              </a:solidFill>
            </a:endParaRPr>
          </a:p>
          <a:p>
            <a:pPr lvl="1">
              <a:lnSpc>
                <a:spcPct val="150000"/>
              </a:lnSpc>
              <a:buClr>
                <a:srgbClr val="C00000"/>
              </a:buClr>
              <a:buFont typeface="Wingdings" pitchFamily="2" charset="2"/>
              <a:buChar char="u"/>
            </a:pPr>
            <a:r>
              <a:rPr lang="en-US" altLang="zh-CN" sz="1999" dirty="0" smtClean="0">
                <a:solidFill>
                  <a:srgbClr val="000000"/>
                </a:solidFill>
              </a:rPr>
              <a:t>Hive</a:t>
            </a:r>
            <a:r>
              <a:rPr lang="zh-CN" altLang="en-US" sz="1999" dirty="0">
                <a:solidFill>
                  <a:srgbClr val="000000"/>
                </a:solidFill>
              </a:rPr>
              <a:t>编译实例巩固鲲鹏</a:t>
            </a:r>
            <a:r>
              <a:rPr lang="en-US" altLang="zh-CN" sz="1999" dirty="0">
                <a:solidFill>
                  <a:srgbClr val="000000"/>
                </a:solidFill>
              </a:rPr>
              <a:t>Maven</a:t>
            </a:r>
            <a:r>
              <a:rPr lang="zh-CN" altLang="en-US" sz="1999" dirty="0">
                <a:solidFill>
                  <a:srgbClr val="000000"/>
                </a:solidFill>
              </a:rPr>
              <a:t>仓认识；</a:t>
            </a:r>
            <a:endParaRPr lang="en-US" altLang="zh-CN" sz="1999" dirty="0">
              <a:solidFill>
                <a:srgbClr val="000000"/>
              </a:solidFill>
            </a:endParaRPr>
          </a:p>
        </p:txBody>
      </p:sp>
    </p:spTree>
    <p:extLst>
      <p:ext uri="{BB962C8B-B14F-4D97-AF65-F5344CB8AC3E}">
        <p14:creationId xmlns:p14="http://schemas.microsoft.com/office/powerpoint/2010/main" val="4033547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目录</a:t>
            </a:r>
          </a:p>
        </p:txBody>
      </p:sp>
      <p:grpSp>
        <p:nvGrpSpPr>
          <p:cNvPr id="13" name="组合 12"/>
          <p:cNvGrpSpPr/>
          <p:nvPr/>
        </p:nvGrpSpPr>
        <p:grpSpPr>
          <a:xfrm>
            <a:off x="422686" y="574240"/>
            <a:ext cx="259241" cy="308454"/>
            <a:chOff x="3295650" y="230188"/>
            <a:chExt cx="936625" cy="1114426"/>
          </a:xfrm>
          <a:solidFill>
            <a:schemeClr val="bg1"/>
          </a:solidFill>
        </p:grpSpPr>
        <p:sp>
          <p:nvSpPr>
            <p:cNvPr id="14"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2"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3"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4"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5"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6"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7"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8"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9"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0"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1"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2"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3"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4"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39" name="矩形 38"/>
          <p:cNvSpPr/>
          <p:nvPr/>
        </p:nvSpPr>
        <p:spPr bwMode="auto">
          <a:xfrm>
            <a:off x="1259969" y="1710736"/>
            <a:ext cx="4539995" cy="477189"/>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sp>
        <p:nvSpPr>
          <p:cNvPr id="40" name="文本占位符 3"/>
          <p:cNvSpPr txBox="1">
            <a:spLocks/>
          </p:cNvSpPr>
          <p:nvPr/>
        </p:nvSpPr>
        <p:spPr>
          <a:xfrm>
            <a:off x="1400629" y="1700465"/>
            <a:ext cx="4253047" cy="187881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None/>
            </a:pPr>
            <a:r>
              <a:rPr lang="en-US" altLang="zh-CN" sz="1799" b="1" dirty="0">
                <a:solidFill>
                  <a:srgbClr val="000000"/>
                </a:solidFill>
              </a:rPr>
              <a:t>1.Maven</a:t>
            </a:r>
            <a:r>
              <a:rPr lang="zh-CN" altLang="en-US" sz="1799" b="1" dirty="0">
                <a:solidFill>
                  <a:srgbClr val="000000"/>
                </a:solidFill>
              </a:rPr>
              <a:t>介绍</a:t>
            </a:r>
            <a:endParaRPr lang="en-US" altLang="zh-CN" sz="1799" b="1" dirty="0">
              <a:solidFill>
                <a:srgbClr val="000000"/>
              </a:solidFill>
            </a:endParaRPr>
          </a:p>
          <a:p>
            <a:pPr marL="0" indent="0">
              <a:buClr>
                <a:srgbClr val="FFFFFF">
                  <a:lumMod val="50000"/>
                </a:srgbClr>
              </a:buClr>
              <a:buNone/>
            </a:pPr>
            <a:r>
              <a:rPr lang="en-US" altLang="zh-CN" sz="1799" dirty="0">
                <a:solidFill>
                  <a:srgbClr val="FFFFFF">
                    <a:lumMod val="50000"/>
                  </a:srgbClr>
                </a:solidFill>
              </a:rPr>
              <a:t>2.</a:t>
            </a:r>
            <a:r>
              <a:rPr lang="zh-CN" altLang="en-US" sz="1799" dirty="0">
                <a:solidFill>
                  <a:srgbClr val="FFFFFF">
                    <a:lumMod val="50000"/>
                  </a:srgbClr>
                </a:solidFill>
              </a:rPr>
              <a:t>鲲鹏</a:t>
            </a:r>
            <a:r>
              <a:rPr lang="en-US" altLang="zh-CN" sz="1799" dirty="0">
                <a:solidFill>
                  <a:srgbClr val="FFFFFF">
                    <a:lumMod val="50000"/>
                  </a:srgbClr>
                </a:solidFill>
              </a:rPr>
              <a:t>Maven</a:t>
            </a:r>
            <a:r>
              <a:rPr lang="zh-CN" altLang="en-US" sz="1799" dirty="0">
                <a:solidFill>
                  <a:srgbClr val="FFFFFF">
                    <a:lumMod val="50000"/>
                  </a:srgbClr>
                </a:solidFill>
              </a:rPr>
              <a:t>仓介绍</a:t>
            </a:r>
            <a:endParaRPr lang="en-US" altLang="zh-CN" sz="1799" dirty="0">
              <a:solidFill>
                <a:srgbClr val="FFFFFF">
                  <a:lumMod val="50000"/>
                </a:srgbClr>
              </a:solidFill>
            </a:endParaRPr>
          </a:p>
          <a:p>
            <a:pPr marL="0" indent="0">
              <a:buClr>
                <a:srgbClr val="FFFFFF">
                  <a:lumMod val="50000"/>
                </a:srgbClr>
              </a:buClr>
              <a:buNone/>
            </a:pPr>
            <a:r>
              <a:rPr lang="en-US" altLang="zh-CN" sz="1799" dirty="0">
                <a:solidFill>
                  <a:srgbClr val="FFFFFF">
                    <a:lumMod val="50000"/>
                  </a:srgbClr>
                </a:solidFill>
              </a:rPr>
              <a:t>3.</a:t>
            </a:r>
            <a:r>
              <a:rPr lang="zh-CN" altLang="en-US" sz="1799" dirty="0">
                <a:solidFill>
                  <a:srgbClr val="FFFFFF">
                    <a:lumMod val="50000"/>
                  </a:srgbClr>
                </a:solidFill>
              </a:rPr>
              <a:t>如何配置优先搜索鲲鹏</a:t>
            </a:r>
            <a:r>
              <a:rPr lang="en-US" altLang="zh-CN" sz="1799" dirty="0">
                <a:solidFill>
                  <a:srgbClr val="FFFFFF">
                    <a:lumMod val="50000"/>
                  </a:srgbClr>
                </a:solidFill>
              </a:rPr>
              <a:t>Maven</a:t>
            </a:r>
            <a:r>
              <a:rPr lang="zh-CN" altLang="en-US" sz="1799" dirty="0">
                <a:solidFill>
                  <a:srgbClr val="FFFFFF">
                    <a:lumMod val="50000"/>
                  </a:srgbClr>
                </a:solidFill>
              </a:rPr>
              <a:t>仓</a:t>
            </a:r>
            <a:endParaRPr lang="en-US" altLang="zh-CN" sz="1799" dirty="0">
              <a:solidFill>
                <a:srgbClr val="FFFFFF">
                  <a:lumMod val="50000"/>
                </a:srgbClr>
              </a:solidFill>
            </a:endParaRPr>
          </a:p>
          <a:p>
            <a:pPr marL="0" indent="0">
              <a:buClr>
                <a:srgbClr val="FFFFFF">
                  <a:lumMod val="50000"/>
                </a:srgbClr>
              </a:buClr>
              <a:buNone/>
            </a:pPr>
            <a:r>
              <a:rPr lang="en-US" altLang="zh-CN" sz="1799" dirty="0">
                <a:solidFill>
                  <a:srgbClr val="FFFFFF">
                    <a:lumMod val="50000"/>
                  </a:srgbClr>
                </a:solidFill>
              </a:rPr>
              <a:t>4.Hive</a:t>
            </a:r>
            <a:r>
              <a:rPr lang="zh-CN" altLang="en-US" sz="1799" dirty="0">
                <a:solidFill>
                  <a:srgbClr val="FFFFFF">
                    <a:lumMod val="50000"/>
                  </a:srgbClr>
                </a:solidFill>
              </a:rPr>
              <a:t>编译实例</a:t>
            </a:r>
            <a:endParaRPr lang="en-US" altLang="zh-CN" sz="1799" dirty="0">
              <a:solidFill>
                <a:srgbClr val="FFFFFF">
                  <a:lumMod val="50000"/>
                </a:srgbClr>
              </a:solidFill>
            </a:endParaRPr>
          </a:p>
          <a:p>
            <a:pPr marL="0" indent="0">
              <a:buClr>
                <a:srgbClr val="FFFFFF">
                  <a:lumMod val="50000"/>
                </a:srgbClr>
              </a:buClr>
              <a:buNone/>
            </a:pPr>
            <a:endParaRPr lang="zh-CN" altLang="en-US" sz="1999" dirty="0">
              <a:solidFill>
                <a:srgbClr val="000000"/>
              </a:solidFill>
            </a:endParaRPr>
          </a:p>
        </p:txBody>
      </p:sp>
      <p:sp>
        <p:nvSpPr>
          <p:cNvPr id="41" name="11"/>
          <p:cNvSpPr/>
          <p:nvPr/>
        </p:nvSpPr>
        <p:spPr bwMode="auto">
          <a:xfrm>
            <a:off x="781258" y="1800308"/>
            <a:ext cx="294407" cy="298042"/>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380" tIns="45706" rIns="91380" bIns="45706" anchor="ctr"/>
          <a:lstStyle/>
          <a:p>
            <a:pPr defTabSz="913491" eaLnBrk="0" fontAlgn="base" hangingPunct="0">
              <a:defRPr/>
            </a:pPr>
            <a:endParaRPr lang="zh-CN" altLang="en-US" sz="1600">
              <a:solidFill>
                <a:prstClr val="black"/>
              </a:solidFill>
              <a:latin typeface="Arial"/>
              <a:ea typeface="等线" panose="02010600030101010101" pitchFamily="2" charset="-122"/>
              <a:cs typeface="Arial"/>
              <a:sym typeface="+mn-lt"/>
            </a:endParaRPr>
          </a:p>
        </p:txBody>
      </p:sp>
    </p:spTree>
    <p:extLst>
      <p:ext uri="{BB962C8B-B14F-4D97-AF65-F5344CB8AC3E}">
        <p14:creationId xmlns:p14="http://schemas.microsoft.com/office/powerpoint/2010/main" val="3350109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0722" y="2470964"/>
            <a:ext cx="5257322" cy="3754389"/>
            <a:chOff x="550863" y="1988839"/>
            <a:chExt cx="6049193" cy="4319885"/>
          </a:xfrm>
        </p:grpSpPr>
        <p:sp>
          <p:nvSpPr>
            <p:cNvPr id="16" name="矩形 15"/>
            <p:cNvSpPr/>
            <p:nvPr/>
          </p:nvSpPr>
          <p:spPr bwMode="auto">
            <a:xfrm>
              <a:off x="550863" y="1988839"/>
              <a:ext cx="6049193" cy="431988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zh-CN" altLang="en-US">
                <a:solidFill>
                  <a:srgbClr val="000000"/>
                </a:solidFill>
                <a:ea typeface="宋体" pitchFamily="2" charset="-122"/>
              </a:endParaRPr>
            </a:p>
          </p:txBody>
        </p:sp>
        <p:grpSp>
          <p:nvGrpSpPr>
            <p:cNvPr id="17" name="组合 16"/>
            <p:cNvGrpSpPr/>
            <p:nvPr/>
          </p:nvGrpSpPr>
          <p:grpSpPr>
            <a:xfrm>
              <a:off x="550863" y="4720008"/>
              <a:ext cx="0" cy="1553308"/>
              <a:chOff x="550863" y="4720008"/>
              <a:chExt cx="0" cy="1553308"/>
            </a:xfrm>
          </p:grpSpPr>
          <p:cxnSp>
            <p:nvCxnSpPr>
              <p:cNvPr id="18" name="直接连接符 17"/>
              <p:cNvCxnSpPr/>
              <p:nvPr/>
            </p:nvCxnSpPr>
            <p:spPr bwMode="auto">
              <a:xfrm>
                <a:off x="550863" y="4720008"/>
                <a:ext cx="0" cy="1187167"/>
              </a:xfrm>
              <a:prstGeom prst="line">
                <a:avLst/>
              </a:prstGeom>
              <a:solidFill>
                <a:schemeClr val="accent1"/>
              </a:solidFill>
              <a:ln w="25400" cap="rnd" cmpd="sng" algn="ctr">
                <a:solidFill>
                  <a:schemeClr val="bg1">
                    <a:lumMod val="50000"/>
                  </a:schemeClr>
                </a:solidFill>
                <a:prstDash val="solid"/>
                <a:round/>
                <a:headEnd type="none" w="med" len="med"/>
                <a:tailEnd type="none" w="med" len="med"/>
              </a:ln>
              <a:effectLst/>
            </p:spPr>
          </p:cxnSp>
          <p:cxnSp>
            <p:nvCxnSpPr>
              <p:cNvPr id="19" name="直接连接符 18"/>
              <p:cNvCxnSpPr/>
              <p:nvPr/>
            </p:nvCxnSpPr>
            <p:spPr bwMode="auto">
              <a:xfrm>
                <a:off x="550863" y="5998948"/>
                <a:ext cx="0" cy="274368"/>
              </a:xfrm>
              <a:prstGeom prst="line">
                <a:avLst/>
              </a:prstGeom>
              <a:solidFill>
                <a:schemeClr val="accent1"/>
              </a:solidFill>
              <a:ln w="25400" cap="rnd" cmpd="sng" algn="ctr">
                <a:solidFill>
                  <a:srgbClr val="C7000B"/>
                </a:solidFill>
                <a:prstDash val="solid"/>
                <a:round/>
                <a:headEnd type="none" w="med" len="med"/>
                <a:tailEnd type="none" w="med" len="med"/>
              </a:ln>
              <a:effectLst/>
            </p:spPr>
          </p:cxnSp>
        </p:grpSp>
      </p:grpSp>
      <p:sp>
        <p:nvSpPr>
          <p:cNvPr id="24" name="圆角矩形 162"/>
          <p:cNvSpPr/>
          <p:nvPr/>
        </p:nvSpPr>
        <p:spPr>
          <a:xfrm>
            <a:off x="552881" y="1269322"/>
            <a:ext cx="11086813" cy="1079839"/>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Arial"/>
                <a:ea typeface="Microsoft YaHei"/>
              </a:rPr>
              <a:t>Java</a:t>
            </a:r>
            <a:r>
              <a:rPr lang="zh-CN" altLang="en-US" sz="2799" dirty="0">
                <a:solidFill>
                  <a:srgbClr val="000000"/>
                </a:solidFill>
                <a:latin typeface="Arial"/>
                <a:ea typeface="Microsoft YaHei"/>
              </a:rPr>
              <a:t>构建工具</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3" name="组合 12"/>
          <p:cNvGrpSpPr/>
          <p:nvPr/>
        </p:nvGrpSpPr>
        <p:grpSpPr>
          <a:xfrm>
            <a:off x="387540" y="532546"/>
            <a:ext cx="329534" cy="391842"/>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77" y="2925075"/>
            <a:ext cx="3526612" cy="2846165"/>
          </a:xfrm>
          <a:prstGeom prst="rect">
            <a:avLst/>
          </a:prstGeom>
        </p:spPr>
      </p:pic>
      <p:sp>
        <p:nvSpPr>
          <p:cNvPr id="22" name="Shape 994"/>
          <p:cNvSpPr>
            <a:spLocks/>
          </p:cNvSpPr>
          <p:nvPr/>
        </p:nvSpPr>
        <p:spPr bwMode="auto">
          <a:xfrm>
            <a:off x="6078372" y="2561315"/>
            <a:ext cx="971116" cy="97225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8659"/>
                </a:moveTo>
                <a:cubicBezTo>
                  <a:pt x="21600" y="20283"/>
                  <a:pt x="20283" y="21600"/>
                  <a:pt x="18659" y="21600"/>
                </a:cubicBezTo>
                <a:cubicBezTo>
                  <a:pt x="2941" y="21600"/>
                  <a:pt x="2941" y="21600"/>
                  <a:pt x="2941" y="21600"/>
                </a:cubicBezTo>
                <a:cubicBezTo>
                  <a:pt x="1317" y="21600"/>
                  <a:pt x="0" y="20283"/>
                  <a:pt x="0" y="18659"/>
                </a:cubicBezTo>
                <a:cubicBezTo>
                  <a:pt x="0" y="2898"/>
                  <a:pt x="0" y="2898"/>
                  <a:pt x="0" y="2898"/>
                </a:cubicBezTo>
                <a:cubicBezTo>
                  <a:pt x="0" y="1317"/>
                  <a:pt x="1317" y="0"/>
                  <a:pt x="2941" y="0"/>
                </a:cubicBezTo>
                <a:cubicBezTo>
                  <a:pt x="18659" y="0"/>
                  <a:pt x="18659" y="0"/>
                  <a:pt x="18659" y="0"/>
                </a:cubicBezTo>
                <a:cubicBezTo>
                  <a:pt x="20283" y="0"/>
                  <a:pt x="21600" y="1317"/>
                  <a:pt x="21600" y="2898"/>
                </a:cubicBezTo>
                <a:lnTo>
                  <a:pt x="21600" y="18659"/>
                </a:lnTo>
                <a:close/>
              </a:path>
            </a:pathLst>
          </a:custGeom>
          <a:solidFill>
            <a:schemeClr val="bg1">
              <a:lumMod val="65000"/>
            </a:schemeClr>
          </a:solidFill>
          <a:ln w="9525">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914081" fontAlgn="auto">
              <a:spcBef>
                <a:spcPts val="0"/>
              </a:spcBef>
              <a:spcAft>
                <a:spcPts val="0"/>
              </a:spcAft>
            </a:pPr>
            <a:endParaRPr lang="zh-CN" altLang="en-US" sz="1100" b="1" spc="50">
              <a:solidFill>
                <a:srgbClr val="FFC000"/>
              </a:solidFill>
              <a:effectLst>
                <a:outerShdw blurRad="25400" dir="2700000" algn="tl">
                  <a:srgbClr val="000000">
                    <a:alpha val="30000"/>
                  </a:srgbClr>
                </a:outerShdw>
              </a:effectLst>
              <a:cs typeface="Arial" pitchFamily="34" charset="0"/>
            </a:endParaRPr>
          </a:p>
        </p:txBody>
      </p:sp>
      <p:grpSp>
        <p:nvGrpSpPr>
          <p:cNvPr id="23" name="Group 999"/>
          <p:cNvGrpSpPr>
            <a:grpSpLocks/>
          </p:cNvGrpSpPr>
          <p:nvPr/>
        </p:nvGrpSpPr>
        <p:grpSpPr bwMode="auto">
          <a:xfrm>
            <a:off x="5993127" y="2475550"/>
            <a:ext cx="1141607" cy="1143786"/>
            <a:chOff x="0" y="0"/>
            <a:chExt cx="844508" cy="845123"/>
          </a:xfrm>
        </p:grpSpPr>
        <p:sp>
          <p:nvSpPr>
            <p:cNvPr id="25" name="Shape 995"/>
            <p:cNvSpPr>
              <a:spLocks/>
            </p:cNvSpPr>
            <p:nvPr/>
          </p:nvSpPr>
          <p:spPr bwMode="auto">
            <a:xfrm>
              <a:off x="0" y="0"/>
              <a:ext cx="127357"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93" y="21600"/>
                  </a:moveTo>
                  <a:cubicBezTo>
                    <a:pt x="497" y="21600"/>
                    <a:pt x="0" y="21103"/>
                    <a:pt x="0" y="20607"/>
                  </a:cubicBezTo>
                  <a:cubicBezTo>
                    <a:pt x="0" y="9186"/>
                    <a:pt x="9434" y="0"/>
                    <a:pt x="20607" y="0"/>
                  </a:cubicBezTo>
                  <a:cubicBezTo>
                    <a:pt x="21352" y="0"/>
                    <a:pt x="21600" y="497"/>
                    <a:pt x="21600" y="993"/>
                  </a:cubicBezTo>
                  <a:cubicBezTo>
                    <a:pt x="21600" y="1490"/>
                    <a:pt x="21352" y="1986"/>
                    <a:pt x="20607" y="1986"/>
                  </a:cubicBezTo>
                  <a:cubicBezTo>
                    <a:pt x="10428" y="1986"/>
                    <a:pt x="1986" y="10428"/>
                    <a:pt x="1986" y="20607"/>
                  </a:cubicBezTo>
                  <a:cubicBezTo>
                    <a:pt x="1986" y="21103"/>
                    <a:pt x="1738" y="21600"/>
                    <a:pt x="993"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26" name="Shape 996"/>
            <p:cNvSpPr>
              <a:spLocks/>
            </p:cNvSpPr>
            <p:nvPr/>
          </p:nvSpPr>
          <p:spPr bwMode="auto">
            <a:xfrm>
              <a:off x="717151" y="0"/>
              <a:ext cx="127358"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07" y="21600"/>
                  </a:moveTo>
                  <a:cubicBezTo>
                    <a:pt x="20110" y="21600"/>
                    <a:pt x="19614" y="21103"/>
                    <a:pt x="19614" y="20607"/>
                  </a:cubicBezTo>
                  <a:cubicBezTo>
                    <a:pt x="19614" y="10428"/>
                    <a:pt x="11172" y="1986"/>
                    <a:pt x="993" y="1986"/>
                  </a:cubicBezTo>
                  <a:cubicBezTo>
                    <a:pt x="497" y="1986"/>
                    <a:pt x="0" y="1490"/>
                    <a:pt x="0" y="993"/>
                  </a:cubicBezTo>
                  <a:cubicBezTo>
                    <a:pt x="0" y="497"/>
                    <a:pt x="497" y="0"/>
                    <a:pt x="993" y="0"/>
                  </a:cubicBezTo>
                  <a:cubicBezTo>
                    <a:pt x="12414" y="0"/>
                    <a:pt x="21600" y="9186"/>
                    <a:pt x="21600" y="20607"/>
                  </a:cubicBezTo>
                  <a:cubicBezTo>
                    <a:pt x="21600" y="21103"/>
                    <a:pt x="21103" y="21600"/>
                    <a:pt x="20607"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27" name="Shape 997"/>
            <p:cNvSpPr>
              <a:spLocks/>
            </p:cNvSpPr>
            <p:nvPr/>
          </p:nvSpPr>
          <p:spPr bwMode="auto">
            <a:xfrm>
              <a:off x="0" y="718385"/>
              <a:ext cx="127357"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07" y="21600"/>
                  </a:moveTo>
                  <a:cubicBezTo>
                    <a:pt x="9434" y="21600"/>
                    <a:pt x="0" y="12414"/>
                    <a:pt x="0" y="993"/>
                  </a:cubicBezTo>
                  <a:cubicBezTo>
                    <a:pt x="0" y="497"/>
                    <a:pt x="497" y="0"/>
                    <a:pt x="993" y="0"/>
                  </a:cubicBezTo>
                  <a:cubicBezTo>
                    <a:pt x="1738" y="0"/>
                    <a:pt x="1986" y="497"/>
                    <a:pt x="1986" y="993"/>
                  </a:cubicBezTo>
                  <a:cubicBezTo>
                    <a:pt x="1986" y="11421"/>
                    <a:pt x="10428" y="19614"/>
                    <a:pt x="20607" y="19614"/>
                  </a:cubicBezTo>
                  <a:cubicBezTo>
                    <a:pt x="21352" y="19614"/>
                    <a:pt x="21600" y="20110"/>
                    <a:pt x="21600" y="20607"/>
                  </a:cubicBezTo>
                  <a:cubicBezTo>
                    <a:pt x="21600" y="21103"/>
                    <a:pt x="21352" y="21600"/>
                    <a:pt x="20607"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28" name="Shape 998"/>
            <p:cNvSpPr>
              <a:spLocks/>
            </p:cNvSpPr>
            <p:nvPr/>
          </p:nvSpPr>
          <p:spPr bwMode="auto">
            <a:xfrm>
              <a:off x="717151" y="718385"/>
              <a:ext cx="127358"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93" y="21600"/>
                  </a:moveTo>
                  <a:cubicBezTo>
                    <a:pt x="497" y="21600"/>
                    <a:pt x="0" y="21103"/>
                    <a:pt x="0" y="20607"/>
                  </a:cubicBezTo>
                  <a:cubicBezTo>
                    <a:pt x="0" y="20110"/>
                    <a:pt x="497" y="19614"/>
                    <a:pt x="993" y="19614"/>
                  </a:cubicBezTo>
                  <a:cubicBezTo>
                    <a:pt x="11172" y="19614"/>
                    <a:pt x="19614" y="11421"/>
                    <a:pt x="19614" y="993"/>
                  </a:cubicBezTo>
                  <a:cubicBezTo>
                    <a:pt x="19614" y="497"/>
                    <a:pt x="20110" y="0"/>
                    <a:pt x="20607" y="0"/>
                  </a:cubicBezTo>
                  <a:cubicBezTo>
                    <a:pt x="21103" y="0"/>
                    <a:pt x="21600" y="497"/>
                    <a:pt x="21600" y="993"/>
                  </a:cubicBezTo>
                  <a:cubicBezTo>
                    <a:pt x="21600" y="12414"/>
                    <a:pt x="12414" y="21600"/>
                    <a:pt x="993"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grpSp>
      <p:sp>
        <p:nvSpPr>
          <p:cNvPr id="44" name="Shape 994"/>
          <p:cNvSpPr>
            <a:spLocks/>
          </p:cNvSpPr>
          <p:nvPr/>
        </p:nvSpPr>
        <p:spPr bwMode="auto">
          <a:xfrm>
            <a:off x="6078372" y="3865916"/>
            <a:ext cx="971116" cy="97225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8659"/>
                </a:moveTo>
                <a:cubicBezTo>
                  <a:pt x="21600" y="20283"/>
                  <a:pt x="20283" y="21600"/>
                  <a:pt x="18659" y="21600"/>
                </a:cubicBezTo>
                <a:cubicBezTo>
                  <a:pt x="2941" y="21600"/>
                  <a:pt x="2941" y="21600"/>
                  <a:pt x="2941" y="21600"/>
                </a:cubicBezTo>
                <a:cubicBezTo>
                  <a:pt x="1317" y="21600"/>
                  <a:pt x="0" y="20283"/>
                  <a:pt x="0" y="18659"/>
                </a:cubicBezTo>
                <a:cubicBezTo>
                  <a:pt x="0" y="2898"/>
                  <a:pt x="0" y="2898"/>
                  <a:pt x="0" y="2898"/>
                </a:cubicBezTo>
                <a:cubicBezTo>
                  <a:pt x="0" y="1317"/>
                  <a:pt x="1317" y="0"/>
                  <a:pt x="2941" y="0"/>
                </a:cubicBezTo>
                <a:cubicBezTo>
                  <a:pt x="18659" y="0"/>
                  <a:pt x="18659" y="0"/>
                  <a:pt x="18659" y="0"/>
                </a:cubicBezTo>
                <a:cubicBezTo>
                  <a:pt x="20283" y="0"/>
                  <a:pt x="21600" y="1317"/>
                  <a:pt x="21600" y="2898"/>
                </a:cubicBezTo>
                <a:lnTo>
                  <a:pt x="21600" y="18659"/>
                </a:lnTo>
                <a:close/>
              </a:path>
            </a:pathLst>
          </a:custGeom>
          <a:solidFill>
            <a:schemeClr val="bg1">
              <a:lumMod val="65000"/>
            </a:schemeClr>
          </a:solidFill>
          <a:ln w="9525">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914081" fontAlgn="auto">
              <a:spcBef>
                <a:spcPts val="0"/>
              </a:spcBef>
              <a:spcAft>
                <a:spcPts val="0"/>
              </a:spcAft>
            </a:pPr>
            <a:endParaRPr lang="zh-CN" altLang="en-US" sz="1100" b="1" spc="50">
              <a:solidFill>
                <a:srgbClr val="FFC000"/>
              </a:solidFill>
              <a:effectLst>
                <a:outerShdw blurRad="25400" dir="2700000" algn="tl">
                  <a:srgbClr val="000000">
                    <a:alpha val="30000"/>
                  </a:srgbClr>
                </a:outerShdw>
              </a:effectLst>
              <a:cs typeface="Arial" pitchFamily="34" charset="0"/>
            </a:endParaRPr>
          </a:p>
        </p:txBody>
      </p:sp>
      <p:grpSp>
        <p:nvGrpSpPr>
          <p:cNvPr id="45" name="Group 999"/>
          <p:cNvGrpSpPr>
            <a:grpSpLocks/>
          </p:cNvGrpSpPr>
          <p:nvPr/>
        </p:nvGrpSpPr>
        <p:grpSpPr bwMode="auto">
          <a:xfrm>
            <a:off x="5993127" y="3780152"/>
            <a:ext cx="1141607" cy="1143786"/>
            <a:chOff x="0" y="0"/>
            <a:chExt cx="844508" cy="845123"/>
          </a:xfrm>
        </p:grpSpPr>
        <p:sp>
          <p:nvSpPr>
            <p:cNvPr id="46" name="Shape 995"/>
            <p:cNvSpPr>
              <a:spLocks/>
            </p:cNvSpPr>
            <p:nvPr/>
          </p:nvSpPr>
          <p:spPr bwMode="auto">
            <a:xfrm>
              <a:off x="0" y="0"/>
              <a:ext cx="127357"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93" y="21600"/>
                  </a:moveTo>
                  <a:cubicBezTo>
                    <a:pt x="497" y="21600"/>
                    <a:pt x="0" y="21103"/>
                    <a:pt x="0" y="20607"/>
                  </a:cubicBezTo>
                  <a:cubicBezTo>
                    <a:pt x="0" y="9186"/>
                    <a:pt x="9434" y="0"/>
                    <a:pt x="20607" y="0"/>
                  </a:cubicBezTo>
                  <a:cubicBezTo>
                    <a:pt x="21352" y="0"/>
                    <a:pt x="21600" y="497"/>
                    <a:pt x="21600" y="993"/>
                  </a:cubicBezTo>
                  <a:cubicBezTo>
                    <a:pt x="21600" y="1490"/>
                    <a:pt x="21352" y="1986"/>
                    <a:pt x="20607" y="1986"/>
                  </a:cubicBezTo>
                  <a:cubicBezTo>
                    <a:pt x="10428" y="1986"/>
                    <a:pt x="1986" y="10428"/>
                    <a:pt x="1986" y="20607"/>
                  </a:cubicBezTo>
                  <a:cubicBezTo>
                    <a:pt x="1986" y="21103"/>
                    <a:pt x="1738" y="21600"/>
                    <a:pt x="993"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47" name="Shape 996"/>
            <p:cNvSpPr>
              <a:spLocks/>
            </p:cNvSpPr>
            <p:nvPr/>
          </p:nvSpPr>
          <p:spPr bwMode="auto">
            <a:xfrm>
              <a:off x="717151" y="0"/>
              <a:ext cx="127358"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07" y="21600"/>
                  </a:moveTo>
                  <a:cubicBezTo>
                    <a:pt x="20110" y="21600"/>
                    <a:pt x="19614" y="21103"/>
                    <a:pt x="19614" y="20607"/>
                  </a:cubicBezTo>
                  <a:cubicBezTo>
                    <a:pt x="19614" y="10428"/>
                    <a:pt x="11172" y="1986"/>
                    <a:pt x="993" y="1986"/>
                  </a:cubicBezTo>
                  <a:cubicBezTo>
                    <a:pt x="497" y="1986"/>
                    <a:pt x="0" y="1490"/>
                    <a:pt x="0" y="993"/>
                  </a:cubicBezTo>
                  <a:cubicBezTo>
                    <a:pt x="0" y="497"/>
                    <a:pt x="497" y="0"/>
                    <a:pt x="993" y="0"/>
                  </a:cubicBezTo>
                  <a:cubicBezTo>
                    <a:pt x="12414" y="0"/>
                    <a:pt x="21600" y="9186"/>
                    <a:pt x="21600" y="20607"/>
                  </a:cubicBezTo>
                  <a:cubicBezTo>
                    <a:pt x="21600" y="21103"/>
                    <a:pt x="21103" y="21600"/>
                    <a:pt x="20607"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48" name="Shape 997"/>
            <p:cNvSpPr>
              <a:spLocks/>
            </p:cNvSpPr>
            <p:nvPr/>
          </p:nvSpPr>
          <p:spPr bwMode="auto">
            <a:xfrm>
              <a:off x="0" y="718385"/>
              <a:ext cx="127357"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07" y="21600"/>
                  </a:moveTo>
                  <a:cubicBezTo>
                    <a:pt x="9434" y="21600"/>
                    <a:pt x="0" y="12414"/>
                    <a:pt x="0" y="993"/>
                  </a:cubicBezTo>
                  <a:cubicBezTo>
                    <a:pt x="0" y="497"/>
                    <a:pt x="497" y="0"/>
                    <a:pt x="993" y="0"/>
                  </a:cubicBezTo>
                  <a:cubicBezTo>
                    <a:pt x="1738" y="0"/>
                    <a:pt x="1986" y="497"/>
                    <a:pt x="1986" y="993"/>
                  </a:cubicBezTo>
                  <a:cubicBezTo>
                    <a:pt x="1986" y="11421"/>
                    <a:pt x="10428" y="19614"/>
                    <a:pt x="20607" y="19614"/>
                  </a:cubicBezTo>
                  <a:cubicBezTo>
                    <a:pt x="21352" y="19614"/>
                    <a:pt x="21600" y="20110"/>
                    <a:pt x="21600" y="20607"/>
                  </a:cubicBezTo>
                  <a:cubicBezTo>
                    <a:pt x="21600" y="21103"/>
                    <a:pt x="21352" y="21600"/>
                    <a:pt x="20607"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49" name="Shape 998"/>
            <p:cNvSpPr>
              <a:spLocks/>
            </p:cNvSpPr>
            <p:nvPr/>
          </p:nvSpPr>
          <p:spPr bwMode="auto">
            <a:xfrm>
              <a:off x="717151" y="718385"/>
              <a:ext cx="127358"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93" y="21600"/>
                  </a:moveTo>
                  <a:cubicBezTo>
                    <a:pt x="497" y="21600"/>
                    <a:pt x="0" y="21103"/>
                    <a:pt x="0" y="20607"/>
                  </a:cubicBezTo>
                  <a:cubicBezTo>
                    <a:pt x="0" y="20110"/>
                    <a:pt x="497" y="19614"/>
                    <a:pt x="993" y="19614"/>
                  </a:cubicBezTo>
                  <a:cubicBezTo>
                    <a:pt x="11172" y="19614"/>
                    <a:pt x="19614" y="11421"/>
                    <a:pt x="19614" y="993"/>
                  </a:cubicBezTo>
                  <a:cubicBezTo>
                    <a:pt x="19614" y="497"/>
                    <a:pt x="20110" y="0"/>
                    <a:pt x="20607" y="0"/>
                  </a:cubicBezTo>
                  <a:cubicBezTo>
                    <a:pt x="21103" y="0"/>
                    <a:pt x="21600" y="497"/>
                    <a:pt x="21600" y="993"/>
                  </a:cubicBezTo>
                  <a:cubicBezTo>
                    <a:pt x="21600" y="12414"/>
                    <a:pt x="12414" y="21600"/>
                    <a:pt x="993"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grpSp>
      <p:sp>
        <p:nvSpPr>
          <p:cNvPr id="51" name="Shape 994"/>
          <p:cNvSpPr>
            <a:spLocks/>
          </p:cNvSpPr>
          <p:nvPr/>
        </p:nvSpPr>
        <p:spPr bwMode="auto">
          <a:xfrm>
            <a:off x="6078372" y="5170517"/>
            <a:ext cx="971116" cy="97225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8659"/>
                </a:moveTo>
                <a:cubicBezTo>
                  <a:pt x="21600" y="20283"/>
                  <a:pt x="20283" y="21600"/>
                  <a:pt x="18659" y="21600"/>
                </a:cubicBezTo>
                <a:cubicBezTo>
                  <a:pt x="2941" y="21600"/>
                  <a:pt x="2941" y="21600"/>
                  <a:pt x="2941" y="21600"/>
                </a:cubicBezTo>
                <a:cubicBezTo>
                  <a:pt x="1317" y="21600"/>
                  <a:pt x="0" y="20283"/>
                  <a:pt x="0" y="18659"/>
                </a:cubicBezTo>
                <a:cubicBezTo>
                  <a:pt x="0" y="2898"/>
                  <a:pt x="0" y="2898"/>
                  <a:pt x="0" y="2898"/>
                </a:cubicBezTo>
                <a:cubicBezTo>
                  <a:pt x="0" y="1317"/>
                  <a:pt x="1317" y="0"/>
                  <a:pt x="2941" y="0"/>
                </a:cubicBezTo>
                <a:cubicBezTo>
                  <a:pt x="18659" y="0"/>
                  <a:pt x="18659" y="0"/>
                  <a:pt x="18659" y="0"/>
                </a:cubicBezTo>
                <a:cubicBezTo>
                  <a:pt x="20283" y="0"/>
                  <a:pt x="21600" y="1317"/>
                  <a:pt x="21600" y="2898"/>
                </a:cubicBezTo>
                <a:lnTo>
                  <a:pt x="21600" y="18659"/>
                </a:lnTo>
                <a:close/>
              </a:path>
            </a:pathLst>
          </a:custGeom>
          <a:solidFill>
            <a:schemeClr val="bg1">
              <a:lumMod val="65000"/>
            </a:schemeClr>
          </a:solidFill>
          <a:ln w="9525">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914081" fontAlgn="auto">
              <a:spcBef>
                <a:spcPts val="0"/>
              </a:spcBef>
              <a:spcAft>
                <a:spcPts val="0"/>
              </a:spcAft>
            </a:pPr>
            <a:endParaRPr lang="zh-CN" altLang="en-US" sz="1100" b="1" spc="50">
              <a:solidFill>
                <a:srgbClr val="FFC000"/>
              </a:solidFill>
              <a:effectLst>
                <a:outerShdw blurRad="25400" dir="2700000" algn="tl">
                  <a:srgbClr val="000000">
                    <a:alpha val="30000"/>
                  </a:srgbClr>
                </a:outerShdw>
              </a:effectLst>
              <a:cs typeface="Arial" pitchFamily="34" charset="0"/>
            </a:endParaRPr>
          </a:p>
        </p:txBody>
      </p:sp>
      <p:grpSp>
        <p:nvGrpSpPr>
          <p:cNvPr id="52" name="Group 999"/>
          <p:cNvGrpSpPr>
            <a:grpSpLocks/>
          </p:cNvGrpSpPr>
          <p:nvPr/>
        </p:nvGrpSpPr>
        <p:grpSpPr bwMode="auto">
          <a:xfrm>
            <a:off x="5993127" y="5084753"/>
            <a:ext cx="1141607" cy="1143786"/>
            <a:chOff x="0" y="0"/>
            <a:chExt cx="844508" cy="845123"/>
          </a:xfrm>
        </p:grpSpPr>
        <p:sp>
          <p:nvSpPr>
            <p:cNvPr id="53" name="Shape 995"/>
            <p:cNvSpPr>
              <a:spLocks/>
            </p:cNvSpPr>
            <p:nvPr/>
          </p:nvSpPr>
          <p:spPr bwMode="auto">
            <a:xfrm>
              <a:off x="0" y="0"/>
              <a:ext cx="127357"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93" y="21600"/>
                  </a:moveTo>
                  <a:cubicBezTo>
                    <a:pt x="497" y="21600"/>
                    <a:pt x="0" y="21103"/>
                    <a:pt x="0" y="20607"/>
                  </a:cubicBezTo>
                  <a:cubicBezTo>
                    <a:pt x="0" y="9186"/>
                    <a:pt x="9434" y="0"/>
                    <a:pt x="20607" y="0"/>
                  </a:cubicBezTo>
                  <a:cubicBezTo>
                    <a:pt x="21352" y="0"/>
                    <a:pt x="21600" y="497"/>
                    <a:pt x="21600" y="993"/>
                  </a:cubicBezTo>
                  <a:cubicBezTo>
                    <a:pt x="21600" y="1490"/>
                    <a:pt x="21352" y="1986"/>
                    <a:pt x="20607" y="1986"/>
                  </a:cubicBezTo>
                  <a:cubicBezTo>
                    <a:pt x="10428" y="1986"/>
                    <a:pt x="1986" y="10428"/>
                    <a:pt x="1986" y="20607"/>
                  </a:cubicBezTo>
                  <a:cubicBezTo>
                    <a:pt x="1986" y="21103"/>
                    <a:pt x="1738" y="21600"/>
                    <a:pt x="993"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54" name="Shape 996"/>
            <p:cNvSpPr>
              <a:spLocks/>
            </p:cNvSpPr>
            <p:nvPr/>
          </p:nvSpPr>
          <p:spPr bwMode="auto">
            <a:xfrm>
              <a:off x="717151" y="0"/>
              <a:ext cx="127358"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07" y="21600"/>
                  </a:moveTo>
                  <a:cubicBezTo>
                    <a:pt x="20110" y="21600"/>
                    <a:pt x="19614" y="21103"/>
                    <a:pt x="19614" y="20607"/>
                  </a:cubicBezTo>
                  <a:cubicBezTo>
                    <a:pt x="19614" y="10428"/>
                    <a:pt x="11172" y="1986"/>
                    <a:pt x="993" y="1986"/>
                  </a:cubicBezTo>
                  <a:cubicBezTo>
                    <a:pt x="497" y="1986"/>
                    <a:pt x="0" y="1490"/>
                    <a:pt x="0" y="993"/>
                  </a:cubicBezTo>
                  <a:cubicBezTo>
                    <a:pt x="0" y="497"/>
                    <a:pt x="497" y="0"/>
                    <a:pt x="993" y="0"/>
                  </a:cubicBezTo>
                  <a:cubicBezTo>
                    <a:pt x="12414" y="0"/>
                    <a:pt x="21600" y="9186"/>
                    <a:pt x="21600" y="20607"/>
                  </a:cubicBezTo>
                  <a:cubicBezTo>
                    <a:pt x="21600" y="21103"/>
                    <a:pt x="21103" y="21600"/>
                    <a:pt x="20607"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55" name="Shape 997"/>
            <p:cNvSpPr>
              <a:spLocks/>
            </p:cNvSpPr>
            <p:nvPr/>
          </p:nvSpPr>
          <p:spPr bwMode="auto">
            <a:xfrm>
              <a:off x="0" y="718385"/>
              <a:ext cx="127357"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607" y="21600"/>
                  </a:moveTo>
                  <a:cubicBezTo>
                    <a:pt x="9434" y="21600"/>
                    <a:pt x="0" y="12414"/>
                    <a:pt x="0" y="993"/>
                  </a:cubicBezTo>
                  <a:cubicBezTo>
                    <a:pt x="0" y="497"/>
                    <a:pt x="497" y="0"/>
                    <a:pt x="993" y="0"/>
                  </a:cubicBezTo>
                  <a:cubicBezTo>
                    <a:pt x="1738" y="0"/>
                    <a:pt x="1986" y="497"/>
                    <a:pt x="1986" y="993"/>
                  </a:cubicBezTo>
                  <a:cubicBezTo>
                    <a:pt x="1986" y="11421"/>
                    <a:pt x="10428" y="19614"/>
                    <a:pt x="20607" y="19614"/>
                  </a:cubicBezTo>
                  <a:cubicBezTo>
                    <a:pt x="21352" y="19614"/>
                    <a:pt x="21600" y="20110"/>
                    <a:pt x="21600" y="20607"/>
                  </a:cubicBezTo>
                  <a:cubicBezTo>
                    <a:pt x="21600" y="21103"/>
                    <a:pt x="21352" y="21600"/>
                    <a:pt x="20607"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sp>
          <p:nvSpPr>
            <p:cNvPr id="56" name="Shape 998"/>
            <p:cNvSpPr>
              <a:spLocks/>
            </p:cNvSpPr>
            <p:nvPr/>
          </p:nvSpPr>
          <p:spPr bwMode="auto">
            <a:xfrm>
              <a:off x="717151" y="718385"/>
              <a:ext cx="127358" cy="1267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993" y="21600"/>
                  </a:moveTo>
                  <a:cubicBezTo>
                    <a:pt x="497" y="21600"/>
                    <a:pt x="0" y="21103"/>
                    <a:pt x="0" y="20607"/>
                  </a:cubicBezTo>
                  <a:cubicBezTo>
                    <a:pt x="0" y="20110"/>
                    <a:pt x="497" y="19614"/>
                    <a:pt x="993" y="19614"/>
                  </a:cubicBezTo>
                  <a:cubicBezTo>
                    <a:pt x="11172" y="19614"/>
                    <a:pt x="19614" y="11421"/>
                    <a:pt x="19614" y="993"/>
                  </a:cubicBezTo>
                  <a:cubicBezTo>
                    <a:pt x="19614" y="497"/>
                    <a:pt x="20110" y="0"/>
                    <a:pt x="20607" y="0"/>
                  </a:cubicBezTo>
                  <a:cubicBezTo>
                    <a:pt x="21103" y="0"/>
                    <a:pt x="21600" y="497"/>
                    <a:pt x="21600" y="993"/>
                  </a:cubicBezTo>
                  <a:cubicBezTo>
                    <a:pt x="21600" y="12414"/>
                    <a:pt x="12414" y="21600"/>
                    <a:pt x="993" y="21600"/>
                  </a:cubicBezTo>
                  <a:close/>
                </a:path>
              </a:pathLst>
            </a:custGeom>
            <a:solidFill>
              <a:srgbClr val="C00000"/>
            </a:solidFill>
            <a:ln w="9525" cap="flat">
              <a:noFill/>
              <a:prstDash val="solid"/>
              <a:round/>
              <a:headEnd/>
              <a:tailEnd/>
            </a:ln>
          </p:spPr>
          <p:txBody>
            <a:bodyPr lIns="0" tIns="0" rIns="0" bIns="0"/>
            <a:lstStyle/>
            <a:p>
              <a:pPr defTabSz="1219078" fontAlgn="auto">
                <a:spcBef>
                  <a:spcPts val="0"/>
                </a:spcBef>
                <a:spcAft>
                  <a:spcPts val="0"/>
                </a:spcAft>
              </a:pPr>
              <a:endParaRPr lang="zh-CN" altLang="en-US" sz="2399">
                <a:solidFill>
                  <a:srgbClr val="000000"/>
                </a:solidFill>
                <a:latin typeface="Arial" panose="020B0604020202020204" pitchFamily="34" charset="0"/>
                <a:ea typeface="Microsoft YaHei"/>
                <a:cs typeface="Arial" panose="020B0604020202020204" pitchFamily="34" charset="0"/>
              </a:endParaRPr>
            </a:p>
          </p:txBody>
        </p:sp>
      </p:grpSp>
      <p:sp>
        <p:nvSpPr>
          <p:cNvPr id="58" name="矩形 57"/>
          <p:cNvSpPr/>
          <p:nvPr/>
        </p:nvSpPr>
        <p:spPr>
          <a:xfrm>
            <a:off x="7535786" y="2475550"/>
            <a:ext cx="4319876" cy="1143788"/>
          </a:xfrm>
          <a:prstGeom prst="rect">
            <a:avLst/>
          </a:prstGeom>
          <a:gradFill flip="none" rotWithShape="1">
            <a:gsLst>
              <a:gs pos="0">
                <a:schemeClr val="bg1">
                  <a:lumMod val="85000"/>
                  <a:alpha val="0"/>
                </a:schemeClr>
              </a:gs>
              <a:gs pos="100000">
                <a:schemeClr val="bg1">
                  <a:lumMod val="50000"/>
                  <a:alpha val="20000"/>
                </a:schemeClr>
              </a:gs>
            </a:gsLst>
            <a:lin ang="108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00">
              <a:solidFill>
                <a:srgbClr val="FFFFFF"/>
              </a:solidFill>
            </a:endParaRPr>
          </a:p>
        </p:txBody>
      </p:sp>
      <p:cxnSp>
        <p:nvCxnSpPr>
          <p:cNvPr id="7" name="直接连接符 6"/>
          <p:cNvCxnSpPr/>
          <p:nvPr/>
        </p:nvCxnSpPr>
        <p:spPr>
          <a:xfrm>
            <a:off x="7535785" y="2475550"/>
            <a:ext cx="0" cy="11437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391807" y="2475550"/>
            <a:ext cx="0" cy="11437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535786" y="3780152"/>
            <a:ext cx="4319876" cy="1143788"/>
          </a:xfrm>
          <a:prstGeom prst="rect">
            <a:avLst/>
          </a:prstGeom>
          <a:gradFill flip="none" rotWithShape="1">
            <a:gsLst>
              <a:gs pos="0">
                <a:schemeClr val="bg1">
                  <a:lumMod val="85000"/>
                  <a:alpha val="0"/>
                </a:schemeClr>
              </a:gs>
              <a:gs pos="100000">
                <a:schemeClr val="bg1">
                  <a:lumMod val="50000"/>
                  <a:alpha val="20000"/>
                </a:schemeClr>
              </a:gs>
            </a:gsLst>
            <a:lin ang="108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00">
              <a:solidFill>
                <a:srgbClr val="FFFFFF"/>
              </a:solidFill>
            </a:endParaRPr>
          </a:p>
        </p:txBody>
      </p:sp>
      <p:cxnSp>
        <p:nvCxnSpPr>
          <p:cNvPr id="63" name="直接连接符 62"/>
          <p:cNvCxnSpPr/>
          <p:nvPr/>
        </p:nvCxnSpPr>
        <p:spPr>
          <a:xfrm>
            <a:off x="7535785" y="3780152"/>
            <a:ext cx="0" cy="11437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391807" y="3780152"/>
            <a:ext cx="0" cy="11437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7535786" y="5084753"/>
            <a:ext cx="4319876" cy="1143788"/>
          </a:xfrm>
          <a:prstGeom prst="rect">
            <a:avLst/>
          </a:prstGeom>
          <a:gradFill flip="none" rotWithShape="1">
            <a:gsLst>
              <a:gs pos="0">
                <a:schemeClr val="bg1">
                  <a:lumMod val="85000"/>
                  <a:alpha val="0"/>
                </a:schemeClr>
              </a:gs>
              <a:gs pos="100000">
                <a:schemeClr val="bg1">
                  <a:lumMod val="50000"/>
                  <a:alpha val="20000"/>
                </a:schemeClr>
              </a:gs>
            </a:gsLst>
            <a:lin ang="108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00">
              <a:solidFill>
                <a:srgbClr val="FFFFFF"/>
              </a:solidFill>
            </a:endParaRPr>
          </a:p>
        </p:txBody>
      </p:sp>
      <p:cxnSp>
        <p:nvCxnSpPr>
          <p:cNvPr id="66" name="直接连接符 65"/>
          <p:cNvCxnSpPr/>
          <p:nvPr/>
        </p:nvCxnSpPr>
        <p:spPr>
          <a:xfrm>
            <a:off x="7535785" y="5084753"/>
            <a:ext cx="0" cy="11437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391807" y="5084753"/>
            <a:ext cx="0" cy="11437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0848" y="2724363"/>
            <a:ext cx="646163" cy="646163"/>
          </a:xfrm>
          <a:prstGeom prst="rect">
            <a:avLst/>
          </a:prstGeom>
          <a:noFill/>
        </p:spPr>
        <p:txBody>
          <a:bodyPr wrap="none" rtlCol="0">
            <a:spAutoFit/>
          </a:bodyPr>
          <a:lstStyle/>
          <a:p>
            <a:pPr algn="ctr" defTabSz="1219078" fontAlgn="auto">
              <a:spcBef>
                <a:spcPts val="0"/>
              </a:spcBef>
              <a:spcAft>
                <a:spcPts val="0"/>
              </a:spcAft>
            </a:pPr>
            <a:r>
              <a:rPr lang="en-US" altLang="zh-CN" sz="1799" kern="0" dirty="0">
                <a:solidFill>
                  <a:srgbClr val="FFFFFF"/>
                </a:solidFill>
                <a:latin typeface="Microsoft YaHei"/>
                <a:ea typeface="Microsoft YaHei"/>
                <a:cs typeface="Arial" pitchFamily="34" charset="0"/>
              </a:rPr>
              <a:t>Ivy</a:t>
            </a:r>
          </a:p>
          <a:p>
            <a:pPr algn="ctr" defTabSz="1219078" fontAlgn="auto">
              <a:spcBef>
                <a:spcPts val="0"/>
              </a:spcBef>
              <a:spcAft>
                <a:spcPts val="0"/>
              </a:spcAft>
            </a:pPr>
            <a:r>
              <a:rPr lang="zh-CN" altLang="en-US" sz="1799" kern="0" dirty="0">
                <a:solidFill>
                  <a:srgbClr val="FFFFFF"/>
                </a:solidFill>
                <a:latin typeface="Microsoft YaHei"/>
                <a:ea typeface="Microsoft YaHei"/>
                <a:cs typeface="Arial" pitchFamily="34" charset="0"/>
              </a:rPr>
              <a:t>依赖</a:t>
            </a:r>
          </a:p>
        </p:txBody>
      </p:sp>
      <p:sp>
        <p:nvSpPr>
          <p:cNvPr id="68" name="TextBox 67"/>
          <p:cNvSpPr txBox="1"/>
          <p:nvPr/>
        </p:nvSpPr>
        <p:spPr>
          <a:xfrm>
            <a:off x="6096615" y="4025076"/>
            <a:ext cx="934628" cy="684625"/>
          </a:xfrm>
          <a:prstGeom prst="rect">
            <a:avLst/>
          </a:prstGeom>
          <a:noFill/>
        </p:spPr>
        <p:txBody>
          <a:bodyPr wrap="none" rtlCol="0">
            <a:spAutoFit/>
          </a:bodyPr>
          <a:lstStyle/>
          <a:p>
            <a:pPr algn="ctr" defTabSz="1219078" fontAlgn="auto">
              <a:spcBef>
                <a:spcPts val="300"/>
              </a:spcBef>
              <a:spcAft>
                <a:spcPts val="0"/>
              </a:spcAft>
              <a:defRPr/>
            </a:pPr>
            <a:r>
              <a:rPr lang="en-US" altLang="zh-CN" sz="1799" kern="0" dirty="0">
                <a:solidFill>
                  <a:srgbClr val="FFFFFF"/>
                </a:solidFill>
                <a:latin typeface="Microsoft YaHei"/>
                <a:ea typeface="Microsoft YaHei"/>
                <a:cs typeface="Arial" pitchFamily="34" charset="0"/>
              </a:rPr>
              <a:t>Maven</a:t>
            </a:r>
          </a:p>
          <a:p>
            <a:pPr algn="ctr" defTabSz="1219078" fontAlgn="auto">
              <a:spcBef>
                <a:spcPts val="300"/>
              </a:spcBef>
              <a:spcAft>
                <a:spcPts val="0"/>
              </a:spcAft>
              <a:defRPr/>
            </a:pPr>
            <a:r>
              <a:rPr lang="zh-CN" altLang="en-US" sz="1799" kern="0" dirty="0">
                <a:solidFill>
                  <a:srgbClr val="FFFFFF"/>
                </a:solidFill>
                <a:latin typeface="Microsoft YaHei"/>
                <a:ea typeface="Microsoft YaHei"/>
                <a:cs typeface="Arial" pitchFamily="34" charset="0"/>
              </a:rPr>
              <a:t>依赖</a:t>
            </a:r>
          </a:p>
        </p:txBody>
      </p:sp>
      <p:sp>
        <p:nvSpPr>
          <p:cNvPr id="69" name="TextBox 68"/>
          <p:cNvSpPr txBox="1"/>
          <p:nvPr/>
        </p:nvSpPr>
        <p:spPr>
          <a:xfrm>
            <a:off x="6107714" y="5314334"/>
            <a:ext cx="912429" cy="684546"/>
          </a:xfrm>
          <a:prstGeom prst="rect">
            <a:avLst/>
          </a:prstGeom>
          <a:noFill/>
        </p:spPr>
        <p:txBody>
          <a:bodyPr wrap="none" rtlCol="0">
            <a:spAutoFit/>
          </a:bodyPr>
          <a:lstStyle/>
          <a:p>
            <a:pPr algn="ctr" defTabSz="1219078" fontAlgn="auto">
              <a:spcBef>
                <a:spcPts val="300"/>
              </a:spcBef>
              <a:spcAft>
                <a:spcPts val="0"/>
              </a:spcAft>
              <a:defRPr/>
            </a:pPr>
            <a:r>
              <a:rPr lang="en-US" altLang="zh-CN" sz="1799" kern="0" dirty="0" err="1" smtClean="0">
                <a:solidFill>
                  <a:srgbClr val="FFFFFF"/>
                </a:solidFill>
                <a:latin typeface="Microsoft YaHei"/>
                <a:ea typeface="Microsoft YaHei"/>
                <a:cs typeface="Arial" pitchFamily="34" charset="0"/>
              </a:rPr>
              <a:t>Gradle</a:t>
            </a:r>
            <a:endParaRPr lang="en-US" altLang="zh-CN" sz="1799" kern="0" dirty="0">
              <a:solidFill>
                <a:srgbClr val="FFFFFF"/>
              </a:solidFill>
              <a:latin typeface="Microsoft YaHei"/>
              <a:ea typeface="Microsoft YaHei"/>
              <a:cs typeface="Arial" pitchFamily="34" charset="0"/>
            </a:endParaRPr>
          </a:p>
          <a:p>
            <a:pPr algn="ctr" defTabSz="1219078" fontAlgn="auto">
              <a:spcBef>
                <a:spcPts val="300"/>
              </a:spcBef>
              <a:spcAft>
                <a:spcPts val="0"/>
              </a:spcAft>
              <a:defRPr/>
            </a:pPr>
            <a:r>
              <a:rPr lang="zh-CN" altLang="en-US" sz="1799" kern="0" dirty="0">
                <a:solidFill>
                  <a:srgbClr val="FFFFFF"/>
                </a:solidFill>
                <a:latin typeface="Microsoft YaHei"/>
                <a:ea typeface="Microsoft YaHei"/>
                <a:cs typeface="Arial" pitchFamily="34" charset="0"/>
              </a:rPr>
              <a:t>依赖</a:t>
            </a:r>
          </a:p>
        </p:txBody>
      </p:sp>
      <p:pic>
        <p:nvPicPr>
          <p:cNvPr id="70" name="图片 69"/>
          <p:cNvPicPr>
            <a:picLocks noChangeAspect="1"/>
          </p:cNvPicPr>
          <p:nvPr/>
        </p:nvPicPr>
        <p:blipFill>
          <a:blip r:embed="rId4"/>
          <a:stretch>
            <a:fillRect/>
          </a:stretch>
        </p:blipFill>
        <p:spPr>
          <a:xfrm>
            <a:off x="7751753" y="2503361"/>
            <a:ext cx="3482133" cy="1088167"/>
          </a:xfrm>
          <a:prstGeom prst="rect">
            <a:avLst/>
          </a:prstGeom>
        </p:spPr>
      </p:pic>
      <p:pic>
        <p:nvPicPr>
          <p:cNvPr id="71" name="图片 70"/>
          <p:cNvPicPr>
            <a:picLocks noChangeAspect="1"/>
          </p:cNvPicPr>
          <p:nvPr/>
        </p:nvPicPr>
        <p:blipFill>
          <a:blip r:embed="rId5"/>
          <a:stretch>
            <a:fillRect/>
          </a:stretch>
        </p:blipFill>
        <p:spPr>
          <a:xfrm>
            <a:off x="7751754" y="3820545"/>
            <a:ext cx="3482133" cy="1063004"/>
          </a:xfrm>
          <a:prstGeom prst="rect">
            <a:avLst/>
          </a:prstGeom>
        </p:spPr>
      </p:pic>
      <p:pic>
        <p:nvPicPr>
          <p:cNvPr id="72" name="图片 71"/>
          <p:cNvPicPr>
            <a:picLocks noChangeAspect="1"/>
          </p:cNvPicPr>
          <p:nvPr/>
        </p:nvPicPr>
        <p:blipFill>
          <a:blip r:embed="rId6"/>
          <a:stretch>
            <a:fillRect/>
          </a:stretch>
        </p:blipFill>
        <p:spPr>
          <a:xfrm>
            <a:off x="7751753" y="5114552"/>
            <a:ext cx="3482133" cy="1084190"/>
          </a:xfrm>
          <a:prstGeom prst="rect">
            <a:avLst/>
          </a:prstGeom>
        </p:spPr>
      </p:pic>
      <p:sp>
        <p:nvSpPr>
          <p:cNvPr id="59" name="TextBox 58"/>
          <p:cNvSpPr txBox="1"/>
          <p:nvPr/>
        </p:nvSpPr>
        <p:spPr>
          <a:xfrm>
            <a:off x="672818" y="1331003"/>
            <a:ext cx="10966876" cy="923090"/>
          </a:xfrm>
          <a:prstGeom prst="rect">
            <a:avLst/>
          </a:prstGeom>
          <a:noFill/>
        </p:spPr>
        <p:txBody>
          <a:bodyPr wrap="square" rtlCol="0">
            <a:spAutoFit/>
          </a:bodyPr>
          <a:lstStyle/>
          <a:p>
            <a:pPr defTabSz="1219078" fontAlgn="auto">
              <a:lnSpc>
                <a:spcPct val="150000"/>
              </a:lnSpc>
              <a:spcBef>
                <a:spcPts val="0"/>
              </a:spcBef>
              <a:spcAft>
                <a:spcPts val="0"/>
              </a:spcAft>
            </a:pPr>
            <a:r>
              <a:rPr lang="zh-CN" altLang="en-US" sz="1799" dirty="0">
                <a:solidFill>
                  <a:srgbClr val="000000"/>
                </a:solidFill>
                <a:latin typeface="Microsoft YaHei" panose="020B0503020204020204" pitchFamily="34" charset="-122"/>
                <a:ea typeface="Microsoft YaHei" panose="020B0503020204020204" pitchFamily="34" charset="-122"/>
              </a:rPr>
              <a:t>在</a:t>
            </a:r>
            <a:r>
              <a:rPr lang="en-US" altLang="zh-CN" sz="1799" dirty="0">
                <a:solidFill>
                  <a:srgbClr val="000000"/>
                </a:solidFill>
                <a:latin typeface="Microsoft YaHei" panose="020B0503020204020204" pitchFamily="34" charset="-122"/>
                <a:ea typeface="Microsoft YaHei" panose="020B0503020204020204" pitchFamily="34" charset="-122"/>
              </a:rPr>
              <a:t>JAVA</a:t>
            </a:r>
            <a:r>
              <a:rPr lang="zh-CN" altLang="en-US" sz="1799" dirty="0">
                <a:solidFill>
                  <a:srgbClr val="000000"/>
                </a:solidFill>
                <a:latin typeface="Microsoft YaHei" panose="020B0503020204020204" pitchFamily="34" charset="-122"/>
                <a:ea typeface="Microsoft YaHei" panose="020B0503020204020204" pitchFamily="34" charset="-122"/>
              </a:rPr>
              <a:t>开发工具圈中</a:t>
            </a:r>
            <a:r>
              <a:rPr lang="en-US" altLang="zh-CN" sz="1799" dirty="0">
                <a:solidFill>
                  <a:srgbClr val="000000"/>
                </a:solidFill>
                <a:latin typeface="Microsoft YaHei" panose="020B0503020204020204" pitchFamily="34" charset="-122"/>
                <a:ea typeface="Microsoft YaHei" panose="020B0503020204020204" pitchFamily="34" charset="-122"/>
              </a:rPr>
              <a:t>,</a:t>
            </a:r>
            <a:r>
              <a:rPr lang="zh-CN" altLang="en-US" sz="1799" dirty="0">
                <a:solidFill>
                  <a:srgbClr val="000000"/>
                </a:solidFill>
                <a:latin typeface="Microsoft YaHei" panose="020B0503020204020204" pitchFamily="34" charset="-122"/>
                <a:ea typeface="Microsoft YaHei" panose="020B0503020204020204" pitchFamily="34" charset="-122"/>
              </a:rPr>
              <a:t>目前最主流的有以下三个开发工具，依赖管理已经成为了项目构建自动化工具中的一个主要部分。</a:t>
            </a:r>
            <a:endParaRPr lang="en-US" altLang="zh-CN" sz="1799" dirty="0">
              <a:solidFill>
                <a:srgbClr val="0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679686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162"/>
          <p:cNvSpPr/>
          <p:nvPr/>
        </p:nvSpPr>
        <p:spPr>
          <a:xfrm>
            <a:off x="552881" y="1269322"/>
            <a:ext cx="11086813" cy="1079839"/>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Arial"/>
                <a:ea typeface="Microsoft YaHei"/>
              </a:rPr>
              <a:t>Maven</a:t>
            </a:r>
            <a:r>
              <a:rPr lang="zh-CN" altLang="en-US" sz="2799" dirty="0">
                <a:solidFill>
                  <a:srgbClr val="000000"/>
                </a:solidFill>
                <a:latin typeface="Arial"/>
                <a:ea typeface="Microsoft YaHei"/>
              </a:rPr>
              <a:t>介绍</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3" name="组合 12"/>
          <p:cNvGrpSpPr/>
          <p:nvPr/>
        </p:nvGrpSpPr>
        <p:grpSpPr>
          <a:xfrm>
            <a:off x="387540" y="532546"/>
            <a:ext cx="329534" cy="391842"/>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3" name="TextBox 2"/>
          <p:cNvSpPr txBox="1"/>
          <p:nvPr/>
        </p:nvSpPr>
        <p:spPr>
          <a:xfrm>
            <a:off x="672818" y="1331004"/>
            <a:ext cx="9579295" cy="922705"/>
          </a:xfrm>
          <a:prstGeom prst="rect">
            <a:avLst/>
          </a:prstGeom>
          <a:noFill/>
        </p:spPr>
        <p:txBody>
          <a:bodyPr wrap="none" rtlCol="0">
            <a:spAutoFit/>
          </a:bodyPr>
          <a:lstStyle/>
          <a:p>
            <a:pPr defTabSz="1219078" fontAlgn="auto">
              <a:lnSpc>
                <a:spcPct val="150000"/>
              </a:lnSpc>
              <a:spcBef>
                <a:spcPts val="0"/>
              </a:spcBef>
              <a:spcAft>
                <a:spcPts val="0"/>
              </a:spcAft>
            </a:pPr>
            <a:r>
              <a:rPr lang="en-US" altLang="zh-CN" sz="1799" dirty="0">
                <a:solidFill>
                  <a:srgbClr val="000000"/>
                </a:solidFill>
                <a:latin typeface="Microsoft YaHei" panose="020B0503020204020204" pitchFamily="34" charset="-122"/>
                <a:ea typeface="Microsoft YaHei" panose="020B0503020204020204" pitchFamily="34" charset="-122"/>
              </a:rPr>
              <a:t>Maven </a:t>
            </a:r>
            <a:r>
              <a:rPr lang="zh-CN" altLang="en-US" sz="1799" dirty="0">
                <a:solidFill>
                  <a:srgbClr val="000000"/>
                </a:solidFill>
                <a:latin typeface="Microsoft YaHei" panose="020B0503020204020204" pitchFamily="34" charset="-122"/>
                <a:ea typeface="Microsoft YaHei" panose="020B0503020204020204" pitchFamily="34" charset="-122"/>
              </a:rPr>
              <a:t>是 </a:t>
            </a:r>
            <a:r>
              <a:rPr lang="en-US" altLang="zh-CN" sz="1799" dirty="0">
                <a:solidFill>
                  <a:srgbClr val="000000"/>
                </a:solidFill>
                <a:latin typeface="Microsoft YaHei" panose="020B0503020204020204" pitchFamily="34" charset="-122"/>
                <a:ea typeface="Microsoft YaHei" panose="020B0503020204020204" pitchFamily="34" charset="-122"/>
              </a:rPr>
              <a:t>Apache </a:t>
            </a:r>
            <a:r>
              <a:rPr lang="zh-CN" altLang="en-US" sz="1799" dirty="0">
                <a:solidFill>
                  <a:srgbClr val="000000"/>
                </a:solidFill>
                <a:latin typeface="Microsoft YaHei" panose="020B0503020204020204" pitchFamily="34" charset="-122"/>
                <a:ea typeface="Microsoft YaHei" panose="020B0503020204020204" pitchFamily="34" charset="-122"/>
              </a:rPr>
              <a:t>下的一个纯 </a:t>
            </a:r>
            <a:r>
              <a:rPr lang="en-US" altLang="zh-CN" sz="1799" dirty="0">
                <a:solidFill>
                  <a:srgbClr val="000000"/>
                </a:solidFill>
                <a:latin typeface="Microsoft YaHei" panose="020B0503020204020204" pitchFamily="34" charset="-122"/>
                <a:ea typeface="Microsoft YaHei" panose="020B0503020204020204" pitchFamily="34" charset="-122"/>
              </a:rPr>
              <a:t>Java </a:t>
            </a:r>
            <a:r>
              <a:rPr lang="zh-CN" altLang="en-US" sz="1799" dirty="0">
                <a:solidFill>
                  <a:srgbClr val="000000"/>
                </a:solidFill>
                <a:latin typeface="Microsoft YaHei" panose="020B0503020204020204" pitchFamily="34" charset="-122"/>
                <a:ea typeface="Microsoft YaHei" panose="020B0503020204020204" pitchFamily="34" charset="-122"/>
              </a:rPr>
              <a:t>开发的开源项目，基于项目对象模型（缩写：</a:t>
            </a:r>
            <a:r>
              <a:rPr lang="en-US" altLang="zh-CN" sz="1799" dirty="0">
                <a:solidFill>
                  <a:srgbClr val="000000"/>
                </a:solidFill>
                <a:latin typeface="Microsoft YaHei" panose="020B0503020204020204" pitchFamily="34" charset="-122"/>
                <a:ea typeface="Microsoft YaHei" panose="020B0503020204020204" pitchFamily="34" charset="-122"/>
              </a:rPr>
              <a:t>POM</a:t>
            </a:r>
            <a:r>
              <a:rPr lang="zh-CN" altLang="en-US" sz="1799" dirty="0">
                <a:solidFill>
                  <a:srgbClr val="000000"/>
                </a:solidFill>
                <a:latin typeface="Microsoft YaHei" panose="020B0503020204020204" pitchFamily="34" charset="-122"/>
                <a:ea typeface="Microsoft YaHei" panose="020B0503020204020204" pitchFamily="34" charset="-122"/>
              </a:rPr>
              <a:t>），</a:t>
            </a:r>
            <a:endParaRPr lang="en-US" altLang="zh-CN" sz="1799" dirty="0">
              <a:solidFill>
                <a:srgbClr val="000000"/>
              </a:solidFill>
              <a:latin typeface="Microsoft YaHei" panose="020B0503020204020204" pitchFamily="34" charset="-122"/>
              <a:ea typeface="Microsoft YaHei" panose="020B0503020204020204" pitchFamily="34" charset="-122"/>
            </a:endParaRPr>
          </a:p>
          <a:p>
            <a:pPr defTabSz="1219078" fontAlgn="auto">
              <a:lnSpc>
                <a:spcPct val="150000"/>
              </a:lnSpc>
              <a:spcBef>
                <a:spcPts val="0"/>
              </a:spcBef>
              <a:spcAft>
                <a:spcPts val="0"/>
              </a:spcAft>
            </a:pPr>
            <a:r>
              <a:rPr lang="zh-CN" altLang="en-US" sz="1799" dirty="0">
                <a:solidFill>
                  <a:srgbClr val="000000"/>
                </a:solidFill>
                <a:latin typeface="Microsoft YaHei" panose="020B0503020204020204" pitchFamily="34" charset="-122"/>
                <a:ea typeface="Microsoft YaHei" panose="020B0503020204020204" pitchFamily="34" charset="-122"/>
              </a:rPr>
              <a:t>可以对 </a:t>
            </a:r>
            <a:r>
              <a:rPr lang="en-US" altLang="zh-CN" sz="1799" dirty="0">
                <a:solidFill>
                  <a:srgbClr val="000000"/>
                </a:solidFill>
                <a:latin typeface="Microsoft YaHei" panose="020B0503020204020204" pitchFamily="34" charset="-122"/>
                <a:ea typeface="Microsoft YaHei" panose="020B0503020204020204" pitchFamily="34" charset="-122"/>
              </a:rPr>
              <a:t>Java </a:t>
            </a:r>
            <a:r>
              <a:rPr lang="zh-CN" altLang="en-US" sz="1799" dirty="0">
                <a:solidFill>
                  <a:srgbClr val="000000"/>
                </a:solidFill>
                <a:latin typeface="Microsoft YaHei" panose="020B0503020204020204" pitchFamily="34" charset="-122"/>
                <a:ea typeface="Microsoft YaHei" panose="020B0503020204020204" pitchFamily="34" charset="-122"/>
              </a:rPr>
              <a:t>项目进行构建、依赖管理</a:t>
            </a:r>
          </a:p>
        </p:txBody>
      </p:sp>
      <p:sp>
        <p:nvSpPr>
          <p:cNvPr id="72" name="TextBox 71"/>
          <p:cNvSpPr txBox="1"/>
          <p:nvPr/>
        </p:nvSpPr>
        <p:spPr>
          <a:xfrm>
            <a:off x="672819" y="2726309"/>
            <a:ext cx="7148110" cy="1476367"/>
          </a:xfrm>
          <a:prstGeom prst="rect">
            <a:avLst/>
          </a:prstGeom>
          <a:noFill/>
        </p:spPr>
        <p:txBody>
          <a:bodyPr wrap="none" rtlCol="0">
            <a:spAutoFit/>
          </a:bodyPr>
          <a:lstStyle/>
          <a:p>
            <a:pPr defTabSz="1219078" fontAlgn="auto">
              <a:lnSpc>
                <a:spcPct val="150000"/>
              </a:lnSpc>
              <a:spcBef>
                <a:spcPts val="0"/>
              </a:spcBef>
              <a:spcAft>
                <a:spcPts val="0"/>
              </a:spcAft>
            </a:pPr>
            <a:r>
              <a:rPr lang="en-US" altLang="zh-CN" sz="1999" dirty="0">
                <a:solidFill>
                  <a:srgbClr val="000000"/>
                </a:solidFill>
                <a:latin typeface="Microsoft YaHei" panose="020B0503020204020204" pitchFamily="34" charset="-122"/>
                <a:ea typeface="Microsoft YaHei" panose="020B0503020204020204" pitchFamily="34" charset="-122"/>
              </a:rPr>
              <a:t>Maven</a:t>
            </a:r>
            <a:r>
              <a:rPr lang="zh-CN" altLang="en-US" sz="1999" dirty="0">
                <a:solidFill>
                  <a:srgbClr val="000000"/>
                </a:solidFill>
                <a:latin typeface="Microsoft YaHei" panose="020B0503020204020204" pitchFamily="34" charset="-122"/>
                <a:ea typeface="Microsoft YaHei" panose="020B0503020204020204" pitchFamily="34" charset="-122"/>
              </a:rPr>
              <a:t>官网链接： </a:t>
            </a:r>
            <a:r>
              <a:rPr lang="en-US" altLang="zh-CN" sz="1999" dirty="0">
                <a:solidFill>
                  <a:srgbClr val="000000"/>
                </a:solidFill>
                <a:latin typeface="Microsoft YaHei" panose="020B0503020204020204" pitchFamily="34" charset="-122"/>
                <a:ea typeface="Microsoft YaHei" panose="020B0503020204020204" pitchFamily="34" charset="-122"/>
                <a:hlinkClick r:id="rId3"/>
              </a:rPr>
              <a:t>http://maven.apache.org/</a:t>
            </a:r>
            <a:endParaRPr lang="en-US" altLang="zh-CN" sz="1999" dirty="0">
              <a:solidFill>
                <a:srgbClr val="000000"/>
              </a:solidFill>
              <a:latin typeface="Microsoft YaHei" panose="020B0503020204020204" pitchFamily="34" charset="-122"/>
              <a:ea typeface="Microsoft YaHei" panose="020B0503020204020204" pitchFamily="34" charset="-122"/>
            </a:endParaRPr>
          </a:p>
          <a:p>
            <a:pPr defTabSz="1219078" fontAlgn="auto">
              <a:lnSpc>
                <a:spcPct val="150000"/>
              </a:lnSpc>
              <a:spcBef>
                <a:spcPts val="0"/>
              </a:spcBef>
              <a:spcAft>
                <a:spcPts val="0"/>
              </a:spcAft>
            </a:pPr>
            <a:r>
              <a:rPr lang="en-US" altLang="zh-CN" sz="1999" dirty="0">
                <a:solidFill>
                  <a:srgbClr val="000000"/>
                </a:solidFill>
                <a:latin typeface="Microsoft YaHei" panose="020B0503020204020204" pitchFamily="34" charset="-122"/>
                <a:ea typeface="Microsoft YaHei" panose="020B0503020204020204" pitchFamily="34" charset="-122"/>
              </a:rPr>
              <a:t>Maven</a:t>
            </a:r>
            <a:r>
              <a:rPr lang="zh-CN" altLang="en-US" sz="1999" dirty="0">
                <a:solidFill>
                  <a:srgbClr val="000000"/>
                </a:solidFill>
                <a:latin typeface="Microsoft YaHei" panose="020B0503020204020204" pitchFamily="34" charset="-122"/>
                <a:ea typeface="Microsoft YaHei" panose="020B0503020204020204" pitchFamily="34" charset="-122"/>
              </a:rPr>
              <a:t>下载链接： </a:t>
            </a:r>
            <a:r>
              <a:rPr lang="en-US" altLang="zh-CN" sz="1999" dirty="0">
                <a:solidFill>
                  <a:srgbClr val="000000"/>
                </a:solidFill>
                <a:latin typeface="Microsoft YaHei" panose="020B0503020204020204" pitchFamily="34" charset="-122"/>
                <a:ea typeface="Microsoft YaHei" panose="020B0503020204020204" pitchFamily="34" charset="-122"/>
                <a:hlinkClick r:id="rId4"/>
              </a:rPr>
              <a:t>http://maven.apache.org/download.cgi</a:t>
            </a:r>
            <a:endParaRPr lang="en-US" altLang="zh-CN" sz="1999" dirty="0">
              <a:solidFill>
                <a:srgbClr val="000000"/>
              </a:solidFill>
              <a:latin typeface="Microsoft YaHei" panose="020B0503020204020204" pitchFamily="34" charset="-122"/>
              <a:ea typeface="Microsoft YaHei" panose="020B0503020204020204" pitchFamily="34" charset="-122"/>
            </a:endParaRPr>
          </a:p>
          <a:p>
            <a:pPr defTabSz="1219078" fontAlgn="auto">
              <a:lnSpc>
                <a:spcPct val="150000"/>
              </a:lnSpc>
              <a:spcBef>
                <a:spcPts val="0"/>
              </a:spcBef>
              <a:spcAft>
                <a:spcPts val="0"/>
              </a:spcAft>
            </a:pPr>
            <a:r>
              <a:rPr lang="en-US" altLang="zh-CN" sz="1999" dirty="0">
                <a:solidFill>
                  <a:srgbClr val="000000"/>
                </a:solidFill>
                <a:latin typeface="Microsoft YaHei" panose="020B0503020204020204" pitchFamily="34" charset="-122"/>
                <a:ea typeface="Microsoft YaHei" panose="020B0503020204020204" pitchFamily="34" charset="-122"/>
              </a:rPr>
              <a:t>Maven</a:t>
            </a:r>
            <a:r>
              <a:rPr lang="zh-CN" altLang="en-US" sz="1999" dirty="0">
                <a:solidFill>
                  <a:srgbClr val="000000"/>
                </a:solidFill>
                <a:latin typeface="Microsoft YaHei" panose="020B0503020204020204" pitchFamily="34" charset="-122"/>
                <a:ea typeface="Microsoft YaHei" panose="020B0503020204020204" pitchFamily="34" charset="-122"/>
              </a:rPr>
              <a:t>安装指导： </a:t>
            </a:r>
            <a:r>
              <a:rPr lang="en-US" altLang="zh-CN" sz="1999" dirty="0">
                <a:solidFill>
                  <a:srgbClr val="000000"/>
                </a:solidFill>
                <a:latin typeface="Microsoft YaHei" panose="020B0503020204020204" pitchFamily="34" charset="-122"/>
                <a:ea typeface="Microsoft YaHei" panose="020B0503020204020204" pitchFamily="34" charset="-122"/>
                <a:hlinkClick r:id="rId5"/>
              </a:rPr>
              <a:t>http://maven.apache.org/install.html</a:t>
            </a:r>
            <a:endParaRPr lang="en-US" altLang="zh-CN" sz="1999" dirty="0">
              <a:solidFill>
                <a:srgbClr val="000000"/>
              </a:solidFill>
              <a:latin typeface="Microsoft YaHei" panose="020B0503020204020204" pitchFamily="34" charset="-122"/>
              <a:ea typeface="Microsoft YaHei" panose="020B0503020204020204" pitchFamily="34" charset="-122"/>
            </a:endParaRPr>
          </a:p>
        </p:txBody>
      </p:sp>
      <p:pic>
        <p:nvPicPr>
          <p:cNvPr id="73" name="图片 72"/>
          <p:cNvPicPr>
            <a:picLocks noChangeAspect="1"/>
          </p:cNvPicPr>
          <p:nvPr/>
        </p:nvPicPr>
        <p:blipFill>
          <a:blip r:embed="rId6"/>
          <a:stretch>
            <a:fillRect/>
          </a:stretch>
        </p:blipFill>
        <p:spPr>
          <a:xfrm>
            <a:off x="717074" y="4487138"/>
            <a:ext cx="2931878" cy="741593"/>
          </a:xfrm>
          <a:prstGeom prst="rect">
            <a:avLst/>
          </a:prstGeom>
        </p:spPr>
      </p:pic>
    </p:spTree>
    <p:extLst>
      <p:ext uri="{BB962C8B-B14F-4D97-AF65-F5344CB8AC3E}">
        <p14:creationId xmlns:p14="http://schemas.microsoft.com/office/powerpoint/2010/main" val="1497162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a:off x="6312542" y="2466145"/>
            <a:ext cx="5327151" cy="3266511"/>
          </a:xfrm>
          <a:prstGeom prst="rect">
            <a:avLst/>
          </a:prstGeom>
          <a:solidFill>
            <a:schemeClr val="bg1">
              <a:lumMod val="95000"/>
            </a:schemeClr>
          </a:solidFill>
          <a:ln w="12700" cap="flat" cmpd="sng" algn="ctr">
            <a:solidFill>
              <a:srgbClr val="C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zh-CN" altLang="en-US">
              <a:solidFill>
                <a:srgbClr val="000000"/>
              </a:solidFill>
              <a:ea typeface="宋体" pitchFamily="2" charset="-122"/>
            </a:endParaRPr>
          </a:p>
        </p:txBody>
      </p:sp>
      <p:grpSp>
        <p:nvGrpSpPr>
          <p:cNvPr id="35" name="组合 34"/>
          <p:cNvGrpSpPr/>
          <p:nvPr/>
        </p:nvGrpSpPr>
        <p:grpSpPr>
          <a:xfrm>
            <a:off x="6312543" y="4531337"/>
            <a:ext cx="0" cy="1174545"/>
            <a:chOff x="550863" y="4720008"/>
            <a:chExt cx="0" cy="1553308"/>
          </a:xfrm>
        </p:grpSpPr>
        <p:cxnSp>
          <p:nvCxnSpPr>
            <p:cNvPr id="36" name="直接连接符 35"/>
            <p:cNvCxnSpPr/>
            <p:nvPr/>
          </p:nvCxnSpPr>
          <p:spPr bwMode="auto">
            <a:xfrm>
              <a:off x="550863" y="4720008"/>
              <a:ext cx="0" cy="1187167"/>
            </a:xfrm>
            <a:prstGeom prst="line">
              <a:avLst/>
            </a:prstGeom>
            <a:solidFill>
              <a:schemeClr val="accent1"/>
            </a:solidFill>
            <a:ln w="25400" cap="rnd" cmpd="sng" algn="ctr">
              <a:solidFill>
                <a:schemeClr val="bg1">
                  <a:lumMod val="50000"/>
                </a:schemeClr>
              </a:solidFill>
              <a:prstDash val="solid"/>
              <a:round/>
              <a:headEnd type="none" w="med" len="med"/>
              <a:tailEnd type="none" w="med" len="med"/>
            </a:ln>
            <a:effectLst/>
          </p:spPr>
        </p:cxnSp>
        <p:cxnSp>
          <p:nvCxnSpPr>
            <p:cNvPr id="37" name="直接连接符 36"/>
            <p:cNvCxnSpPr/>
            <p:nvPr/>
          </p:nvCxnSpPr>
          <p:spPr bwMode="auto">
            <a:xfrm>
              <a:off x="550863" y="5998948"/>
              <a:ext cx="0" cy="274368"/>
            </a:xfrm>
            <a:prstGeom prst="line">
              <a:avLst/>
            </a:prstGeom>
            <a:solidFill>
              <a:schemeClr val="accent1"/>
            </a:solidFill>
            <a:ln w="25400" cap="rnd" cmpd="sng" algn="ctr">
              <a:solidFill>
                <a:srgbClr val="C7000B"/>
              </a:solidFill>
              <a:prstDash val="solid"/>
              <a:round/>
              <a:headEnd type="none" w="med" len="med"/>
              <a:tailEnd type="none" w="med" len="med"/>
            </a:ln>
            <a:effectLst/>
          </p:spPr>
        </p:cxnSp>
      </p:grpSp>
      <p:sp>
        <p:nvSpPr>
          <p:cNvPr id="29" name="矩形 28"/>
          <p:cNvSpPr/>
          <p:nvPr/>
        </p:nvSpPr>
        <p:spPr bwMode="auto">
          <a:xfrm>
            <a:off x="552881" y="2466145"/>
            <a:ext cx="5327151" cy="3266511"/>
          </a:xfrm>
          <a:prstGeom prst="rect">
            <a:avLst/>
          </a:prstGeom>
          <a:solidFill>
            <a:schemeClr val="bg1">
              <a:lumMod val="95000"/>
            </a:schemeClr>
          </a:solidFill>
          <a:ln w="12700" cap="flat" cmpd="sng" algn="ctr">
            <a:solidFill>
              <a:srgbClr val="59C8D5"/>
            </a:solidFill>
            <a:prstDash val="solid"/>
          </a:ln>
          <a:effectLst/>
        </p:spPr>
        <p:txBody>
          <a:bodyPr rtlCol="0" anchor="ctr"/>
          <a:lstStyle/>
          <a:p>
            <a:pPr algn="ctr" defTabSz="1219078" fontAlgn="auto">
              <a:spcBef>
                <a:spcPts val="0"/>
              </a:spcBef>
              <a:spcAft>
                <a:spcPts val="0"/>
              </a:spcAft>
              <a:buClr>
                <a:srgbClr val="CC9900"/>
              </a:buClr>
            </a:pPr>
            <a:endParaRPr lang="zh-CN" altLang="en-US" sz="1600" kern="0">
              <a:solidFill>
                <a:prstClr val="black"/>
              </a:solidFill>
              <a:latin typeface="微软雅黑" pitchFamily="34" charset="-122"/>
              <a:ea typeface="微软雅黑" pitchFamily="34" charset="-122"/>
            </a:endParaRPr>
          </a:p>
        </p:txBody>
      </p:sp>
      <p:grpSp>
        <p:nvGrpSpPr>
          <p:cNvPr id="30" name="组合 29"/>
          <p:cNvGrpSpPr/>
          <p:nvPr/>
        </p:nvGrpSpPr>
        <p:grpSpPr>
          <a:xfrm>
            <a:off x="552882" y="4531337"/>
            <a:ext cx="0" cy="1174545"/>
            <a:chOff x="550863" y="4720008"/>
            <a:chExt cx="0" cy="1553308"/>
          </a:xfrm>
        </p:grpSpPr>
        <p:cxnSp>
          <p:nvCxnSpPr>
            <p:cNvPr id="31" name="直接连接符 30"/>
            <p:cNvCxnSpPr/>
            <p:nvPr/>
          </p:nvCxnSpPr>
          <p:spPr bwMode="auto">
            <a:xfrm>
              <a:off x="550863" y="4720008"/>
              <a:ext cx="0" cy="1187167"/>
            </a:xfrm>
            <a:prstGeom prst="line">
              <a:avLst/>
            </a:prstGeom>
            <a:solidFill>
              <a:schemeClr val="accent1"/>
            </a:solidFill>
            <a:ln w="25400" cap="rnd" cmpd="sng" algn="ctr">
              <a:solidFill>
                <a:schemeClr val="bg1">
                  <a:lumMod val="50000"/>
                </a:schemeClr>
              </a:solidFill>
              <a:prstDash val="solid"/>
              <a:round/>
              <a:headEnd type="none" w="med" len="med"/>
              <a:tailEnd type="none" w="med" len="med"/>
            </a:ln>
            <a:effectLst/>
          </p:spPr>
        </p:cxnSp>
        <p:cxnSp>
          <p:nvCxnSpPr>
            <p:cNvPr id="32" name="直接连接符 31"/>
            <p:cNvCxnSpPr/>
            <p:nvPr/>
          </p:nvCxnSpPr>
          <p:spPr bwMode="auto">
            <a:xfrm>
              <a:off x="550863" y="5998948"/>
              <a:ext cx="0" cy="274368"/>
            </a:xfrm>
            <a:prstGeom prst="line">
              <a:avLst/>
            </a:prstGeom>
            <a:solidFill>
              <a:schemeClr val="accent1"/>
            </a:solidFill>
            <a:ln w="25400" cap="rnd" cmpd="sng" algn="ctr">
              <a:solidFill>
                <a:srgbClr val="C7000B"/>
              </a:solidFill>
              <a:prstDash val="solid"/>
              <a:round/>
              <a:headEnd type="none" w="med" len="med"/>
              <a:tailEnd type="none" w="med" len="med"/>
            </a:ln>
            <a:effectLst/>
          </p:spPr>
        </p:cxnSp>
      </p:grpSp>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Arial"/>
                <a:ea typeface="Microsoft YaHei"/>
              </a:rPr>
              <a:t>Maven</a:t>
            </a:r>
            <a:r>
              <a:rPr lang="zh-CN" altLang="en-US" sz="2799" dirty="0">
                <a:solidFill>
                  <a:srgbClr val="000000"/>
                </a:solidFill>
                <a:latin typeface="Arial"/>
                <a:ea typeface="Microsoft YaHei"/>
              </a:rPr>
              <a:t>依赖</a:t>
            </a:r>
            <a:r>
              <a:rPr lang="zh-CN" altLang="en-US" sz="2799" dirty="0" smtClean="0">
                <a:solidFill>
                  <a:srgbClr val="000000"/>
                </a:solidFill>
                <a:latin typeface="Arial"/>
                <a:ea typeface="Microsoft YaHei"/>
              </a:rPr>
              <a:t>管理</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3" name="组合 12"/>
          <p:cNvGrpSpPr/>
          <p:nvPr/>
        </p:nvGrpSpPr>
        <p:grpSpPr>
          <a:xfrm>
            <a:off x="387540" y="532546"/>
            <a:ext cx="329534" cy="391842"/>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21" name="圆角矩形 162"/>
          <p:cNvSpPr/>
          <p:nvPr/>
        </p:nvSpPr>
        <p:spPr>
          <a:xfrm>
            <a:off x="552881" y="1269322"/>
            <a:ext cx="11086813" cy="1079839"/>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22" name="TextBox 21"/>
          <p:cNvSpPr txBox="1"/>
          <p:nvPr/>
        </p:nvSpPr>
        <p:spPr>
          <a:xfrm>
            <a:off x="552882" y="1331004"/>
            <a:ext cx="11354768" cy="922705"/>
          </a:xfrm>
          <a:prstGeom prst="rect">
            <a:avLst/>
          </a:prstGeom>
          <a:noFill/>
        </p:spPr>
        <p:txBody>
          <a:bodyPr wrap="none" rtlCol="0">
            <a:spAutoFit/>
          </a:bodyPr>
          <a:lstStyle/>
          <a:p>
            <a:pPr defTabSz="1219078" fontAlgn="auto">
              <a:lnSpc>
                <a:spcPct val="150000"/>
              </a:lnSpc>
              <a:spcBef>
                <a:spcPts val="0"/>
              </a:spcBef>
              <a:spcAft>
                <a:spcPts val="0"/>
              </a:spcAft>
            </a:pPr>
            <a:r>
              <a:rPr lang="zh-CN" altLang="en-US" sz="1799" dirty="0">
                <a:solidFill>
                  <a:srgbClr val="000000"/>
                </a:solidFill>
                <a:latin typeface="Microsoft YaHei" panose="020B0503020204020204" pitchFamily="34" charset="-122"/>
                <a:ea typeface="Microsoft YaHei" panose="020B0503020204020204" pitchFamily="34" charset="-122"/>
              </a:rPr>
              <a:t>在</a:t>
            </a:r>
            <a:r>
              <a:rPr lang="en-US" altLang="zh-CN" sz="1799" dirty="0">
                <a:solidFill>
                  <a:srgbClr val="000000"/>
                </a:solidFill>
                <a:latin typeface="Microsoft YaHei" panose="020B0503020204020204" pitchFamily="34" charset="-122"/>
                <a:ea typeface="Microsoft YaHei" panose="020B0503020204020204" pitchFamily="34" charset="-122"/>
              </a:rPr>
              <a:t>Java</a:t>
            </a:r>
            <a:r>
              <a:rPr lang="zh-CN" altLang="en-US" sz="1799" dirty="0">
                <a:solidFill>
                  <a:srgbClr val="000000"/>
                </a:solidFill>
                <a:latin typeface="Microsoft YaHei" panose="020B0503020204020204" pitchFamily="34" charset="-122"/>
                <a:ea typeface="Microsoft YaHei" panose="020B0503020204020204" pitchFamily="34" charset="-122"/>
              </a:rPr>
              <a:t>世界中，可以用</a:t>
            </a:r>
            <a:r>
              <a:rPr lang="en-US" altLang="zh-CN" sz="1799" dirty="0" err="1">
                <a:solidFill>
                  <a:srgbClr val="000000"/>
                </a:solidFill>
                <a:latin typeface="Microsoft YaHei" panose="020B0503020204020204" pitchFamily="34" charset="-122"/>
                <a:ea typeface="Microsoft YaHei" panose="020B0503020204020204" pitchFamily="34" charset="-122"/>
              </a:rPr>
              <a:t>groupId</a:t>
            </a:r>
            <a:r>
              <a:rPr lang="zh-CN" altLang="en-US" sz="1799" dirty="0">
                <a:solidFill>
                  <a:srgbClr val="000000"/>
                </a:solidFill>
                <a:latin typeface="Microsoft YaHei" panose="020B0503020204020204" pitchFamily="34" charset="-122"/>
                <a:ea typeface="Microsoft YaHei" panose="020B0503020204020204" pitchFamily="34" charset="-122"/>
              </a:rPr>
              <a:t>、</a:t>
            </a:r>
            <a:r>
              <a:rPr lang="en-US" altLang="zh-CN" sz="1799" dirty="0" err="1">
                <a:solidFill>
                  <a:srgbClr val="000000"/>
                </a:solidFill>
                <a:latin typeface="Microsoft YaHei" panose="020B0503020204020204" pitchFamily="34" charset="-122"/>
                <a:ea typeface="Microsoft YaHei" panose="020B0503020204020204" pitchFamily="34" charset="-122"/>
              </a:rPr>
              <a:t>artifactId</a:t>
            </a:r>
            <a:r>
              <a:rPr lang="zh-CN" altLang="en-US" sz="1799" dirty="0">
                <a:solidFill>
                  <a:srgbClr val="000000"/>
                </a:solidFill>
                <a:latin typeface="Microsoft YaHei" panose="020B0503020204020204" pitchFamily="34" charset="-122"/>
                <a:ea typeface="Microsoft YaHei" panose="020B0503020204020204" pitchFamily="34" charset="-122"/>
              </a:rPr>
              <a:t>、</a:t>
            </a:r>
            <a:r>
              <a:rPr lang="en-US" altLang="zh-CN" sz="1799" dirty="0">
                <a:solidFill>
                  <a:srgbClr val="000000"/>
                </a:solidFill>
                <a:latin typeface="Microsoft YaHei" panose="020B0503020204020204" pitchFamily="34" charset="-122"/>
                <a:ea typeface="Microsoft YaHei" panose="020B0503020204020204" pitchFamily="34" charset="-122"/>
              </a:rPr>
              <a:t>version</a:t>
            </a:r>
            <a:r>
              <a:rPr lang="zh-CN" altLang="en-US" sz="1799" dirty="0">
                <a:solidFill>
                  <a:srgbClr val="000000"/>
                </a:solidFill>
                <a:latin typeface="Microsoft YaHei" panose="020B0503020204020204" pitchFamily="34" charset="-122"/>
                <a:ea typeface="Microsoft YaHei" panose="020B0503020204020204" pitchFamily="34" charset="-122"/>
              </a:rPr>
              <a:t>组成的</a:t>
            </a:r>
            <a:r>
              <a:rPr lang="en-US" altLang="zh-CN" sz="1799" dirty="0">
                <a:solidFill>
                  <a:srgbClr val="000000"/>
                </a:solidFill>
                <a:latin typeface="Microsoft YaHei" panose="020B0503020204020204" pitchFamily="34" charset="-122"/>
                <a:ea typeface="Microsoft YaHei" panose="020B0503020204020204" pitchFamily="34" charset="-122"/>
              </a:rPr>
              <a:t>Coordination</a:t>
            </a:r>
            <a:r>
              <a:rPr lang="zh-CN" altLang="en-US" sz="1799" dirty="0">
                <a:solidFill>
                  <a:srgbClr val="000000"/>
                </a:solidFill>
                <a:latin typeface="Microsoft YaHei" panose="020B0503020204020204" pitchFamily="34" charset="-122"/>
                <a:ea typeface="Microsoft YaHei" panose="020B0503020204020204" pitchFamily="34" charset="-122"/>
              </a:rPr>
              <a:t>（坐标）唯一标识一个依赖。</a:t>
            </a:r>
            <a:endParaRPr lang="en-US" altLang="zh-CN" sz="1799" dirty="0">
              <a:solidFill>
                <a:srgbClr val="000000"/>
              </a:solidFill>
              <a:latin typeface="Microsoft YaHei" panose="020B0503020204020204" pitchFamily="34" charset="-122"/>
              <a:ea typeface="Microsoft YaHei" panose="020B0503020204020204" pitchFamily="34" charset="-122"/>
            </a:endParaRPr>
          </a:p>
          <a:p>
            <a:pPr defTabSz="1219078" fontAlgn="auto">
              <a:lnSpc>
                <a:spcPct val="150000"/>
              </a:lnSpc>
              <a:spcBef>
                <a:spcPts val="0"/>
              </a:spcBef>
              <a:spcAft>
                <a:spcPts val="0"/>
              </a:spcAft>
            </a:pPr>
            <a:r>
              <a:rPr lang="en-US" altLang="zh-CN" sz="1799" dirty="0">
                <a:solidFill>
                  <a:srgbClr val="000000"/>
                </a:solidFill>
                <a:latin typeface="Microsoft YaHei" panose="020B0503020204020204" pitchFamily="34" charset="-122"/>
                <a:ea typeface="Microsoft YaHei" panose="020B0503020204020204" pitchFamily="34" charset="-122"/>
              </a:rPr>
              <a:t>pom.xml</a:t>
            </a:r>
            <a:r>
              <a:rPr lang="zh-CN" altLang="en-US" sz="1799" dirty="0">
                <a:solidFill>
                  <a:srgbClr val="000000"/>
                </a:solidFill>
                <a:latin typeface="Microsoft YaHei" panose="020B0503020204020204" pitchFamily="34" charset="-122"/>
                <a:ea typeface="Microsoft YaHei" panose="020B0503020204020204" pitchFamily="34" charset="-122"/>
              </a:rPr>
              <a:t>文件中一个典型的依赖引用如下图，</a:t>
            </a:r>
            <a:r>
              <a:rPr lang="en-US" altLang="zh-CN" sz="1799" dirty="0">
                <a:solidFill>
                  <a:srgbClr val="000000"/>
                </a:solidFill>
                <a:latin typeface="Microsoft YaHei" panose="020B0503020204020204" pitchFamily="34" charset="-122"/>
                <a:ea typeface="Microsoft YaHei" panose="020B0503020204020204" pitchFamily="34" charset="-122"/>
              </a:rPr>
              <a:t>Maven</a:t>
            </a:r>
            <a:r>
              <a:rPr lang="zh-CN" altLang="en-US" sz="1799" dirty="0">
                <a:solidFill>
                  <a:srgbClr val="000000"/>
                </a:solidFill>
                <a:latin typeface="Microsoft YaHei" panose="020B0503020204020204" pitchFamily="34" charset="-122"/>
                <a:ea typeface="Microsoft YaHei" panose="020B0503020204020204" pitchFamily="34" charset="-122"/>
              </a:rPr>
              <a:t>编译时会自动拼接路径和文件名，去本地或远程仓查找。</a:t>
            </a:r>
            <a:endParaRPr lang="en-US" altLang="zh-CN" sz="1799" dirty="0">
              <a:solidFill>
                <a:srgbClr val="000000"/>
              </a:solidFill>
              <a:latin typeface="Microsoft YaHei" panose="020B0503020204020204" pitchFamily="34" charset="-122"/>
              <a:ea typeface="Microsoft YaHei" panose="020B0503020204020204" pitchFamily="34" charset="-122"/>
            </a:endParaRPr>
          </a:p>
        </p:txBody>
      </p:sp>
      <p:pic>
        <p:nvPicPr>
          <p:cNvPr id="23" name="图片 22"/>
          <p:cNvPicPr>
            <a:picLocks noChangeAspect="1"/>
          </p:cNvPicPr>
          <p:nvPr/>
        </p:nvPicPr>
        <p:blipFill>
          <a:blip r:embed="rId3"/>
          <a:stretch>
            <a:fillRect/>
          </a:stretch>
        </p:blipFill>
        <p:spPr>
          <a:xfrm>
            <a:off x="6490652" y="2622687"/>
            <a:ext cx="4970934" cy="2953427"/>
          </a:xfrm>
          <a:prstGeom prst="rect">
            <a:avLst/>
          </a:prstGeom>
          <a:ln>
            <a:noFill/>
          </a:ln>
        </p:spPr>
      </p:pic>
      <p:pic>
        <p:nvPicPr>
          <p:cNvPr id="24" name="图片 23"/>
          <p:cNvPicPr>
            <a:picLocks noChangeAspect="1"/>
          </p:cNvPicPr>
          <p:nvPr/>
        </p:nvPicPr>
        <p:blipFill>
          <a:blip r:embed="rId4"/>
          <a:stretch>
            <a:fillRect/>
          </a:stretch>
        </p:blipFill>
        <p:spPr>
          <a:xfrm>
            <a:off x="747190" y="2622687"/>
            <a:ext cx="4938536" cy="2953427"/>
          </a:xfrm>
          <a:prstGeom prst="rect">
            <a:avLst/>
          </a:prstGeom>
        </p:spPr>
      </p:pic>
      <p:sp>
        <p:nvSpPr>
          <p:cNvPr id="25" name="燕尾形 24"/>
          <p:cNvSpPr/>
          <p:nvPr/>
        </p:nvSpPr>
        <p:spPr>
          <a:xfrm>
            <a:off x="5936262" y="3910016"/>
            <a:ext cx="290024" cy="403898"/>
          </a:xfrm>
          <a:prstGeom prst="chevron">
            <a:avLst/>
          </a:prstGeom>
          <a:solidFill>
            <a:srgbClr val="C00000"/>
          </a:solidFill>
          <a:ln w="12700" cap="flat" cmpd="sng" algn="ctr">
            <a:solidFill>
              <a:srgbClr val="FF0000"/>
            </a:solidFill>
            <a:prstDash val="solid"/>
            <a:miter lim="800000"/>
          </a:ln>
          <a:effectLst/>
        </p:spPr>
        <p:txBody>
          <a:bodyPr rtlCol="0" anchor="ctr"/>
          <a:lstStyle/>
          <a:p>
            <a:pPr algn="ctr" defTabSz="913838" fontAlgn="auto">
              <a:spcBef>
                <a:spcPts val="0"/>
              </a:spcBef>
              <a:spcAft>
                <a:spcPts val="0"/>
              </a:spcAft>
              <a:defRPr/>
            </a:pPr>
            <a:endParaRPr lang="zh-CN" altLang="en-US" sz="1200" kern="0">
              <a:solidFill>
                <a:srgbClr val="1D1D1A"/>
              </a:solidFill>
              <a:latin typeface="Calibri"/>
              <a:ea typeface="等线" panose="02010600030101010101" pitchFamily="2" charset="-122"/>
            </a:endParaRPr>
          </a:p>
        </p:txBody>
      </p:sp>
      <p:sp>
        <p:nvSpPr>
          <p:cNvPr id="26" name="梯形 25"/>
          <p:cNvSpPr/>
          <p:nvPr/>
        </p:nvSpPr>
        <p:spPr>
          <a:xfrm>
            <a:off x="518121" y="5797611"/>
            <a:ext cx="11121573" cy="438152"/>
          </a:xfrm>
          <a:prstGeom prst="trapezoid">
            <a:avLst>
              <a:gd name="adj" fmla="val 135325"/>
            </a:avLst>
          </a:prstGeom>
          <a:gradFill>
            <a:gsLst>
              <a:gs pos="0">
                <a:srgbClr val="4BF0F0">
                  <a:alpha val="0"/>
                </a:srgbClr>
              </a:gs>
              <a:gs pos="100000">
                <a:schemeClr val="bg1">
                  <a:lumMod val="65000"/>
                  <a:alpha val="50000"/>
                </a:schemeClr>
              </a:gs>
            </a:gsLst>
            <a:lin ang="5400000" scaled="0"/>
          </a:gradFill>
          <a:ln w="6350">
            <a:gradFill>
              <a:gsLst>
                <a:gs pos="0">
                  <a:srgbClr val="4BF0F0">
                    <a:alpha val="0"/>
                  </a:srgbClr>
                </a:gs>
                <a:gs pos="50000">
                  <a:schemeClr val="bg1">
                    <a:lumMod val="65000"/>
                  </a:schemeClr>
                </a:gs>
                <a:gs pos="100000">
                  <a:schemeClr val="bg1">
                    <a:lumMod val="5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anchor="ctr"/>
          <a:lstStyle/>
          <a:p>
            <a:pPr algn="ctr" defTabSz="1219078" fontAlgn="auto">
              <a:spcBef>
                <a:spcPts val="0"/>
              </a:spcBef>
              <a:spcAft>
                <a:spcPts val="0"/>
              </a:spcAft>
              <a:defRPr/>
            </a:pPr>
            <a:endParaRPr lang="zh-CN" altLang="en-US" sz="1400" dirty="0">
              <a:solidFill>
                <a:srgbClr val="FFFFFF"/>
              </a:solidFill>
              <a:effectLst>
                <a:outerShdw blurRad="38100" dist="38100" dir="2700000" algn="tl">
                  <a:srgbClr val="000000">
                    <a:alpha val="43137"/>
                  </a:srgbClr>
                </a:outerShdw>
              </a:effectLst>
              <a:cs typeface="Arial" pitchFamily="34" charset="0"/>
            </a:endParaRPr>
          </a:p>
        </p:txBody>
      </p:sp>
      <p:sp>
        <p:nvSpPr>
          <p:cNvPr id="3" name="矩形 2"/>
          <p:cNvSpPr/>
          <p:nvPr/>
        </p:nvSpPr>
        <p:spPr>
          <a:xfrm>
            <a:off x="2712507" y="5732657"/>
            <a:ext cx="6766988" cy="507507"/>
          </a:xfrm>
          <a:prstGeom prst="rect">
            <a:avLst/>
          </a:prstGeom>
        </p:spPr>
        <p:txBody>
          <a:bodyPr wrap="square">
            <a:spAutoFit/>
          </a:bodyPr>
          <a:lstStyle/>
          <a:p>
            <a:pPr algn="ctr" defTabSz="1219078" fontAlgn="auto">
              <a:lnSpc>
                <a:spcPct val="150000"/>
              </a:lnSpc>
              <a:spcBef>
                <a:spcPts val="0"/>
              </a:spcBef>
              <a:spcAft>
                <a:spcPts val="0"/>
              </a:spcAft>
            </a:pPr>
            <a:r>
              <a:rPr lang="zh-CN" altLang="en-US" sz="1799" dirty="0">
                <a:solidFill>
                  <a:srgbClr val="000000"/>
                </a:solidFill>
                <a:latin typeface="Microsoft YaHei" panose="020B0503020204020204" pitchFamily="34" charset="-122"/>
                <a:ea typeface="Microsoft YaHei" panose="020B0503020204020204" pitchFamily="34" charset="-122"/>
              </a:rPr>
              <a:t>存储这些组件的仓库有</a:t>
            </a:r>
            <a:r>
              <a:rPr lang="zh-CN" altLang="en-US" sz="1799" dirty="0">
                <a:solidFill>
                  <a:srgbClr val="FF0000"/>
                </a:solidFill>
                <a:latin typeface="Microsoft YaHei" panose="020B0503020204020204" pitchFamily="34" charset="-122"/>
                <a:ea typeface="Microsoft YaHei" panose="020B0503020204020204" pitchFamily="34" charset="-122"/>
              </a:rPr>
              <a:t>远程仓库和本地仓库</a:t>
            </a:r>
            <a:r>
              <a:rPr lang="zh-CN" altLang="en-US" sz="1799" dirty="0">
                <a:solidFill>
                  <a:srgbClr val="000000"/>
                </a:solidFill>
                <a:latin typeface="Microsoft YaHei" panose="020B0503020204020204" pitchFamily="34" charset="-122"/>
                <a:ea typeface="Microsoft YaHei" panose="020B0503020204020204" pitchFamily="34" charset="-122"/>
              </a:rPr>
              <a:t>之分</a:t>
            </a:r>
          </a:p>
        </p:txBody>
      </p:sp>
    </p:spTree>
    <p:extLst>
      <p:ext uri="{BB962C8B-B14F-4D97-AF65-F5344CB8AC3E}">
        <p14:creationId xmlns:p14="http://schemas.microsoft.com/office/powerpoint/2010/main" val="27409217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圆角矩形 67"/>
          <p:cNvSpPr/>
          <p:nvPr/>
        </p:nvSpPr>
        <p:spPr>
          <a:xfrm>
            <a:off x="8047735" y="182477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grpSp>
        <p:nvGrpSpPr>
          <p:cNvPr id="69" name="组合 68"/>
          <p:cNvGrpSpPr/>
          <p:nvPr/>
        </p:nvGrpSpPr>
        <p:grpSpPr>
          <a:xfrm>
            <a:off x="8978580" y="1773248"/>
            <a:ext cx="1729749" cy="1973949"/>
            <a:chOff x="1023643" y="1708429"/>
            <a:chExt cx="1214438" cy="1385888"/>
          </a:xfrm>
        </p:grpSpPr>
        <p:sp>
          <p:nvSpPr>
            <p:cNvPr id="70"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71"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72"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73"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74"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75"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grpSp>
      <p:sp>
        <p:nvSpPr>
          <p:cNvPr id="60" name="圆角矩形 59"/>
          <p:cNvSpPr/>
          <p:nvPr/>
        </p:nvSpPr>
        <p:spPr>
          <a:xfrm>
            <a:off x="4309413" y="182477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grpSp>
        <p:nvGrpSpPr>
          <p:cNvPr id="61" name="组合 60"/>
          <p:cNvGrpSpPr/>
          <p:nvPr/>
        </p:nvGrpSpPr>
        <p:grpSpPr>
          <a:xfrm>
            <a:off x="5240258" y="1773248"/>
            <a:ext cx="1729749" cy="1973949"/>
            <a:chOff x="1023643" y="1708429"/>
            <a:chExt cx="1214438" cy="1385888"/>
          </a:xfrm>
        </p:grpSpPr>
        <p:sp>
          <p:nvSpPr>
            <p:cNvPr id="62"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63"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64"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65"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66"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67"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grpSp>
      <p:sp>
        <p:nvSpPr>
          <p:cNvPr id="59" name="圆角矩形 58"/>
          <p:cNvSpPr/>
          <p:nvPr/>
        </p:nvSpPr>
        <p:spPr>
          <a:xfrm>
            <a:off x="552307" y="1804762"/>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mn-lt"/>
                <a:ea typeface="微软雅黑" panose="020B0503020204020204" pitchFamily="34" charset="-122"/>
              </a:rPr>
              <a:t>Maven</a:t>
            </a:r>
            <a:r>
              <a:rPr lang="zh-CN" altLang="en-US" sz="2799" dirty="0">
                <a:solidFill>
                  <a:srgbClr val="000000"/>
                </a:solidFill>
                <a:latin typeface="微软雅黑" panose="020B0503020204020204" pitchFamily="34" charset="-122"/>
                <a:ea typeface="微软雅黑" panose="020B0503020204020204" pitchFamily="34" charset="-122"/>
              </a:rPr>
              <a:t>仓库分类</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3" name="组合 12"/>
          <p:cNvGrpSpPr/>
          <p:nvPr/>
        </p:nvGrpSpPr>
        <p:grpSpPr>
          <a:xfrm>
            <a:off x="387540" y="532546"/>
            <a:ext cx="329534" cy="391842"/>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21" name="TextBox 10">
            <a:extLst>
              <a:ext uri="{FF2B5EF4-FFF2-40B4-BE49-F238E27FC236}">
                <a16:creationId xmlns:a16="http://schemas.microsoft.com/office/drawing/2014/main" xmlns="" id="{18ED692C-39CB-4AC0-81F6-D21CDD086EE4}"/>
              </a:ext>
            </a:extLst>
          </p:cNvPr>
          <p:cNvSpPr txBox="1"/>
          <p:nvPr/>
        </p:nvSpPr>
        <p:spPr bwMode="auto">
          <a:xfrm>
            <a:off x="552827" y="1197334"/>
            <a:ext cx="5039248" cy="571508"/>
          </a:xfrm>
          <a:prstGeom prst="rect">
            <a:avLst/>
          </a:prstGeom>
          <a:noFill/>
          <a:ln w="9525">
            <a:noFill/>
            <a:miter lim="800000"/>
            <a:headEnd/>
            <a:tailEnd/>
          </a:ln>
        </p:spPr>
        <p:txBody>
          <a:bodyPr wrap="square" lIns="99954" tIns="49974" rIns="99954" bIns="49974" rtlCol="0">
            <a:spAutoFit/>
          </a:bodyPr>
          <a:lstStyle/>
          <a:p>
            <a:pPr defTabSz="1219078" fontAlgn="auto">
              <a:lnSpc>
                <a:spcPct val="170000"/>
              </a:lnSpc>
              <a:spcBef>
                <a:spcPts val="0"/>
              </a:spcBef>
              <a:spcAft>
                <a:spcPts val="0"/>
              </a:spcAft>
            </a:pP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仓分为：</a:t>
            </a:r>
          </a:p>
        </p:txBody>
      </p:sp>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backgroundRemoval t="10000" b="90000" l="0" r="98858">
                        <a14:foregroundMark x1="38010" y1="47931" x2="38010" y2="47931"/>
                        <a14:foregroundMark x1="36052" y1="47241" x2="36052" y2="47241"/>
                        <a14:foregroundMark x1="33768" y1="48276" x2="33768" y2="48276"/>
                        <a14:foregroundMark x1="50897" y1="54138" x2="50897" y2="54138"/>
                        <a14:foregroundMark x1="67863" y1="55862" x2="67863" y2="55862"/>
                        <a14:foregroundMark x1="84339" y1="54828" x2="84339" y2="54828"/>
                      </a14:backgroundRemoval>
                    </a14:imgEffect>
                  </a14:imgLayer>
                </a14:imgProps>
              </a:ext>
            </a:extLst>
          </a:blip>
          <a:stretch>
            <a:fillRect/>
          </a:stretch>
        </p:blipFill>
        <p:spPr>
          <a:xfrm>
            <a:off x="9291742" y="2499216"/>
            <a:ext cx="1103423" cy="522010"/>
          </a:xfrm>
          <a:prstGeom prst="rect">
            <a:avLst/>
          </a:prstGeom>
        </p:spPr>
      </p:pic>
      <p:grpSp>
        <p:nvGrpSpPr>
          <p:cNvPr id="2" name="Group 5"/>
          <p:cNvGrpSpPr>
            <a:grpSpLocks noChangeAspect="1"/>
          </p:cNvGrpSpPr>
          <p:nvPr/>
        </p:nvGrpSpPr>
        <p:grpSpPr bwMode="auto">
          <a:xfrm>
            <a:off x="2091008" y="2481512"/>
            <a:ext cx="515076" cy="557419"/>
            <a:chOff x="1846" y="1741"/>
            <a:chExt cx="815" cy="882"/>
          </a:xfrm>
        </p:grpSpPr>
        <p:sp>
          <p:nvSpPr>
            <p:cNvPr id="6" name="Freeform 6"/>
            <p:cNvSpPr>
              <a:spLocks/>
            </p:cNvSpPr>
            <p:nvPr/>
          </p:nvSpPr>
          <p:spPr bwMode="auto">
            <a:xfrm>
              <a:off x="1846" y="2324"/>
              <a:ext cx="815" cy="299"/>
            </a:xfrm>
            <a:custGeom>
              <a:avLst/>
              <a:gdLst>
                <a:gd name="T0" fmla="*/ 7582 w 7658"/>
                <a:gd name="T1" fmla="*/ 103 h 2807"/>
                <a:gd name="T2" fmla="*/ 6756 w 7658"/>
                <a:gd name="T3" fmla="*/ 616 h 2807"/>
                <a:gd name="T4" fmla="*/ 5732 w 7658"/>
                <a:gd name="T5" fmla="*/ 902 h 2807"/>
                <a:gd name="T6" fmla="*/ 3829 w 7658"/>
                <a:gd name="T7" fmla="*/ 1075 h 2807"/>
                <a:gd name="T8" fmla="*/ 1374 w 7658"/>
                <a:gd name="T9" fmla="*/ 768 h 2807"/>
                <a:gd name="T10" fmla="*/ 655 w 7658"/>
                <a:gd name="T11" fmla="*/ 509 h 2807"/>
                <a:gd name="T12" fmla="*/ 2 w 7658"/>
                <a:gd name="T13" fmla="*/ 3 h 2807"/>
                <a:gd name="T14" fmla="*/ 0 w 7658"/>
                <a:gd name="T15" fmla="*/ 0 h 2807"/>
                <a:gd name="T16" fmla="*/ 0 w 7658"/>
                <a:gd name="T17" fmla="*/ 1510 h 2807"/>
                <a:gd name="T18" fmla="*/ 1 w 7658"/>
                <a:gd name="T19" fmla="*/ 1537 h 2807"/>
                <a:gd name="T20" fmla="*/ 3 w 7658"/>
                <a:gd name="T21" fmla="*/ 1560 h 2807"/>
                <a:gd name="T22" fmla="*/ 3086 w 7658"/>
                <a:gd name="T23" fmla="*/ 2782 h 2807"/>
                <a:gd name="T24" fmla="*/ 3177 w 7658"/>
                <a:gd name="T25" fmla="*/ 2788 h 2807"/>
                <a:gd name="T26" fmla="*/ 3360 w 7658"/>
                <a:gd name="T27" fmla="*/ 2797 h 2807"/>
                <a:gd name="T28" fmla="*/ 3829 w 7658"/>
                <a:gd name="T29" fmla="*/ 2807 h 2807"/>
                <a:gd name="T30" fmla="*/ 7654 w 7658"/>
                <a:gd name="T31" fmla="*/ 1561 h 2807"/>
                <a:gd name="T32" fmla="*/ 7658 w 7658"/>
                <a:gd name="T33" fmla="*/ 1510 h 2807"/>
                <a:gd name="T34" fmla="*/ 7654 w 7658"/>
                <a:gd name="T35" fmla="*/ 1458 h 2807"/>
                <a:gd name="T36" fmla="*/ 7654 w 7658"/>
                <a:gd name="T37" fmla="*/ 1451 h 2807"/>
                <a:gd name="T38" fmla="*/ 7654 w 7658"/>
                <a:gd name="T39" fmla="*/ 9 h 2807"/>
                <a:gd name="T40" fmla="*/ 7634 w 7658"/>
                <a:gd name="T41" fmla="*/ 36 h 2807"/>
                <a:gd name="T42" fmla="*/ 7582 w 7658"/>
                <a:gd name="T43" fmla="*/ 103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58" h="2807">
                  <a:moveTo>
                    <a:pt x="7582" y="103"/>
                  </a:moveTo>
                  <a:cubicBezTo>
                    <a:pt x="7371" y="352"/>
                    <a:pt x="7058" y="512"/>
                    <a:pt x="6756" y="616"/>
                  </a:cubicBezTo>
                  <a:cubicBezTo>
                    <a:pt x="6418" y="733"/>
                    <a:pt x="6083" y="834"/>
                    <a:pt x="5732" y="902"/>
                  </a:cubicBezTo>
                  <a:cubicBezTo>
                    <a:pt x="5106" y="1024"/>
                    <a:pt x="4466" y="1075"/>
                    <a:pt x="3829" y="1075"/>
                  </a:cubicBezTo>
                  <a:cubicBezTo>
                    <a:pt x="3012" y="1075"/>
                    <a:pt x="2158" y="1009"/>
                    <a:pt x="1374" y="768"/>
                  </a:cubicBezTo>
                  <a:cubicBezTo>
                    <a:pt x="1126" y="692"/>
                    <a:pt x="887" y="631"/>
                    <a:pt x="655" y="509"/>
                  </a:cubicBezTo>
                  <a:cubicBezTo>
                    <a:pt x="423" y="387"/>
                    <a:pt x="148" y="224"/>
                    <a:pt x="2" y="3"/>
                  </a:cubicBezTo>
                  <a:cubicBezTo>
                    <a:pt x="1" y="2"/>
                    <a:pt x="0" y="1"/>
                    <a:pt x="0" y="0"/>
                  </a:cubicBezTo>
                  <a:cubicBezTo>
                    <a:pt x="0" y="1510"/>
                    <a:pt x="0" y="1510"/>
                    <a:pt x="0" y="1510"/>
                  </a:cubicBezTo>
                  <a:cubicBezTo>
                    <a:pt x="0" y="1519"/>
                    <a:pt x="0" y="1528"/>
                    <a:pt x="1" y="1537"/>
                  </a:cubicBezTo>
                  <a:cubicBezTo>
                    <a:pt x="1" y="1546"/>
                    <a:pt x="2" y="1553"/>
                    <a:pt x="3" y="1560"/>
                  </a:cubicBezTo>
                  <a:cubicBezTo>
                    <a:pt x="76" y="2162"/>
                    <a:pt x="1399" y="2665"/>
                    <a:pt x="3086" y="2782"/>
                  </a:cubicBezTo>
                  <a:cubicBezTo>
                    <a:pt x="3116" y="2784"/>
                    <a:pt x="3146" y="2786"/>
                    <a:pt x="3177" y="2788"/>
                  </a:cubicBezTo>
                  <a:cubicBezTo>
                    <a:pt x="3237" y="2791"/>
                    <a:pt x="3298" y="2794"/>
                    <a:pt x="3360" y="2797"/>
                  </a:cubicBezTo>
                  <a:cubicBezTo>
                    <a:pt x="3514" y="2804"/>
                    <a:pt x="3670" y="2807"/>
                    <a:pt x="3829" y="2807"/>
                  </a:cubicBezTo>
                  <a:cubicBezTo>
                    <a:pt x="5854" y="2807"/>
                    <a:pt x="7570" y="2248"/>
                    <a:pt x="7654" y="1561"/>
                  </a:cubicBezTo>
                  <a:cubicBezTo>
                    <a:pt x="7656" y="1542"/>
                    <a:pt x="7658" y="1525"/>
                    <a:pt x="7658" y="1510"/>
                  </a:cubicBezTo>
                  <a:cubicBezTo>
                    <a:pt x="7658" y="1491"/>
                    <a:pt x="7656" y="1474"/>
                    <a:pt x="7654" y="1458"/>
                  </a:cubicBezTo>
                  <a:cubicBezTo>
                    <a:pt x="7654" y="1456"/>
                    <a:pt x="7654" y="1453"/>
                    <a:pt x="7654" y="1451"/>
                  </a:cubicBezTo>
                  <a:cubicBezTo>
                    <a:pt x="7654" y="9"/>
                    <a:pt x="7654" y="9"/>
                    <a:pt x="7654" y="9"/>
                  </a:cubicBezTo>
                  <a:cubicBezTo>
                    <a:pt x="7648" y="18"/>
                    <a:pt x="7641" y="27"/>
                    <a:pt x="7634" y="36"/>
                  </a:cubicBezTo>
                  <a:cubicBezTo>
                    <a:pt x="7618" y="59"/>
                    <a:pt x="7600" y="82"/>
                    <a:pt x="7582" y="10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8" name="Freeform 7"/>
            <p:cNvSpPr>
              <a:spLocks/>
            </p:cNvSpPr>
            <p:nvPr/>
          </p:nvSpPr>
          <p:spPr bwMode="auto">
            <a:xfrm>
              <a:off x="1846" y="2112"/>
              <a:ext cx="815" cy="303"/>
            </a:xfrm>
            <a:custGeom>
              <a:avLst/>
              <a:gdLst>
                <a:gd name="T0" fmla="*/ 7613 w 7658"/>
                <a:gd name="T1" fmla="*/ 61 h 2840"/>
                <a:gd name="T2" fmla="*/ 7126 w 7658"/>
                <a:gd name="T3" fmla="*/ 443 h 2840"/>
                <a:gd name="T4" fmla="*/ 6056 w 7658"/>
                <a:gd name="T5" fmla="*/ 833 h 2840"/>
                <a:gd name="T6" fmla="*/ 4884 w 7658"/>
                <a:gd name="T7" fmla="*/ 1025 h 2840"/>
                <a:gd name="T8" fmla="*/ 3829 w 7658"/>
                <a:gd name="T9" fmla="*/ 1075 h 2840"/>
                <a:gd name="T10" fmla="*/ 1400 w 7658"/>
                <a:gd name="T11" fmla="*/ 777 h 2840"/>
                <a:gd name="T12" fmla="*/ 648 w 7658"/>
                <a:gd name="T13" fmla="*/ 497 h 2840"/>
                <a:gd name="T14" fmla="*/ 12 w 7658"/>
                <a:gd name="T15" fmla="*/ 18 h 2840"/>
                <a:gd name="T16" fmla="*/ 3 w 7658"/>
                <a:gd name="T17" fmla="*/ 5 h 2840"/>
                <a:gd name="T18" fmla="*/ 0 w 7658"/>
                <a:gd name="T19" fmla="*/ 0 h 2840"/>
                <a:gd name="T20" fmla="*/ 0 w 7658"/>
                <a:gd name="T21" fmla="*/ 1543 h 2840"/>
                <a:gd name="T22" fmla="*/ 1 w 7658"/>
                <a:gd name="T23" fmla="*/ 1571 h 2840"/>
                <a:gd name="T24" fmla="*/ 3 w 7658"/>
                <a:gd name="T25" fmla="*/ 1593 h 2840"/>
                <a:gd name="T26" fmla="*/ 3360 w 7658"/>
                <a:gd name="T27" fmla="*/ 2830 h 2840"/>
                <a:gd name="T28" fmla="*/ 3829 w 7658"/>
                <a:gd name="T29" fmla="*/ 2840 h 2840"/>
                <a:gd name="T30" fmla="*/ 7654 w 7658"/>
                <a:gd name="T31" fmla="*/ 1595 h 2840"/>
                <a:gd name="T32" fmla="*/ 7658 w 7658"/>
                <a:gd name="T33" fmla="*/ 1543 h 2840"/>
                <a:gd name="T34" fmla="*/ 7654 w 7658"/>
                <a:gd name="T35" fmla="*/ 1491 h 2840"/>
                <a:gd name="T36" fmla="*/ 7654 w 7658"/>
                <a:gd name="T37" fmla="*/ 1484 h 2840"/>
                <a:gd name="T38" fmla="*/ 7653 w 7658"/>
                <a:gd name="T39" fmla="*/ 7 h 2840"/>
                <a:gd name="T40" fmla="*/ 7646 w 7658"/>
                <a:gd name="T41" fmla="*/ 16 h 2840"/>
                <a:gd name="T42" fmla="*/ 7613 w 7658"/>
                <a:gd name="T43" fmla="*/ 61 h 2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58" h="2840">
                  <a:moveTo>
                    <a:pt x="7613" y="61"/>
                  </a:moveTo>
                  <a:cubicBezTo>
                    <a:pt x="7486" y="219"/>
                    <a:pt x="7297" y="343"/>
                    <a:pt x="7126" y="443"/>
                  </a:cubicBezTo>
                  <a:cubicBezTo>
                    <a:pt x="6799" y="636"/>
                    <a:pt x="6423" y="744"/>
                    <a:pt x="6056" y="833"/>
                  </a:cubicBezTo>
                  <a:cubicBezTo>
                    <a:pt x="5671" y="926"/>
                    <a:pt x="5278" y="987"/>
                    <a:pt x="4884" y="1025"/>
                  </a:cubicBezTo>
                  <a:cubicBezTo>
                    <a:pt x="4533" y="1059"/>
                    <a:pt x="4181" y="1075"/>
                    <a:pt x="3829" y="1075"/>
                  </a:cubicBezTo>
                  <a:cubicBezTo>
                    <a:pt x="3005" y="1075"/>
                    <a:pt x="2196" y="981"/>
                    <a:pt x="1400" y="777"/>
                  </a:cubicBezTo>
                  <a:cubicBezTo>
                    <a:pt x="1141" y="711"/>
                    <a:pt x="887" y="621"/>
                    <a:pt x="648" y="497"/>
                  </a:cubicBezTo>
                  <a:cubicBezTo>
                    <a:pt x="421" y="380"/>
                    <a:pt x="160" y="231"/>
                    <a:pt x="12" y="18"/>
                  </a:cubicBezTo>
                  <a:cubicBezTo>
                    <a:pt x="9" y="14"/>
                    <a:pt x="6" y="10"/>
                    <a:pt x="3" y="5"/>
                  </a:cubicBezTo>
                  <a:cubicBezTo>
                    <a:pt x="2" y="3"/>
                    <a:pt x="1" y="2"/>
                    <a:pt x="0" y="0"/>
                  </a:cubicBezTo>
                  <a:cubicBezTo>
                    <a:pt x="0" y="1543"/>
                    <a:pt x="0" y="1543"/>
                    <a:pt x="0" y="1543"/>
                  </a:cubicBezTo>
                  <a:cubicBezTo>
                    <a:pt x="0" y="1552"/>
                    <a:pt x="0" y="1561"/>
                    <a:pt x="1" y="1571"/>
                  </a:cubicBezTo>
                  <a:cubicBezTo>
                    <a:pt x="1" y="1579"/>
                    <a:pt x="2" y="1586"/>
                    <a:pt x="3" y="1593"/>
                  </a:cubicBezTo>
                  <a:cubicBezTo>
                    <a:pt x="80" y="2227"/>
                    <a:pt x="1544" y="2752"/>
                    <a:pt x="3360" y="2830"/>
                  </a:cubicBezTo>
                  <a:cubicBezTo>
                    <a:pt x="3514" y="2837"/>
                    <a:pt x="3670" y="2840"/>
                    <a:pt x="3829" y="2840"/>
                  </a:cubicBezTo>
                  <a:cubicBezTo>
                    <a:pt x="5853" y="2840"/>
                    <a:pt x="7570" y="2282"/>
                    <a:pt x="7654" y="1595"/>
                  </a:cubicBezTo>
                  <a:cubicBezTo>
                    <a:pt x="7656" y="1576"/>
                    <a:pt x="7658" y="1559"/>
                    <a:pt x="7658" y="1543"/>
                  </a:cubicBezTo>
                  <a:cubicBezTo>
                    <a:pt x="7658" y="1524"/>
                    <a:pt x="7656" y="1507"/>
                    <a:pt x="7654" y="1491"/>
                  </a:cubicBezTo>
                  <a:cubicBezTo>
                    <a:pt x="7654" y="1489"/>
                    <a:pt x="7654" y="1486"/>
                    <a:pt x="7654" y="1484"/>
                  </a:cubicBezTo>
                  <a:cubicBezTo>
                    <a:pt x="7654" y="1484"/>
                    <a:pt x="7654" y="6"/>
                    <a:pt x="7653" y="7"/>
                  </a:cubicBezTo>
                  <a:cubicBezTo>
                    <a:pt x="7651" y="10"/>
                    <a:pt x="7649" y="13"/>
                    <a:pt x="7646" y="16"/>
                  </a:cubicBezTo>
                  <a:cubicBezTo>
                    <a:pt x="7636" y="32"/>
                    <a:pt x="7624" y="47"/>
                    <a:pt x="7613" y="6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9" name="Freeform 8"/>
            <p:cNvSpPr>
              <a:spLocks/>
            </p:cNvSpPr>
            <p:nvPr/>
          </p:nvSpPr>
          <p:spPr bwMode="auto">
            <a:xfrm>
              <a:off x="1846" y="1915"/>
              <a:ext cx="815" cy="288"/>
            </a:xfrm>
            <a:custGeom>
              <a:avLst/>
              <a:gdLst>
                <a:gd name="T0" fmla="*/ 7604 w 7658"/>
                <a:gd name="T1" fmla="*/ 71 h 2710"/>
                <a:gd name="T2" fmla="*/ 6760 w 7658"/>
                <a:gd name="T3" fmla="*/ 616 h 2710"/>
                <a:gd name="T4" fmla="*/ 5738 w 7658"/>
                <a:gd name="T5" fmla="*/ 897 h 2710"/>
                <a:gd name="T6" fmla="*/ 3829 w 7658"/>
                <a:gd name="T7" fmla="*/ 1071 h 2710"/>
                <a:gd name="T8" fmla="*/ 1387 w 7658"/>
                <a:gd name="T9" fmla="*/ 768 h 2710"/>
                <a:gd name="T10" fmla="*/ 633 w 7658"/>
                <a:gd name="T11" fmla="*/ 483 h 2710"/>
                <a:gd name="T12" fmla="*/ 0 w 7658"/>
                <a:gd name="T13" fmla="*/ 0 h 2710"/>
                <a:gd name="T14" fmla="*/ 0 w 7658"/>
                <a:gd name="T15" fmla="*/ 1412 h 2710"/>
                <a:gd name="T16" fmla="*/ 1 w 7658"/>
                <a:gd name="T17" fmla="*/ 1440 h 2710"/>
                <a:gd name="T18" fmla="*/ 3 w 7658"/>
                <a:gd name="T19" fmla="*/ 1462 h 2710"/>
                <a:gd name="T20" fmla="*/ 3177 w 7658"/>
                <a:gd name="T21" fmla="*/ 2690 h 2710"/>
                <a:gd name="T22" fmla="*/ 3829 w 7658"/>
                <a:gd name="T23" fmla="*/ 2710 h 2710"/>
                <a:gd name="T24" fmla="*/ 7654 w 7658"/>
                <a:gd name="T25" fmla="*/ 1464 h 2710"/>
                <a:gd name="T26" fmla="*/ 7658 w 7658"/>
                <a:gd name="T27" fmla="*/ 1412 h 2710"/>
                <a:gd name="T28" fmla="*/ 7654 w 7658"/>
                <a:gd name="T29" fmla="*/ 1360 h 2710"/>
                <a:gd name="T30" fmla="*/ 7654 w 7658"/>
                <a:gd name="T31" fmla="*/ 1353 h 2710"/>
                <a:gd name="T32" fmla="*/ 7654 w 7658"/>
                <a:gd name="T33" fmla="*/ 4 h 2710"/>
                <a:gd name="T34" fmla="*/ 7646 w 7658"/>
                <a:gd name="T35" fmla="*/ 16 h 2710"/>
                <a:gd name="T36" fmla="*/ 7631 w 7658"/>
                <a:gd name="T37" fmla="*/ 36 h 2710"/>
                <a:gd name="T38" fmla="*/ 7604 w 7658"/>
                <a:gd name="T39" fmla="*/ 71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58" h="2710">
                  <a:moveTo>
                    <a:pt x="7604" y="71"/>
                  </a:moveTo>
                  <a:cubicBezTo>
                    <a:pt x="7394" y="334"/>
                    <a:pt x="7072" y="504"/>
                    <a:pt x="6760" y="616"/>
                  </a:cubicBezTo>
                  <a:cubicBezTo>
                    <a:pt x="6427" y="735"/>
                    <a:pt x="6086" y="829"/>
                    <a:pt x="5738" y="897"/>
                  </a:cubicBezTo>
                  <a:cubicBezTo>
                    <a:pt x="5110" y="1020"/>
                    <a:pt x="4468" y="1071"/>
                    <a:pt x="3829" y="1071"/>
                  </a:cubicBezTo>
                  <a:cubicBezTo>
                    <a:pt x="3007" y="1071"/>
                    <a:pt x="2178" y="990"/>
                    <a:pt x="1387" y="768"/>
                  </a:cubicBezTo>
                  <a:cubicBezTo>
                    <a:pt x="1128" y="696"/>
                    <a:pt x="873" y="606"/>
                    <a:pt x="633" y="483"/>
                  </a:cubicBezTo>
                  <a:cubicBezTo>
                    <a:pt x="406" y="367"/>
                    <a:pt x="142" y="217"/>
                    <a:pt x="0" y="0"/>
                  </a:cubicBezTo>
                  <a:cubicBezTo>
                    <a:pt x="0" y="1412"/>
                    <a:pt x="0" y="1412"/>
                    <a:pt x="0" y="1412"/>
                  </a:cubicBezTo>
                  <a:cubicBezTo>
                    <a:pt x="0" y="1421"/>
                    <a:pt x="0" y="1430"/>
                    <a:pt x="1" y="1440"/>
                  </a:cubicBezTo>
                  <a:cubicBezTo>
                    <a:pt x="1" y="1448"/>
                    <a:pt x="2" y="1455"/>
                    <a:pt x="3" y="1462"/>
                  </a:cubicBezTo>
                  <a:cubicBezTo>
                    <a:pt x="77" y="2075"/>
                    <a:pt x="1446" y="2586"/>
                    <a:pt x="3177" y="2690"/>
                  </a:cubicBezTo>
                  <a:cubicBezTo>
                    <a:pt x="3389" y="2703"/>
                    <a:pt x="3607" y="2710"/>
                    <a:pt x="3829" y="2710"/>
                  </a:cubicBezTo>
                  <a:cubicBezTo>
                    <a:pt x="5853" y="2710"/>
                    <a:pt x="7570" y="2151"/>
                    <a:pt x="7654" y="1464"/>
                  </a:cubicBezTo>
                  <a:cubicBezTo>
                    <a:pt x="7656" y="1445"/>
                    <a:pt x="7658" y="1428"/>
                    <a:pt x="7658" y="1412"/>
                  </a:cubicBezTo>
                  <a:cubicBezTo>
                    <a:pt x="7658" y="1393"/>
                    <a:pt x="7656" y="1376"/>
                    <a:pt x="7654" y="1360"/>
                  </a:cubicBezTo>
                  <a:cubicBezTo>
                    <a:pt x="7654" y="1358"/>
                    <a:pt x="7654" y="1355"/>
                    <a:pt x="7654" y="1353"/>
                  </a:cubicBezTo>
                  <a:cubicBezTo>
                    <a:pt x="7654" y="4"/>
                    <a:pt x="7654" y="4"/>
                    <a:pt x="7654" y="4"/>
                  </a:cubicBezTo>
                  <a:cubicBezTo>
                    <a:pt x="7651" y="8"/>
                    <a:pt x="7648" y="12"/>
                    <a:pt x="7646" y="16"/>
                  </a:cubicBezTo>
                  <a:cubicBezTo>
                    <a:pt x="7641" y="22"/>
                    <a:pt x="7636" y="29"/>
                    <a:pt x="7631" y="36"/>
                  </a:cubicBezTo>
                  <a:cubicBezTo>
                    <a:pt x="7622" y="48"/>
                    <a:pt x="7613" y="60"/>
                    <a:pt x="7604" y="7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10" name="Freeform 9"/>
            <p:cNvSpPr>
              <a:spLocks noEditPoints="1"/>
            </p:cNvSpPr>
            <p:nvPr/>
          </p:nvSpPr>
          <p:spPr bwMode="auto">
            <a:xfrm>
              <a:off x="1846" y="1741"/>
              <a:ext cx="815" cy="276"/>
            </a:xfrm>
            <a:custGeom>
              <a:avLst/>
              <a:gdLst>
                <a:gd name="T0" fmla="*/ 0 w 7658"/>
                <a:gd name="T1" fmla="*/ 1298 h 2595"/>
                <a:gd name="T2" fmla="*/ 885 w 7658"/>
                <a:gd name="T3" fmla="*/ 2121 h 2595"/>
                <a:gd name="T4" fmla="*/ 885 w 7658"/>
                <a:gd name="T5" fmla="*/ 2121 h 2595"/>
                <a:gd name="T6" fmla="*/ 2790 w 7658"/>
                <a:gd name="T7" fmla="*/ 2546 h 2595"/>
                <a:gd name="T8" fmla="*/ 3829 w 7658"/>
                <a:gd name="T9" fmla="*/ 2595 h 2595"/>
                <a:gd name="T10" fmla="*/ 6772 w 7658"/>
                <a:gd name="T11" fmla="*/ 2121 h 2595"/>
                <a:gd name="T12" fmla="*/ 7654 w 7658"/>
                <a:gd name="T13" fmla="*/ 1351 h 2595"/>
                <a:gd name="T14" fmla="*/ 7658 w 7658"/>
                <a:gd name="T15" fmla="*/ 1298 h 2595"/>
                <a:gd name="T16" fmla="*/ 6556 w 7658"/>
                <a:gd name="T17" fmla="*/ 393 h 2595"/>
                <a:gd name="T18" fmla="*/ 3829 w 7658"/>
                <a:gd name="T19" fmla="*/ 0 h 2595"/>
                <a:gd name="T20" fmla="*/ 2 w 7658"/>
                <a:gd name="T21" fmla="*/ 1254 h 2595"/>
                <a:gd name="T22" fmla="*/ 0 w 7658"/>
                <a:gd name="T23" fmla="*/ 1298 h 2595"/>
                <a:gd name="T24" fmla="*/ 3829 w 7658"/>
                <a:gd name="T25" fmla="*/ 28 h 2595"/>
                <a:gd name="T26" fmla="*/ 7380 w 7658"/>
                <a:gd name="T27" fmla="*/ 1298 h 2595"/>
                <a:gd name="T28" fmla="*/ 3829 w 7658"/>
                <a:gd name="T29" fmla="*/ 2568 h 2595"/>
                <a:gd name="T30" fmla="*/ 277 w 7658"/>
                <a:gd name="T31" fmla="*/ 1298 h 2595"/>
                <a:gd name="T32" fmla="*/ 3829 w 7658"/>
                <a:gd name="T33" fmla="*/ 28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58" h="2595">
                  <a:moveTo>
                    <a:pt x="0" y="1298"/>
                  </a:moveTo>
                  <a:cubicBezTo>
                    <a:pt x="0" y="1594"/>
                    <a:pt x="314" y="1887"/>
                    <a:pt x="885" y="2121"/>
                  </a:cubicBezTo>
                  <a:cubicBezTo>
                    <a:pt x="885" y="2121"/>
                    <a:pt x="885" y="2121"/>
                    <a:pt x="885" y="2121"/>
                  </a:cubicBezTo>
                  <a:cubicBezTo>
                    <a:pt x="1390" y="2328"/>
                    <a:pt x="2054" y="2475"/>
                    <a:pt x="2790" y="2546"/>
                  </a:cubicBezTo>
                  <a:cubicBezTo>
                    <a:pt x="3124" y="2578"/>
                    <a:pt x="3473" y="2595"/>
                    <a:pt x="3829" y="2595"/>
                  </a:cubicBezTo>
                  <a:cubicBezTo>
                    <a:pt x="4965" y="2595"/>
                    <a:pt x="6038" y="2422"/>
                    <a:pt x="6772" y="2121"/>
                  </a:cubicBezTo>
                  <a:cubicBezTo>
                    <a:pt x="7307" y="1901"/>
                    <a:pt x="7620" y="1628"/>
                    <a:pt x="7654" y="1351"/>
                  </a:cubicBezTo>
                  <a:cubicBezTo>
                    <a:pt x="7656" y="1334"/>
                    <a:pt x="7658" y="1317"/>
                    <a:pt x="7658" y="1298"/>
                  </a:cubicBezTo>
                  <a:cubicBezTo>
                    <a:pt x="7658" y="966"/>
                    <a:pt x="7256" y="637"/>
                    <a:pt x="6556" y="393"/>
                  </a:cubicBezTo>
                  <a:cubicBezTo>
                    <a:pt x="5828" y="140"/>
                    <a:pt x="4860" y="0"/>
                    <a:pt x="3829" y="0"/>
                  </a:cubicBezTo>
                  <a:cubicBezTo>
                    <a:pt x="1790" y="0"/>
                    <a:pt x="74" y="563"/>
                    <a:pt x="2" y="1254"/>
                  </a:cubicBezTo>
                  <a:cubicBezTo>
                    <a:pt x="0" y="1268"/>
                    <a:pt x="0" y="1282"/>
                    <a:pt x="0" y="1298"/>
                  </a:cubicBezTo>
                  <a:close/>
                  <a:moveTo>
                    <a:pt x="3829" y="28"/>
                  </a:moveTo>
                  <a:cubicBezTo>
                    <a:pt x="5820" y="28"/>
                    <a:pt x="7380" y="586"/>
                    <a:pt x="7380" y="1298"/>
                  </a:cubicBezTo>
                  <a:cubicBezTo>
                    <a:pt x="7380" y="2010"/>
                    <a:pt x="5820" y="2568"/>
                    <a:pt x="3829" y="2568"/>
                  </a:cubicBezTo>
                  <a:cubicBezTo>
                    <a:pt x="1837" y="2568"/>
                    <a:pt x="277" y="2010"/>
                    <a:pt x="277" y="1298"/>
                  </a:cubicBezTo>
                  <a:cubicBezTo>
                    <a:pt x="277" y="586"/>
                    <a:pt x="1837" y="28"/>
                    <a:pt x="3829" y="28"/>
                  </a:cubicBezTo>
                  <a:close/>
                </a:path>
              </a:pathLst>
            </a:custGeom>
            <a:solidFill>
              <a:srgbClr val="D79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15" name="Oval 10"/>
            <p:cNvSpPr>
              <a:spLocks noChangeArrowheads="1"/>
            </p:cNvSpPr>
            <p:nvPr/>
          </p:nvSpPr>
          <p:spPr bwMode="auto">
            <a:xfrm>
              <a:off x="1887" y="1755"/>
              <a:ext cx="733" cy="248"/>
            </a:xfrm>
            <a:prstGeom prst="ellipse">
              <a:avLst/>
            </a:prstGeom>
            <a:solidFill>
              <a:srgbClr val="D79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grpSp>
      <p:sp>
        <p:nvSpPr>
          <p:cNvPr id="34" name="圆角矩形 33"/>
          <p:cNvSpPr/>
          <p:nvPr/>
        </p:nvSpPr>
        <p:spPr>
          <a:xfrm>
            <a:off x="552827" y="436486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37" name="圆角矩形 36"/>
          <p:cNvSpPr/>
          <p:nvPr/>
        </p:nvSpPr>
        <p:spPr>
          <a:xfrm>
            <a:off x="4309413" y="436486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42" name="圆角矩形 41"/>
          <p:cNvSpPr/>
          <p:nvPr/>
        </p:nvSpPr>
        <p:spPr>
          <a:xfrm>
            <a:off x="8047736" y="436486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43" name="TextBox 27"/>
          <p:cNvSpPr>
            <a:spLocks noChangeArrowheads="1"/>
          </p:cNvSpPr>
          <p:nvPr/>
        </p:nvSpPr>
        <p:spPr bwMode="auto">
          <a:xfrm>
            <a:off x="4390618" y="4580828"/>
            <a:ext cx="3429030" cy="6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078" fontAlgn="auto">
              <a:lnSpc>
                <a:spcPct val="120000"/>
              </a:lnSpc>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一般使用国内镜像或者公司自己搭建私服，可以加快</a:t>
            </a:r>
            <a:r>
              <a:rPr lang="en-US" altLang="zh-CN" sz="1600" dirty="0">
                <a:solidFill>
                  <a:srgbClr val="000000"/>
                </a:solidFill>
                <a:latin typeface="微软雅黑" panose="020B0503020204020204" pitchFamily="34" charset="-122"/>
                <a:ea typeface="微软雅黑" panose="020B0503020204020204" pitchFamily="34" charset="-122"/>
              </a:rPr>
              <a:t>jar</a:t>
            </a:r>
            <a:r>
              <a:rPr lang="zh-CN" altLang="en-US" sz="1600" dirty="0">
                <a:solidFill>
                  <a:srgbClr val="000000"/>
                </a:solidFill>
                <a:latin typeface="微软雅黑" panose="020B0503020204020204" pitchFamily="34" charset="-122"/>
                <a:ea typeface="微软雅黑" panose="020B0503020204020204" pitchFamily="34" charset="-122"/>
              </a:rPr>
              <a:t>包下载速度。</a:t>
            </a:r>
          </a:p>
        </p:txBody>
      </p:sp>
      <p:sp>
        <p:nvSpPr>
          <p:cNvPr id="44" name="TextBox 27"/>
          <p:cNvSpPr>
            <a:spLocks noChangeArrowheads="1"/>
          </p:cNvSpPr>
          <p:nvPr/>
        </p:nvSpPr>
        <p:spPr bwMode="auto">
          <a:xfrm>
            <a:off x="8171279" y="4580828"/>
            <a:ext cx="3344352" cy="6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078" fontAlgn="auto">
              <a:lnSpc>
                <a:spcPct val="120000"/>
              </a:lnSpc>
              <a:spcBef>
                <a:spcPts val="0"/>
              </a:spcBef>
              <a:spcAft>
                <a:spcPts val="0"/>
              </a:spcAft>
            </a:pP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团队维护的</a:t>
            </a:r>
            <a:r>
              <a:rPr lang="en-US" altLang="zh-CN" sz="1600" dirty="0">
                <a:solidFill>
                  <a:srgbClr val="000000"/>
                </a:solidFill>
                <a:latin typeface="微软雅黑" panose="020B0503020204020204" pitchFamily="34" charset="-122"/>
                <a:ea typeface="微软雅黑" panose="020B0503020204020204" pitchFamily="34" charset="-122"/>
              </a:rPr>
              <a:t>jar</a:t>
            </a:r>
            <a:r>
              <a:rPr lang="zh-CN" altLang="en-US" sz="1600" dirty="0">
                <a:solidFill>
                  <a:srgbClr val="000000"/>
                </a:solidFill>
                <a:latin typeface="微软雅黑" panose="020B0503020204020204" pitchFamily="34" charset="-122"/>
                <a:ea typeface="微软雅黑" panose="020B0503020204020204" pitchFamily="34" charset="-122"/>
              </a:rPr>
              <a:t>包仓库  </a:t>
            </a:r>
            <a:r>
              <a:rPr lang="en-US" altLang="zh-CN" sz="1600" spc="-50" dirty="0" smtClean="0">
                <a:solidFill>
                  <a:srgbClr val="000000"/>
                </a:solidFill>
                <a:latin typeface="微软雅黑" panose="020B0503020204020204" pitchFamily="34" charset="-122"/>
                <a:ea typeface="微软雅黑" panose="020B0503020204020204" pitchFamily="34" charset="-122"/>
              </a:rPr>
              <a:t>https://</a:t>
            </a:r>
            <a:r>
              <a:rPr lang="en-US" altLang="zh-CN" sz="1600" spc="-50" dirty="0">
                <a:solidFill>
                  <a:srgbClr val="000000"/>
                </a:solidFill>
                <a:latin typeface="微软雅黑" panose="020B0503020204020204" pitchFamily="34" charset="-122"/>
                <a:ea typeface="微软雅黑" panose="020B0503020204020204" pitchFamily="34" charset="-122"/>
              </a:rPr>
              <a:t>repo1.maven.org/maven2/</a:t>
            </a:r>
            <a:endParaRPr lang="zh-CN" altLang="en-US" sz="1600" spc="-50" dirty="0">
              <a:solidFill>
                <a:srgbClr val="000000"/>
              </a:solidFill>
              <a:latin typeface="微软雅黑" panose="020B0503020204020204" pitchFamily="34" charset="-122"/>
              <a:ea typeface="微软雅黑" panose="020B0503020204020204" pitchFamily="34" charset="-122"/>
            </a:endParaRPr>
          </a:p>
        </p:txBody>
      </p:sp>
      <p:sp>
        <p:nvSpPr>
          <p:cNvPr id="45" name="文本框 12"/>
          <p:cNvSpPr txBox="1"/>
          <p:nvPr/>
        </p:nvSpPr>
        <p:spPr>
          <a:xfrm>
            <a:off x="552307" y="3932973"/>
            <a:ext cx="3591437"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文本框 12"/>
          <p:cNvSpPr txBox="1"/>
          <p:nvPr/>
        </p:nvSpPr>
        <p:spPr>
          <a:xfrm>
            <a:off x="4309413" y="3932973"/>
            <a:ext cx="3591437"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文本框 12"/>
          <p:cNvSpPr txBox="1"/>
          <p:nvPr/>
        </p:nvSpPr>
        <p:spPr>
          <a:xfrm>
            <a:off x="8047735" y="3932973"/>
            <a:ext cx="3591437"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文本框 99"/>
          <p:cNvSpPr txBox="1"/>
          <p:nvPr/>
        </p:nvSpPr>
        <p:spPr>
          <a:xfrm>
            <a:off x="1424194" y="3897052"/>
            <a:ext cx="1847664"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a:latin typeface="微软雅黑" panose="020B0503020204020204" pitchFamily="34" charset="-122"/>
                <a:ea typeface="微软雅黑" panose="020B0503020204020204" pitchFamily="34" charset="-122"/>
              </a:rPr>
              <a:t>本地仓库</a:t>
            </a:r>
          </a:p>
        </p:txBody>
      </p:sp>
      <p:pic>
        <p:nvPicPr>
          <p:cNvPr id="7" name="图片 6"/>
          <p:cNvPicPr>
            <a:picLocks noChangeAspect="1"/>
          </p:cNvPicPr>
          <p:nvPr/>
        </p:nvPicPr>
        <p:blipFill>
          <a:blip r:embed="rId5">
            <a:clrChange>
              <a:clrFrom>
                <a:srgbClr val="FFFFFF"/>
              </a:clrFrom>
              <a:clrTo>
                <a:srgbClr val="FFFFFF">
                  <a:alpha val="0"/>
                </a:srgbClr>
              </a:clrTo>
            </a:clrChange>
          </a:blip>
          <a:stretch>
            <a:fillRect/>
          </a:stretch>
        </p:blipFill>
        <p:spPr>
          <a:xfrm>
            <a:off x="5548798" y="2297322"/>
            <a:ext cx="1123266" cy="1023666"/>
          </a:xfrm>
          <a:prstGeom prst="rect">
            <a:avLst/>
          </a:prstGeom>
          <a:effectLst>
            <a:outerShdw sx="1000" sy="1000" algn="ctr" rotWithShape="0">
              <a:srgbClr val="000000">
                <a:alpha val="0"/>
              </a:srgbClr>
            </a:outerShdw>
          </a:effectLst>
        </p:spPr>
      </p:pic>
      <p:sp>
        <p:nvSpPr>
          <p:cNvPr id="49" name="文本框 99"/>
          <p:cNvSpPr txBox="1"/>
          <p:nvPr/>
        </p:nvSpPr>
        <p:spPr>
          <a:xfrm>
            <a:off x="5181301" y="3897052"/>
            <a:ext cx="1847664"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a:latin typeface="微软雅黑" panose="020B0503020204020204" pitchFamily="34" charset="-122"/>
                <a:ea typeface="微软雅黑" panose="020B0503020204020204" pitchFamily="34" charset="-122"/>
              </a:rPr>
              <a:t>远程仓库</a:t>
            </a:r>
          </a:p>
        </p:txBody>
      </p:sp>
      <p:sp>
        <p:nvSpPr>
          <p:cNvPr id="50" name="文本框 99"/>
          <p:cNvSpPr txBox="1"/>
          <p:nvPr/>
        </p:nvSpPr>
        <p:spPr>
          <a:xfrm>
            <a:off x="8919622" y="3897052"/>
            <a:ext cx="1847664"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a:latin typeface="微软雅黑" panose="020B0503020204020204" pitchFamily="34" charset="-122"/>
                <a:ea typeface="微软雅黑" panose="020B0503020204020204" pitchFamily="34" charset="-122"/>
              </a:rPr>
              <a:t>中央仓库</a:t>
            </a:r>
          </a:p>
        </p:txBody>
      </p:sp>
      <p:sp>
        <p:nvSpPr>
          <p:cNvPr id="51" name="TextBox 27"/>
          <p:cNvSpPr>
            <a:spLocks noChangeArrowheads="1"/>
          </p:cNvSpPr>
          <p:nvPr/>
        </p:nvSpPr>
        <p:spPr bwMode="auto">
          <a:xfrm>
            <a:off x="634032" y="4580828"/>
            <a:ext cx="3429030" cy="6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078" fontAlgn="auto">
              <a:lnSpc>
                <a:spcPct val="120000"/>
              </a:lnSpc>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存储在本地磁盘</a:t>
            </a:r>
            <a:endParaRPr lang="en-US" altLang="zh-CN" sz="1600" dirty="0">
              <a:solidFill>
                <a:srgbClr val="000000"/>
              </a:solidFill>
              <a:latin typeface="微软雅黑" panose="020B0503020204020204" pitchFamily="34" charset="-122"/>
              <a:ea typeface="微软雅黑" panose="020B0503020204020204" pitchFamily="34" charset="-122"/>
            </a:endParaRPr>
          </a:p>
          <a:p>
            <a:pPr defTabSz="1219078" fontAlgn="auto">
              <a:lnSpc>
                <a:spcPct val="120000"/>
              </a:lnSpc>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默认在</a:t>
            </a:r>
            <a:r>
              <a:rPr lang="en-US" altLang="zh-CN" sz="1600" dirty="0">
                <a:solidFill>
                  <a:srgbClr val="000000"/>
                </a:solidFill>
                <a:latin typeface="微软雅黑" panose="020B0503020204020204" pitchFamily="34" charset="-122"/>
                <a:ea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rPr>
              <a:t>user.home</a:t>
            </a:r>
            <a:r>
              <a:rPr lang="en-US" altLang="zh-CN" sz="1600" dirty="0">
                <a:solidFill>
                  <a:srgbClr val="000000"/>
                </a:solidFill>
                <a:latin typeface="微软雅黑" panose="020B0503020204020204" pitchFamily="34" charset="-122"/>
                <a:ea typeface="微软雅黑" panose="020B0503020204020204" pitchFamily="34" charset="-122"/>
              </a:rPr>
              <a:t>}/.m2</a:t>
            </a:r>
            <a:r>
              <a:rPr lang="zh-CN" altLang="en-US" sz="1600" dirty="0">
                <a:solidFill>
                  <a:srgbClr val="000000"/>
                </a:solidFill>
                <a:latin typeface="微软雅黑" panose="020B0503020204020204" pitchFamily="34" charset="-122"/>
                <a:ea typeface="微软雅黑" panose="020B0503020204020204" pitchFamily="34" charset="-122"/>
              </a:rPr>
              <a:t>下</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483672" y="1773248"/>
            <a:ext cx="1729749" cy="1973949"/>
            <a:chOff x="1023643" y="1708429"/>
            <a:chExt cx="1214438" cy="1385888"/>
          </a:xfrm>
        </p:grpSpPr>
        <p:sp>
          <p:nvSpPr>
            <p:cNvPr id="53"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54"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55"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56"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57"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sp>
          <p:nvSpPr>
            <p:cNvPr id="58"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Arial"/>
                <a:ea typeface="Microsoft YaHei"/>
              </a:endParaRPr>
            </a:p>
          </p:txBody>
        </p:sp>
      </p:grpSp>
    </p:spTree>
    <p:extLst>
      <p:ext uri="{BB962C8B-B14F-4D97-AF65-F5344CB8AC3E}">
        <p14:creationId xmlns:p14="http://schemas.microsoft.com/office/powerpoint/2010/main" val="511732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圆角矩形 150"/>
          <p:cNvSpPr/>
          <p:nvPr/>
        </p:nvSpPr>
        <p:spPr>
          <a:xfrm>
            <a:off x="552827" y="436486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154" name="圆角矩形 153"/>
          <p:cNvSpPr/>
          <p:nvPr/>
        </p:nvSpPr>
        <p:spPr>
          <a:xfrm>
            <a:off x="4300022" y="436486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157" name="圆角矩形 156"/>
          <p:cNvSpPr/>
          <p:nvPr/>
        </p:nvSpPr>
        <p:spPr>
          <a:xfrm>
            <a:off x="8047736" y="4364860"/>
            <a:ext cx="3591437" cy="1870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Arial"/>
                <a:ea typeface="Microsoft YaHei"/>
              </a:rPr>
              <a:t>Maven</a:t>
            </a:r>
            <a:r>
              <a:rPr lang="zh-CN" altLang="en-US" sz="2799" dirty="0">
                <a:solidFill>
                  <a:srgbClr val="000000"/>
                </a:solidFill>
                <a:latin typeface="Arial"/>
                <a:ea typeface="Microsoft YaHei"/>
              </a:rPr>
              <a:t>仓库搜索顺序</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6" name="TextBox 5"/>
          <p:cNvSpPr txBox="1"/>
          <p:nvPr/>
        </p:nvSpPr>
        <p:spPr>
          <a:xfrm>
            <a:off x="1776645" y="2573696"/>
            <a:ext cx="1107708" cy="369236"/>
          </a:xfrm>
          <a:prstGeom prst="rect">
            <a:avLst/>
          </a:prstGeom>
          <a:noFill/>
        </p:spPr>
        <p:txBody>
          <a:bodyPr wrap="none" rtlCol="0">
            <a:spAutoFit/>
          </a:bodyPr>
          <a:lstStyle/>
          <a:p>
            <a:pPr defTabSz="1219078" fontAlgn="auto">
              <a:spcBef>
                <a:spcPts val="0"/>
              </a:spcBef>
              <a:spcAft>
                <a:spcPts val="0"/>
              </a:spcAft>
            </a:pPr>
            <a:r>
              <a:rPr lang="zh-CN" altLang="en-US" sz="1799" b="1" dirty="0">
                <a:solidFill>
                  <a:srgbClr val="C00000"/>
                </a:solidFill>
                <a:latin typeface="Microsoft YaHei"/>
                <a:ea typeface="Microsoft YaHei"/>
              </a:rPr>
              <a:t>本地仓库</a:t>
            </a:r>
            <a:endParaRPr lang="en-US" altLang="zh-CN" sz="1799" b="1" dirty="0">
              <a:solidFill>
                <a:srgbClr val="C00000"/>
              </a:solidFill>
              <a:latin typeface="Microsoft YaHei"/>
              <a:ea typeface="Microsoft YaHei"/>
            </a:endParaRPr>
          </a:p>
        </p:txBody>
      </p:sp>
      <p:sp>
        <p:nvSpPr>
          <p:cNvPr id="28" name="TextBox 27"/>
          <p:cNvSpPr txBox="1"/>
          <p:nvPr/>
        </p:nvSpPr>
        <p:spPr>
          <a:xfrm>
            <a:off x="5611928" y="2577543"/>
            <a:ext cx="1107708" cy="361543"/>
          </a:xfrm>
          <a:prstGeom prst="rect">
            <a:avLst/>
          </a:prstGeom>
          <a:noFill/>
        </p:spPr>
        <p:txBody>
          <a:bodyPr wrap="none" rtlCol="0">
            <a:spAutoFit/>
          </a:bodyPr>
          <a:lstStyle/>
          <a:p>
            <a:pPr algn="ctr" defTabSz="516158" fontAlgn="auto">
              <a:lnSpc>
                <a:spcPts val="2116"/>
              </a:lnSpc>
              <a:spcBef>
                <a:spcPts val="0"/>
              </a:spcBef>
              <a:spcAft>
                <a:spcPts val="0"/>
              </a:spcAft>
            </a:pPr>
            <a:r>
              <a:rPr lang="zh-CN" altLang="en-US" sz="1799" b="1" dirty="0">
                <a:solidFill>
                  <a:srgbClr val="C00000"/>
                </a:solidFill>
                <a:latin typeface="Microsoft YaHei"/>
                <a:ea typeface="Microsoft YaHei"/>
              </a:rPr>
              <a:t>远程仓库</a:t>
            </a:r>
            <a:endParaRPr lang="en-US" altLang="zh-CN" sz="1799" b="1" dirty="0">
              <a:solidFill>
                <a:srgbClr val="C00000"/>
              </a:solidFill>
              <a:latin typeface="Microsoft YaHei"/>
              <a:ea typeface="Microsoft YaHei"/>
            </a:endParaRPr>
          </a:p>
        </p:txBody>
      </p:sp>
      <p:sp>
        <p:nvSpPr>
          <p:cNvPr id="29" name="TextBox 28"/>
          <p:cNvSpPr txBox="1"/>
          <p:nvPr/>
        </p:nvSpPr>
        <p:spPr>
          <a:xfrm>
            <a:off x="9438080" y="2577543"/>
            <a:ext cx="1107708" cy="361543"/>
          </a:xfrm>
          <a:prstGeom prst="rect">
            <a:avLst/>
          </a:prstGeom>
          <a:noFill/>
        </p:spPr>
        <p:txBody>
          <a:bodyPr wrap="none" rtlCol="0">
            <a:spAutoFit/>
          </a:bodyPr>
          <a:lstStyle/>
          <a:p>
            <a:pPr defTabSz="516158" fontAlgn="auto">
              <a:lnSpc>
                <a:spcPts val="2116"/>
              </a:lnSpc>
              <a:spcBef>
                <a:spcPts val="0"/>
              </a:spcBef>
              <a:spcAft>
                <a:spcPts val="0"/>
              </a:spcAft>
            </a:pPr>
            <a:r>
              <a:rPr lang="zh-CN" altLang="en-US" sz="1799" b="1" dirty="0">
                <a:solidFill>
                  <a:srgbClr val="C00000"/>
                </a:solidFill>
                <a:latin typeface="Microsoft YaHei"/>
                <a:ea typeface="Microsoft YaHei"/>
              </a:rPr>
              <a:t>中央仓库</a:t>
            </a:r>
            <a:endParaRPr lang="en-US" altLang="zh-CN" sz="1799" b="1" dirty="0">
              <a:solidFill>
                <a:srgbClr val="C00000"/>
              </a:solidFill>
              <a:latin typeface="Microsoft YaHei"/>
              <a:ea typeface="Microsoft YaHei"/>
            </a:endParaRPr>
          </a:p>
        </p:txBody>
      </p:sp>
      <p:sp>
        <p:nvSpPr>
          <p:cNvPr id="43" name="TextBox 27"/>
          <p:cNvSpPr>
            <a:spLocks noChangeArrowheads="1"/>
          </p:cNvSpPr>
          <p:nvPr/>
        </p:nvSpPr>
        <p:spPr bwMode="auto">
          <a:xfrm>
            <a:off x="4381223" y="4580828"/>
            <a:ext cx="3429030" cy="156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没有配置远程仓库，去中央仓库搜索</a:t>
            </a:r>
            <a:endParaRPr lang="en-US" altLang="zh-CN" sz="1600" dirty="0">
              <a:solidFill>
                <a:srgbClr val="000000"/>
              </a:solidFill>
              <a:latin typeface="Microsoft YaHei"/>
              <a:ea typeface="Microsoft YaHei"/>
            </a:endParaRPr>
          </a:p>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远程仓库找到，下载到本地仓库</a:t>
            </a:r>
            <a:endParaRPr lang="en-US" altLang="zh-CN" sz="1600" dirty="0">
              <a:solidFill>
                <a:srgbClr val="000000"/>
              </a:solidFill>
              <a:latin typeface="Microsoft YaHei"/>
              <a:ea typeface="Microsoft YaHei"/>
            </a:endParaRPr>
          </a:p>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远程仓库没有找到，搜索下一个远程仓，依次类推，如果所有远程仓都未找到，搜索中央仓</a:t>
            </a:r>
          </a:p>
        </p:txBody>
      </p:sp>
      <p:sp>
        <p:nvSpPr>
          <p:cNvPr id="49" name="TextBox 27"/>
          <p:cNvSpPr>
            <a:spLocks noChangeArrowheads="1"/>
          </p:cNvSpPr>
          <p:nvPr/>
        </p:nvSpPr>
        <p:spPr bwMode="auto">
          <a:xfrm>
            <a:off x="8171279" y="4580828"/>
            <a:ext cx="3344352"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中央仓库找到，下载到本地仓库</a:t>
            </a:r>
          </a:p>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中央仓库没有找到，前台打印错误信息</a:t>
            </a:r>
          </a:p>
        </p:txBody>
      </p:sp>
      <p:grpSp>
        <p:nvGrpSpPr>
          <p:cNvPr id="52" name="组合 51"/>
          <p:cNvGrpSpPr/>
          <p:nvPr/>
        </p:nvGrpSpPr>
        <p:grpSpPr bwMode="auto">
          <a:xfrm flipH="1">
            <a:off x="1525104" y="1943650"/>
            <a:ext cx="1471228" cy="1629329"/>
            <a:chOff x="-1900278" y="1638945"/>
            <a:chExt cx="1900275" cy="2102936"/>
          </a:xfrm>
          <a:solidFill>
            <a:srgbClr val="C00000"/>
          </a:solidFill>
        </p:grpSpPr>
        <p:sp>
          <p:nvSpPr>
            <p:cNvPr id="53"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54"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55"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56"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57"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58"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59"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0"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1"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2"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3"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4"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5"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6"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7"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8"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69"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0"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1"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2"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3"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4"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5"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6"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7"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8"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79"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0"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1"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2"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3"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grpSp>
      <p:grpSp>
        <p:nvGrpSpPr>
          <p:cNvPr id="84" name="组合 83"/>
          <p:cNvGrpSpPr/>
          <p:nvPr/>
        </p:nvGrpSpPr>
        <p:grpSpPr bwMode="auto">
          <a:xfrm flipH="1">
            <a:off x="5360387" y="1943650"/>
            <a:ext cx="1471228" cy="1629329"/>
            <a:chOff x="-1900278" y="1638945"/>
            <a:chExt cx="1900275" cy="2102936"/>
          </a:xfrm>
          <a:solidFill>
            <a:srgbClr val="C00000"/>
          </a:solidFill>
        </p:grpSpPr>
        <p:sp>
          <p:nvSpPr>
            <p:cNvPr id="85"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6"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7"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8"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89"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0"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1"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2"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3"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4"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5"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6"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7"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8"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99"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0"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1"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2"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3"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4"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5"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6"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7"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8"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09"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0"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1"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2"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3"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4"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5"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grpSp>
      <p:grpSp>
        <p:nvGrpSpPr>
          <p:cNvPr id="116" name="组合 115"/>
          <p:cNvGrpSpPr/>
          <p:nvPr/>
        </p:nvGrpSpPr>
        <p:grpSpPr bwMode="auto">
          <a:xfrm flipH="1">
            <a:off x="9186540" y="1943650"/>
            <a:ext cx="1471228" cy="1629329"/>
            <a:chOff x="-1900278" y="1638945"/>
            <a:chExt cx="1900275" cy="2102936"/>
          </a:xfrm>
          <a:solidFill>
            <a:srgbClr val="C00000"/>
          </a:solidFill>
        </p:grpSpPr>
        <p:sp>
          <p:nvSpPr>
            <p:cNvPr id="117"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8"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19"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0"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1"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2"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3"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4"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5"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6"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7"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8"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29"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0"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1"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2"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3"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4"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5"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6"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7"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8"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39"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0"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1"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2"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3"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4"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5"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6"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sp>
          <p:nvSpPr>
            <p:cNvPr id="147"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475" algn="ctr" defTabSz="2559003" fontAlgn="ctr">
                <a:lnSpc>
                  <a:spcPct val="150000"/>
                </a:lnSpc>
                <a:spcBef>
                  <a:spcPts val="0"/>
                </a:spcBef>
                <a:spcAft>
                  <a:spcPts val="0"/>
                </a:spcAft>
                <a:buClr>
                  <a:srgbClr val="CC9900"/>
                </a:buClr>
                <a:buSzPct val="60000"/>
                <a:buFont typeface="Wingdings" pitchFamily="2" charset="2"/>
                <a:buChar char="n"/>
                <a:defRPr/>
              </a:pPr>
              <a:endParaRPr lang="en-US" altLang="zh-CN" sz="3199" noProof="1">
                <a:solidFill>
                  <a:srgbClr val="FFFFFF"/>
                </a:solidFill>
                <a:sym typeface="Arial" panose="020B0604020202020204" pitchFamily="34" charset="0"/>
              </a:endParaRPr>
            </a:p>
          </p:txBody>
        </p:sp>
      </p:grpSp>
      <p:sp>
        <p:nvSpPr>
          <p:cNvPr id="148" name="右箭头 147"/>
          <p:cNvSpPr/>
          <p:nvPr/>
        </p:nvSpPr>
        <p:spPr>
          <a:xfrm>
            <a:off x="3509907" y="2470617"/>
            <a:ext cx="1287599" cy="505708"/>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065" defTabSz="967026" fontAlgn="auto">
              <a:lnSpc>
                <a:spcPts val="4044"/>
              </a:lnSpc>
              <a:spcBef>
                <a:spcPts val="0"/>
              </a:spcBef>
              <a:spcAft>
                <a:spcPts val="0"/>
              </a:spcAft>
              <a:buFont typeface="Arial" pitchFamily="34" charset="0"/>
              <a:buChar char="•"/>
              <a:defRPr/>
            </a:pPr>
            <a:endParaRPr lang="zh-CN" altLang="en-US" sz="6598" kern="0">
              <a:solidFill>
                <a:sysClr val="windowText" lastClr="000000"/>
              </a:solidFill>
              <a:latin typeface="Arial"/>
              <a:ea typeface="Microsoft YaHei"/>
              <a:sym typeface="Arial" pitchFamily="34" charset="0"/>
            </a:endParaRPr>
          </a:p>
        </p:txBody>
      </p:sp>
      <p:sp>
        <p:nvSpPr>
          <p:cNvPr id="149" name="右箭头 148"/>
          <p:cNvSpPr/>
          <p:nvPr/>
        </p:nvSpPr>
        <p:spPr>
          <a:xfrm>
            <a:off x="7454816" y="2470617"/>
            <a:ext cx="1287599" cy="505708"/>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065" defTabSz="967026" fontAlgn="auto">
              <a:lnSpc>
                <a:spcPts val="4044"/>
              </a:lnSpc>
              <a:spcBef>
                <a:spcPts val="0"/>
              </a:spcBef>
              <a:spcAft>
                <a:spcPts val="0"/>
              </a:spcAft>
              <a:buFont typeface="Arial" pitchFamily="34" charset="0"/>
              <a:buChar char="•"/>
              <a:defRPr/>
            </a:pPr>
            <a:endParaRPr lang="zh-CN" altLang="en-US" sz="6598" kern="0">
              <a:solidFill>
                <a:sysClr val="windowText" lastClr="000000"/>
              </a:solidFill>
              <a:latin typeface="Arial"/>
              <a:ea typeface="Microsoft YaHei"/>
              <a:sym typeface="Arial" pitchFamily="34" charset="0"/>
            </a:endParaRPr>
          </a:p>
        </p:txBody>
      </p:sp>
      <p:sp>
        <p:nvSpPr>
          <p:cNvPr id="152" name="文本框 12"/>
          <p:cNvSpPr txBox="1"/>
          <p:nvPr/>
        </p:nvSpPr>
        <p:spPr>
          <a:xfrm>
            <a:off x="552307" y="3932973"/>
            <a:ext cx="3591437"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文本框 12"/>
          <p:cNvSpPr txBox="1"/>
          <p:nvPr/>
        </p:nvSpPr>
        <p:spPr>
          <a:xfrm>
            <a:off x="4300021" y="3932973"/>
            <a:ext cx="3591437"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8" name="文本框 12"/>
          <p:cNvSpPr txBox="1"/>
          <p:nvPr/>
        </p:nvSpPr>
        <p:spPr>
          <a:xfrm>
            <a:off x="8047735" y="3932973"/>
            <a:ext cx="3591437"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9" name="文本框 99"/>
          <p:cNvSpPr txBox="1"/>
          <p:nvPr/>
        </p:nvSpPr>
        <p:spPr>
          <a:xfrm>
            <a:off x="1424194" y="3897052"/>
            <a:ext cx="1847664"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a:latin typeface="微软雅黑" panose="020B0503020204020204" pitchFamily="34" charset="-122"/>
                <a:ea typeface="微软雅黑" panose="020B0503020204020204" pitchFamily="34" charset="-122"/>
              </a:rPr>
              <a:t>本地仓库搜索</a:t>
            </a:r>
            <a:endParaRPr lang="en-US" altLang="zh-CN" sz="1799" dirty="0">
              <a:latin typeface="微软雅黑" panose="020B0503020204020204" pitchFamily="34" charset="-122"/>
              <a:ea typeface="微软雅黑" panose="020B0503020204020204" pitchFamily="34" charset="-122"/>
            </a:endParaRPr>
          </a:p>
        </p:txBody>
      </p:sp>
      <p:sp>
        <p:nvSpPr>
          <p:cNvPr id="160" name="文本框 99"/>
          <p:cNvSpPr txBox="1"/>
          <p:nvPr/>
        </p:nvSpPr>
        <p:spPr>
          <a:xfrm>
            <a:off x="5171907" y="3897052"/>
            <a:ext cx="1847664"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a:latin typeface="Microsoft YaHei"/>
                <a:ea typeface="Microsoft YaHei"/>
              </a:rPr>
              <a:t>远程仓库搜索</a:t>
            </a:r>
            <a:endParaRPr lang="en-US" altLang="zh-CN" sz="1799" dirty="0">
              <a:latin typeface="Microsoft YaHei"/>
              <a:ea typeface="Microsoft YaHei"/>
            </a:endParaRPr>
          </a:p>
        </p:txBody>
      </p:sp>
      <p:sp>
        <p:nvSpPr>
          <p:cNvPr id="161" name="文本框 99"/>
          <p:cNvSpPr txBox="1"/>
          <p:nvPr/>
        </p:nvSpPr>
        <p:spPr>
          <a:xfrm>
            <a:off x="8919622" y="3897052"/>
            <a:ext cx="1847664"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a:latin typeface="Microsoft YaHei"/>
                <a:ea typeface="Microsoft YaHei"/>
              </a:rPr>
              <a:t>中央仓库搜索</a:t>
            </a:r>
            <a:endParaRPr lang="en-US" altLang="zh-CN" sz="1799" dirty="0">
              <a:latin typeface="Microsoft YaHei"/>
              <a:ea typeface="Microsoft YaHei"/>
            </a:endParaRPr>
          </a:p>
        </p:txBody>
      </p:sp>
      <p:sp>
        <p:nvSpPr>
          <p:cNvPr id="162" name="TextBox 27"/>
          <p:cNvSpPr>
            <a:spLocks noChangeArrowheads="1"/>
          </p:cNvSpPr>
          <p:nvPr/>
        </p:nvSpPr>
        <p:spPr bwMode="auto">
          <a:xfrm>
            <a:off x="634032" y="4580828"/>
            <a:ext cx="3429030"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本地仓库找到，直接返回</a:t>
            </a:r>
            <a:endParaRPr lang="en-US" altLang="zh-CN" sz="1600" dirty="0">
              <a:solidFill>
                <a:srgbClr val="000000"/>
              </a:solidFill>
              <a:latin typeface="Microsoft YaHei"/>
              <a:ea typeface="Microsoft YaHei"/>
            </a:endParaRPr>
          </a:p>
          <a:p>
            <a:pPr marL="285664" indent="-285664" defTabSz="1219078" fontAlgn="auto">
              <a:spcBef>
                <a:spcPts val="0"/>
              </a:spcBef>
              <a:spcAft>
                <a:spcPts val="0"/>
              </a:spcAft>
              <a:buFont typeface="Arial" pitchFamily="34" charset="0"/>
              <a:buChar char="•"/>
            </a:pPr>
            <a:r>
              <a:rPr lang="zh-CN" altLang="en-US" sz="1600" dirty="0">
                <a:solidFill>
                  <a:srgbClr val="000000"/>
                </a:solidFill>
                <a:latin typeface="Microsoft YaHei"/>
                <a:ea typeface="Microsoft YaHei"/>
              </a:rPr>
              <a:t>本地仓库没有找到，去远程仓库搜索</a:t>
            </a:r>
          </a:p>
        </p:txBody>
      </p:sp>
      <p:sp>
        <p:nvSpPr>
          <p:cNvPr id="163" name="TextBox 10">
            <a:extLst>
              <a:ext uri="{FF2B5EF4-FFF2-40B4-BE49-F238E27FC236}">
                <a16:creationId xmlns:a16="http://schemas.microsoft.com/office/drawing/2014/main" xmlns="" id="{18ED692C-39CB-4AC0-81F6-D21CDD086EE4}"/>
              </a:ext>
            </a:extLst>
          </p:cNvPr>
          <p:cNvSpPr txBox="1"/>
          <p:nvPr/>
        </p:nvSpPr>
        <p:spPr bwMode="auto">
          <a:xfrm>
            <a:off x="552827" y="1197334"/>
            <a:ext cx="5039248" cy="571508"/>
          </a:xfrm>
          <a:prstGeom prst="rect">
            <a:avLst/>
          </a:prstGeom>
          <a:noFill/>
          <a:ln w="9525">
            <a:noFill/>
            <a:miter lim="800000"/>
            <a:headEnd/>
            <a:tailEnd/>
          </a:ln>
        </p:spPr>
        <p:txBody>
          <a:bodyPr wrap="square" lIns="99954" tIns="49974" rIns="99954" bIns="49974" rtlCol="0">
            <a:spAutoFit/>
          </a:bodyPr>
          <a:lstStyle/>
          <a:p>
            <a:pPr defTabSz="1219078" fontAlgn="auto">
              <a:lnSpc>
                <a:spcPct val="170000"/>
              </a:lnSpc>
              <a:spcBef>
                <a:spcPts val="0"/>
              </a:spcBef>
              <a:spcAft>
                <a:spcPts val="0"/>
              </a:spcAft>
            </a:pP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仓如何搜索：</a:t>
            </a:r>
          </a:p>
        </p:txBody>
      </p:sp>
    </p:spTree>
    <p:extLst>
      <p:ext uri="{BB962C8B-B14F-4D97-AF65-F5344CB8AC3E}">
        <p14:creationId xmlns:p14="http://schemas.microsoft.com/office/powerpoint/2010/main" val="336522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550863" y="1268413"/>
            <a:ext cx="3060861"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19" name="矩形 18"/>
          <p:cNvSpPr/>
          <p:nvPr/>
        </p:nvSpPr>
        <p:spPr bwMode="auto">
          <a:xfrm>
            <a:off x="4763852" y="1268413"/>
            <a:ext cx="6877286"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sp>
        <p:nvSpPr>
          <p:cNvPr id="5" name="文本框 4"/>
          <p:cNvSpPr txBox="1"/>
          <p:nvPr/>
        </p:nvSpPr>
        <p:spPr bwMode="auto">
          <a:xfrm>
            <a:off x="822376" y="1376772"/>
            <a:ext cx="2376264" cy="3982033"/>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nSpc>
                <a:spcPct val="150000"/>
              </a:lnSpc>
            </a:pPr>
            <a:r>
              <a:rPr lang="zh-CN" altLang="en-US" sz="1800" b="1" dirty="0" smtClean="0">
                <a:latin typeface="+mn-ea"/>
                <a:ea typeface="+mn-ea"/>
              </a:rPr>
              <a:t>程序代码（</a:t>
            </a:r>
            <a:r>
              <a:rPr lang="en-US" altLang="zh-CN" sz="1800" b="1" dirty="0" smtClean="0">
                <a:latin typeface="+mn-ea"/>
                <a:ea typeface="+mn-ea"/>
              </a:rPr>
              <a:t>C/C++</a:t>
            </a:r>
            <a:r>
              <a:rPr lang="zh-CN" altLang="en-US" sz="1800" b="1" dirty="0" smtClean="0">
                <a:latin typeface="+mn-ea"/>
                <a:ea typeface="+mn-ea"/>
              </a:rPr>
              <a:t>）</a:t>
            </a:r>
            <a:r>
              <a:rPr lang="en-US" altLang="zh-CN" sz="1600" b="1" dirty="0" smtClean="0">
                <a:latin typeface="+mn-ea"/>
                <a:ea typeface="+mn-ea"/>
              </a:rPr>
              <a:t>:</a:t>
            </a:r>
          </a:p>
          <a:p>
            <a:pPr>
              <a:lnSpc>
                <a:spcPct val="150000"/>
              </a:lnSpc>
            </a:pPr>
            <a:r>
              <a:rPr lang="en-US" altLang="zh-CN" sz="1600" dirty="0" err="1" smtClean="0">
                <a:solidFill>
                  <a:schemeClr val="bg1">
                    <a:lumMod val="50000"/>
                  </a:schemeClr>
                </a:solidFill>
                <a:latin typeface="+mn-ea"/>
                <a:ea typeface="+mn-ea"/>
              </a:rPr>
              <a:t>int</a:t>
            </a:r>
            <a:r>
              <a:rPr lang="en-US" altLang="zh-CN" sz="1600" dirty="0" smtClean="0">
                <a:solidFill>
                  <a:schemeClr val="bg1">
                    <a:lumMod val="50000"/>
                  </a:schemeClr>
                </a:solidFill>
                <a:latin typeface="+mn-ea"/>
                <a:ea typeface="+mn-ea"/>
              </a:rPr>
              <a:t> </a:t>
            </a:r>
            <a:r>
              <a:rPr lang="en-US" altLang="zh-CN" sz="1600" dirty="0">
                <a:solidFill>
                  <a:schemeClr val="bg1">
                    <a:lumMod val="50000"/>
                  </a:schemeClr>
                </a:solidFill>
                <a:latin typeface="+mn-ea"/>
                <a:ea typeface="+mn-ea"/>
              </a:rPr>
              <a:t>main()</a:t>
            </a:r>
          </a:p>
          <a:p>
            <a:pPr>
              <a:lnSpc>
                <a:spcPct val="150000"/>
              </a:lnSpc>
            </a:pPr>
            <a:r>
              <a:rPr lang="en-US" altLang="zh-CN" sz="1600" dirty="0">
                <a:solidFill>
                  <a:schemeClr val="bg1">
                    <a:lumMod val="50000"/>
                  </a:schemeClr>
                </a:solidFill>
                <a:latin typeface="+mn-ea"/>
                <a:ea typeface="+mn-ea"/>
              </a:rPr>
              <a:t>{</a:t>
            </a:r>
          </a:p>
          <a:p>
            <a:pPr lvl="1">
              <a:lnSpc>
                <a:spcPct val="150000"/>
              </a:lnSpc>
            </a:pPr>
            <a:r>
              <a:rPr lang="en-US" altLang="zh-CN" sz="1600" dirty="0" err="1">
                <a:solidFill>
                  <a:schemeClr val="bg1">
                    <a:lumMod val="50000"/>
                  </a:schemeClr>
                </a:solidFill>
                <a:latin typeface="+mn-ea"/>
                <a:ea typeface="+mn-ea"/>
              </a:rPr>
              <a:t>int</a:t>
            </a:r>
            <a:r>
              <a:rPr lang="en-US" altLang="zh-CN" sz="1600" dirty="0">
                <a:solidFill>
                  <a:schemeClr val="bg1">
                    <a:lumMod val="50000"/>
                  </a:schemeClr>
                </a:solidFill>
                <a:latin typeface="+mn-ea"/>
                <a:ea typeface="+mn-ea"/>
              </a:rPr>
              <a:t> a = 1;</a:t>
            </a:r>
          </a:p>
          <a:p>
            <a:pPr lvl="1">
              <a:lnSpc>
                <a:spcPct val="150000"/>
              </a:lnSpc>
            </a:pPr>
            <a:r>
              <a:rPr lang="en-US" altLang="zh-CN" sz="1600" dirty="0" err="1">
                <a:solidFill>
                  <a:schemeClr val="bg1">
                    <a:lumMod val="50000"/>
                  </a:schemeClr>
                </a:solidFill>
                <a:latin typeface="+mn-ea"/>
                <a:ea typeface="+mn-ea"/>
              </a:rPr>
              <a:t>int</a:t>
            </a:r>
            <a:r>
              <a:rPr lang="en-US" altLang="zh-CN" sz="1600" dirty="0">
                <a:solidFill>
                  <a:schemeClr val="bg1">
                    <a:lumMod val="50000"/>
                  </a:schemeClr>
                </a:solidFill>
                <a:latin typeface="+mn-ea"/>
                <a:ea typeface="+mn-ea"/>
              </a:rPr>
              <a:t> b = 2;</a:t>
            </a:r>
          </a:p>
          <a:p>
            <a:pPr lvl="1">
              <a:lnSpc>
                <a:spcPct val="150000"/>
              </a:lnSpc>
            </a:pPr>
            <a:r>
              <a:rPr lang="en-US" altLang="zh-CN" sz="1600" dirty="0" err="1">
                <a:solidFill>
                  <a:schemeClr val="bg1">
                    <a:lumMod val="50000"/>
                  </a:schemeClr>
                </a:solidFill>
                <a:latin typeface="+mn-ea"/>
                <a:ea typeface="+mn-ea"/>
              </a:rPr>
              <a:t>int</a:t>
            </a:r>
            <a:r>
              <a:rPr lang="en-US" altLang="zh-CN" sz="1600" dirty="0">
                <a:solidFill>
                  <a:schemeClr val="bg1">
                    <a:lumMod val="50000"/>
                  </a:schemeClr>
                </a:solidFill>
                <a:latin typeface="+mn-ea"/>
                <a:ea typeface="+mn-ea"/>
              </a:rPr>
              <a:t> c = 0;</a:t>
            </a:r>
          </a:p>
          <a:p>
            <a:pPr lvl="1">
              <a:lnSpc>
                <a:spcPct val="150000"/>
              </a:lnSpc>
            </a:pPr>
            <a:r>
              <a:rPr lang="en-US" altLang="zh-CN" sz="2800" b="1" dirty="0">
                <a:solidFill>
                  <a:srgbClr val="C7000B"/>
                </a:solidFill>
                <a:latin typeface="+mn-ea"/>
                <a:ea typeface="+mn-ea"/>
              </a:rPr>
              <a:t>c = a + b;</a:t>
            </a:r>
          </a:p>
          <a:p>
            <a:pPr lvl="1">
              <a:lnSpc>
                <a:spcPct val="150000"/>
              </a:lnSpc>
            </a:pPr>
            <a:r>
              <a:rPr lang="en-US" altLang="zh-CN" sz="1600" dirty="0">
                <a:solidFill>
                  <a:schemeClr val="bg1">
                    <a:lumMod val="50000"/>
                  </a:schemeClr>
                </a:solidFill>
                <a:latin typeface="+mn-ea"/>
                <a:ea typeface="+mn-ea"/>
              </a:rPr>
              <a:t>return c;</a:t>
            </a:r>
          </a:p>
          <a:p>
            <a:pPr>
              <a:lnSpc>
                <a:spcPct val="150000"/>
              </a:lnSpc>
            </a:pPr>
            <a:r>
              <a:rPr lang="en-US" altLang="zh-CN" sz="1600" dirty="0">
                <a:solidFill>
                  <a:schemeClr val="bg1">
                    <a:lumMod val="50000"/>
                  </a:schemeClr>
                </a:solidFill>
                <a:latin typeface="+mn-ea"/>
                <a:ea typeface="+mn-ea"/>
              </a:rPr>
              <a:t>}</a:t>
            </a:r>
          </a:p>
          <a:p>
            <a:endParaRPr lang="zh-CN" altLang="en-US" sz="1600" dirty="0" smtClean="0">
              <a:latin typeface="+mn-ea"/>
              <a:ea typeface="+mn-ea"/>
            </a:endParaRPr>
          </a:p>
        </p:txBody>
      </p:sp>
      <p:graphicFrame>
        <p:nvGraphicFramePr>
          <p:cNvPr id="8" name="表格 7"/>
          <p:cNvGraphicFramePr>
            <a:graphicFrameLocks noGrp="1"/>
          </p:cNvGraphicFramePr>
          <p:nvPr>
            <p:extLst>
              <p:ext uri="{D42A27DB-BD31-4B8C-83A1-F6EECF244321}">
                <p14:modId xmlns:p14="http://schemas.microsoft.com/office/powerpoint/2010/main" val="760472239"/>
              </p:ext>
            </p:extLst>
          </p:nvPr>
        </p:nvGraphicFramePr>
        <p:xfrm>
          <a:off x="5015880" y="4406521"/>
          <a:ext cx="6380700" cy="1722704"/>
        </p:xfrm>
        <a:graphic>
          <a:graphicData uri="http://schemas.openxmlformats.org/drawingml/2006/table">
            <a:tbl>
              <a:tblPr firstRow="1" bandRow="1">
                <a:tableStyleId>{5C22544A-7EE6-4342-B048-85BDC9FD1C3A}</a:tableStyleId>
              </a:tblPr>
              <a:tblGrid>
                <a:gridCol w="1934788"/>
                <a:gridCol w="1053544"/>
                <a:gridCol w="3392368"/>
              </a:tblGrid>
              <a:tr h="387408">
                <a:tc>
                  <a:txBody>
                    <a:bodyPr/>
                    <a:lstStyle/>
                    <a:p>
                      <a:pPr algn="ctr"/>
                      <a:r>
                        <a:rPr lang="zh-CN" altLang="en-US" sz="1600" dirty="0" smtClean="0"/>
                        <a:t>汇编代码</a:t>
                      </a:r>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CN" altLang="en-US" sz="1600" dirty="0" smtClean="0"/>
                        <a:t>指令</a:t>
                      </a:r>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CN" altLang="en-US" sz="1600" dirty="0" smtClean="0"/>
                        <a:t>说明</a:t>
                      </a:r>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326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err="1" smtClean="0">
                          <a:solidFill>
                            <a:srgbClr val="00B050"/>
                          </a:solidFill>
                          <a:latin typeface="微软雅黑" panose="020B0503020204020204" pitchFamily="34" charset="-122"/>
                          <a:ea typeface="微软雅黑" panose="020B0503020204020204" pitchFamily="34" charset="-122"/>
                        </a:rPr>
                        <a:t>ldr</a:t>
                      </a:r>
                      <a:r>
                        <a:rPr lang="en-US" altLang="zh-CN" sz="1400" dirty="0" smtClean="0">
                          <a:solidFill>
                            <a:srgbClr val="00B050"/>
                          </a:solidFill>
                          <a:latin typeface="微软雅黑" panose="020B0503020204020204" pitchFamily="34" charset="-122"/>
                          <a:ea typeface="微软雅黑" panose="020B0503020204020204" pitchFamily="34" charset="-122"/>
                        </a:rPr>
                        <a:t> </a:t>
                      </a:r>
                      <a:r>
                        <a:rPr lang="en-US" altLang="zh-CN" sz="1200" dirty="0" smtClean="0">
                          <a:solidFill>
                            <a:srgbClr val="00B050"/>
                          </a:solidFill>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x1, [sp,#12]</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b9400fe1</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从内存将变量</a:t>
                      </a:r>
                      <a:r>
                        <a:rPr lang="en-US" altLang="zh-CN" sz="1200" dirty="0" smtClean="0">
                          <a:latin typeface="微软雅黑" panose="020B0503020204020204" pitchFamily="34" charset="-122"/>
                          <a:ea typeface="微软雅黑" panose="020B0503020204020204" pitchFamily="34" charset="-122"/>
                        </a:rPr>
                        <a:t>a</a:t>
                      </a:r>
                      <a:r>
                        <a:rPr lang="zh-CN" altLang="en-US" sz="1200" dirty="0" smtClean="0">
                          <a:latin typeface="微软雅黑" panose="020B0503020204020204" pitchFamily="34" charset="-122"/>
                          <a:ea typeface="微软雅黑" panose="020B0503020204020204" pitchFamily="34" charset="-122"/>
                        </a:rPr>
                        <a:t>的值放入寄存器</a:t>
                      </a:r>
                      <a:r>
                        <a:rPr lang="en-US" altLang="zh-CN" sz="1200" dirty="0" smtClean="0">
                          <a:latin typeface="微软雅黑" panose="020B0503020204020204" pitchFamily="34" charset="-122"/>
                          <a:ea typeface="微软雅黑" panose="020B0503020204020204" pitchFamily="34" charset="-122"/>
                        </a:rPr>
                        <a:t>x1</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55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err="1" smtClean="0">
                          <a:solidFill>
                            <a:srgbClr val="00B050"/>
                          </a:solidFill>
                          <a:latin typeface="微软雅黑" panose="020B0503020204020204" pitchFamily="34" charset="-122"/>
                          <a:ea typeface="微软雅黑" panose="020B0503020204020204" pitchFamily="34" charset="-122"/>
                        </a:rPr>
                        <a:t>ldr</a:t>
                      </a:r>
                      <a:r>
                        <a:rPr lang="en-US" altLang="zh-CN" sz="1200" dirty="0" smtClean="0">
                          <a:solidFill>
                            <a:srgbClr val="00B050"/>
                          </a:solidFill>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x0, [sp,#8]</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b9400be0</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从内存将变量</a:t>
                      </a:r>
                      <a:r>
                        <a:rPr lang="en-US" altLang="zh-CN" sz="1200" dirty="0" smtClean="0">
                          <a:latin typeface="微软雅黑" panose="020B0503020204020204" pitchFamily="34" charset="-122"/>
                          <a:ea typeface="微软雅黑" panose="020B0503020204020204" pitchFamily="34" charset="-122"/>
                        </a:rPr>
                        <a:t>b</a:t>
                      </a:r>
                      <a:r>
                        <a:rPr lang="zh-CN" altLang="en-US" sz="1200" dirty="0" smtClean="0">
                          <a:latin typeface="微软雅黑" panose="020B0503020204020204" pitchFamily="34" charset="-122"/>
                          <a:ea typeface="微软雅黑" panose="020B0503020204020204" pitchFamily="34" charset="-122"/>
                        </a:rPr>
                        <a:t>的值放入寄存器</a:t>
                      </a:r>
                      <a:r>
                        <a:rPr lang="en-US" altLang="zh-CN" sz="1200" dirty="0" smtClean="0">
                          <a:latin typeface="微软雅黑" panose="020B0503020204020204" pitchFamily="34" charset="-122"/>
                          <a:ea typeface="微软雅黑" panose="020B0503020204020204" pitchFamily="34" charset="-122"/>
                        </a:rPr>
                        <a:t>x0</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25720">
                <a:tc>
                  <a:txBody>
                    <a:bodyPr/>
                    <a:lstStyle/>
                    <a:p>
                      <a:r>
                        <a:rPr lang="en-US" altLang="zh-CN" sz="1200" dirty="0" smtClean="0">
                          <a:latin typeface="微软雅黑" panose="020B0503020204020204" pitchFamily="34" charset="-122"/>
                          <a:ea typeface="微软雅黑" panose="020B0503020204020204" pitchFamily="34" charset="-122"/>
                        </a:rPr>
                        <a:t>add     x0, x1, x0</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0b000020</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将</a:t>
                      </a:r>
                      <a:r>
                        <a:rPr lang="en-US" altLang="zh-CN" sz="1200" dirty="0" smtClean="0">
                          <a:latin typeface="微软雅黑" panose="020B0503020204020204" pitchFamily="34" charset="-122"/>
                          <a:ea typeface="微软雅黑" panose="020B0503020204020204" pitchFamily="34" charset="-122"/>
                        </a:rPr>
                        <a:t>x1(a)</a:t>
                      </a:r>
                      <a:r>
                        <a:rPr lang="zh-CN" altLang="en-US" sz="1200" dirty="0" smtClean="0">
                          <a:latin typeface="微软雅黑" panose="020B0503020204020204" pitchFamily="34" charset="-122"/>
                          <a:ea typeface="微软雅黑" panose="020B0503020204020204" pitchFamily="34" charset="-122"/>
                        </a:rPr>
                        <a:t>中的值加上</a:t>
                      </a:r>
                      <a:r>
                        <a:rPr lang="en-US" altLang="zh-CN" sz="1200" dirty="0" smtClean="0">
                          <a:latin typeface="微软雅黑" panose="020B0503020204020204" pitchFamily="34" charset="-122"/>
                          <a:ea typeface="微软雅黑" panose="020B0503020204020204" pitchFamily="34" charset="-122"/>
                        </a:rPr>
                        <a:t>x0(b)</a:t>
                      </a:r>
                      <a:r>
                        <a:rPr lang="zh-CN" altLang="en-US" sz="1200" dirty="0" smtClean="0">
                          <a:latin typeface="微软雅黑" panose="020B0503020204020204" pitchFamily="34" charset="-122"/>
                          <a:ea typeface="微软雅黑" panose="020B0503020204020204" pitchFamily="34" charset="-122"/>
                        </a:rPr>
                        <a:t>的值放入</a:t>
                      </a:r>
                      <a:r>
                        <a:rPr lang="en-US" altLang="zh-CN" sz="1200" dirty="0" smtClean="0">
                          <a:latin typeface="微软雅黑" panose="020B0503020204020204" pitchFamily="34" charset="-122"/>
                          <a:ea typeface="微软雅黑" panose="020B0503020204020204" pitchFamily="34" charset="-122"/>
                        </a:rPr>
                        <a:t>x0</a:t>
                      </a:r>
                      <a:r>
                        <a:rPr lang="zh-CN" altLang="en-US" sz="1200" dirty="0" smtClean="0">
                          <a:latin typeface="微软雅黑" panose="020B0503020204020204" pitchFamily="34" charset="-122"/>
                          <a:ea typeface="微软雅黑" panose="020B0503020204020204" pitchFamily="34" charset="-122"/>
                        </a:rPr>
                        <a:t>寄存器</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7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err="1" smtClean="0">
                          <a:solidFill>
                            <a:srgbClr val="00B050"/>
                          </a:solidFill>
                          <a:latin typeface="微软雅黑" panose="020B0503020204020204" pitchFamily="34" charset="-122"/>
                          <a:ea typeface="微软雅黑" panose="020B0503020204020204" pitchFamily="34" charset="-122"/>
                        </a:rPr>
                        <a:t>str</a:t>
                      </a:r>
                      <a:r>
                        <a:rPr lang="en-US" altLang="zh-CN" sz="1400" dirty="0" smtClean="0">
                          <a:solidFill>
                            <a:srgbClr val="00B050"/>
                          </a:solidFill>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x0, [sp,#4]</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b90007e0</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将</a:t>
                      </a:r>
                      <a:r>
                        <a:rPr lang="en-US" altLang="zh-CN" sz="1200" dirty="0" smtClean="0">
                          <a:latin typeface="微软雅黑" panose="020B0503020204020204" pitchFamily="34" charset="-122"/>
                          <a:ea typeface="微软雅黑" panose="020B0503020204020204" pitchFamily="34" charset="-122"/>
                        </a:rPr>
                        <a:t>x0</a:t>
                      </a:r>
                      <a:r>
                        <a:rPr lang="zh-CN" altLang="en-US" sz="1200" dirty="0" smtClean="0">
                          <a:latin typeface="微软雅黑" panose="020B0503020204020204" pitchFamily="34" charset="-122"/>
                          <a:ea typeface="微软雅黑" panose="020B0503020204020204" pitchFamily="34" charset="-122"/>
                        </a:rPr>
                        <a:t>寄存器的值存入内存（变量</a:t>
                      </a:r>
                      <a:r>
                        <a:rPr lang="en-US" altLang="zh-CN" sz="1200" dirty="0" smtClean="0">
                          <a:latin typeface="微软雅黑" panose="020B0503020204020204" pitchFamily="34" charset="-122"/>
                          <a:ea typeface="微软雅黑" panose="020B0503020204020204" pitchFamily="34" charset="-122"/>
                        </a:rPr>
                        <a:t>c</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858998721"/>
              </p:ext>
            </p:extLst>
          </p:nvPr>
        </p:nvGraphicFramePr>
        <p:xfrm>
          <a:off x="5015880" y="2045658"/>
          <a:ext cx="6380699" cy="1611317"/>
        </p:xfrm>
        <a:graphic>
          <a:graphicData uri="http://schemas.openxmlformats.org/drawingml/2006/table">
            <a:tbl>
              <a:tblPr firstRow="1" bandRow="1">
                <a:tableStyleId>{5C22544A-7EE6-4342-B048-85BDC9FD1C3A}</a:tableStyleId>
              </a:tblPr>
              <a:tblGrid>
                <a:gridCol w="1911849"/>
                <a:gridCol w="1076483"/>
                <a:gridCol w="3392367"/>
              </a:tblGrid>
              <a:tr h="365965">
                <a:tc>
                  <a:txBody>
                    <a:bodyPr/>
                    <a:lstStyle/>
                    <a:p>
                      <a:pPr algn="ctr"/>
                      <a:r>
                        <a:rPr lang="zh-CN" altLang="en-US" sz="1600" dirty="0" smtClean="0"/>
                        <a:t>汇编代码</a:t>
                      </a:r>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CN" altLang="en-US" sz="1600" dirty="0" smtClean="0"/>
                        <a:t>指令</a:t>
                      </a:r>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zh-CN" altLang="en-US" sz="1600" dirty="0" smtClean="0"/>
                        <a:t>说明</a:t>
                      </a:r>
                      <a:endParaRPr lang="zh-CN" alt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284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err="1" smtClean="0">
                          <a:solidFill>
                            <a:srgbClr val="C00000"/>
                          </a:solidFill>
                          <a:latin typeface="微软雅黑" panose="020B0503020204020204" pitchFamily="34" charset="-122"/>
                          <a:ea typeface="微软雅黑" panose="020B0503020204020204" pitchFamily="34" charset="-122"/>
                        </a:rPr>
                        <a:t>mov</a:t>
                      </a:r>
                      <a:r>
                        <a:rPr lang="en-US" altLang="zh-CN" sz="1200" b="1"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-0x4(%</a:t>
                      </a:r>
                      <a:r>
                        <a:rPr lang="en-US" altLang="zh-CN" sz="1200" dirty="0" err="1" smtClean="0">
                          <a:latin typeface="微软雅黑" panose="020B0503020204020204" pitchFamily="34" charset="-122"/>
                          <a:ea typeface="微软雅黑" panose="020B0503020204020204" pitchFamily="34" charset="-122"/>
                        </a:rPr>
                        <a:t>rbp</a:t>
                      </a:r>
                      <a:r>
                        <a:rPr lang="en-US" altLang="zh-CN" sz="1200" dirty="0" smtClean="0">
                          <a:latin typeface="微软雅黑" panose="020B0503020204020204" pitchFamily="34" charset="-122"/>
                          <a:ea typeface="微软雅黑" panose="020B0503020204020204" pitchFamily="34" charset="-122"/>
                        </a:rPr>
                        <a:t>),%</a:t>
                      </a:r>
                      <a:r>
                        <a:rPr lang="en-US" altLang="zh-CN" sz="1200" dirty="0" err="1" smtClean="0">
                          <a:latin typeface="微软雅黑" panose="020B0503020204020204" pitchFamily="34" charset="-122"/>
                          <a:ea typeface="微软雅黑" panose="020B0503020204020204" pitchFamily="34" charset="-122"/>
                        </a:rPr>
                        <a:t>edx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8b 55 fc</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从内存将变量</a:t>
                      </a:r>
                      <a:r>
                        <a:rPr lang="en-US" altLang="zh-CN" sz="1200" dirty="0" smtClean="0">
                          <a:latin typeface="微软雅黑" panose="020B0503020204020204" pitchFamily="34" charset="-122"/>
                          <a:ea typeface="微软雅黑" panose="020B0503020204020204" pitchFamily="34" charset="-122"/>
                        </a:rPr>
                        <a:t>a</a:t>
                      </a:r>
                      <a:r>
                        <a:rPr lang="zh-CN" altLang="en-US" sz="1200" dirty="0" smtClean="0">
                          <a:latin typeface="微软雅黑" panose="020B0503020204020204" pitchFamily="34" charset="-122"/>
                          <a:ea typeface="微软雅黑" panose="020B0503020204020204" pitchFamily="34" charset="-122"/>
                        </a:rPr>
                        <a:t>的值放入寄存器</a:t>
                      </a:r>
                      <a:r>
                        <a:rPr lang="en-US" altLang="zh-CN" sz="1200" dirty="0" err="1" smtClean="0">
                          <a:latin typeface="微软雅黑" panose="020B0503020204020204" pitchFamily="34" charset="-122"/>
                          <a:ea typeface="微软雅黑" panose="020B0503020204020204" pitchFamily="34" charset="-122"/>
                        </a:rPr>
                        <a:t>edx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84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err="1" smtClean="0">
                          <a:solidFill>
                            <a:srgbClr val="C00000"/>
                          </a:solidFill>
                          <a:latin typeface="微软雅黑" panose="020B0503020204020204" pitchFamily="34" charset="-122"/>
                          <a:ea typeface="微软雅黑" panose="020B0503020204020204" pitchFamily="34" charset="-122"/>
                        </a:rPr>
                        <a:t>mov</a:t>
                      </a:r>
                      <a:r>
                        <a:rPr lang="en-US" altLang="zh-CN" sz="1200" dirty="0" smtClean="0">
                          <a:latin typeface="微软雅黑" panose="020B0503020204020204" pitchFamily="34" charset="-122"/>
                          <a:ea typeface="微软雅黑" panose="020B0503020204020204" pitchFamily="34" charset="-122"/>
                        </a:rPr>
                        <a:t>  -0x8(%</a:t>
                      </a:r>
                      <a:r>
                        <a:rPr lang="en-US" altLang="zh-CN" sz="1200" dirty="0" err="1" smtClean="0">
                          <a:latin typeface="微软雅黑" panose="020B0503020204020204" pitchFamily="34" charset="-122"/>
                          <a:ea typeface="微软雅黑" panose="020B0503020204020204" pitchFamily="34" charset="-122"/>
                        </a:rPr>
                        <a:t>rbp</a:t>
                      </a:r>
                      <a:r>
                        <a:rPr lang="en-US" altLang="zh-CN" sz="1200" dirty="0" smtClean="0">
                          <a:latin typeface="微软雅黑" panose="020B0503020204020204" pitchFamily="34" charset="-122"/>
                          <a:ea typeface="微软雅黑" panose="020B0503020204020204" pitchFamily="34" charset="-122"/>
                        </a:rPr>
                        <a:t>),%</a:t>
                      </a:r>
                      <a:r>
                        <a:rPr lang="en-US" altLang="zh-CN" sz="1200" dirty="0" err="1" smtClean="0">
                          <a:latin typeface="微软雅黑" panose="020B0503020204020204" pitchFamily="34" charset="-122"/>
                          <a:ea typeface="微软雅黑" panose="020B0503020204020204" pitchFamily="34" charset="-122"/>
                        </a:rPr>
                        <a:t>eax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8b 45 f8 </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从内存将变量</a:t>
                      </a:r>
                      <a:r>
                        <a:rPr lang="en-US" altLang="zh-CN" sz="1200" dirty="0" smtClean="0">
                          <a:latin typeface="微软雅黑" panose="020B0503020204020204" pitchFamily="34" charset="-122"/>
                          <a:ea typeface="微软雅黑" panose="020B0503020204020204" pitchFamily="34" charset="-122"/>
                        </a:rPr>
                        <a:t>b</a:t>
                      </a:r>
                      <a:r>
                        <a:rPr lang="zh-CN" altLang="en-US" sz="1200" dirty="0" smtClean="0">
                          <a:latin typeface="微软雅黑" panose="020B0503020204020204" pitchFamily="34" charset="-122"/>
                          <a:ea typeface="微软雅黑" panose="020B0503020204020204" pitchFamily="34" charset="-122"/>
                        </a:rPr>
                        <a:t>的值放入寄存器</a:t>
                      </a:r>
                      <a:r>
                        <a:rPr lang="en-US" altLang="zh-CN" sz="1200" dirty="0" err="1" smtClean="0">
                          <a:latin typeface="微软雅黑" panose="020B0503020204020204" pitchFamily="34" charset="-122"/>
                          <a:ea typeface="微软雅黑" panose="020B0503020204020204" pitchFamily="34" charset="-122"/>
                        </a:rPr>
                        <a:t>eax</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30952">
                <a:tc>
                  <a:txBody>
                    <a:bodyPr/>
                    <a:lstStyle/>
                    <a:p>
                      <a:r>
                        <a:rPr lang="en-US" altLang="zh-CN" sz="1200" dirty="0" smtClean="0">
                          <a:latin typeface="微软雅黑" panose="020B0503020204020204" pitchFamily="34" charset="-122"/>
                          <a:ea typeface="微软雅黑" panose="020B0503020204020204" pitchFamily="34" charset="-122"/>
                        </a:rPr>
                        <a:t>add  %</a:t>
                      </a:r>
                      <a:r>
                        <a:rPr lang="en-US" altLang="zh-CN" sz="1200" dirty="0" err="1" smtClean="0">
                          <a:latin typeface="微软雅黑" panose="020B0503020204020204" pitchFamily="34" charset="-122"/>
                          <a:ea typeface="微软雅黑" panose="020B0503020204020204" pitchFamily="34" charset="-122"/>
                        </a:rPr>
                        <a:t>edx</a:t>
                      </a:r>
                      <a:r>
                        <a:rPr lang="en-US" altLang="zh-CN" sz="1200" dirty="0" smtClean="0">
                          <a:latin typeface="微软雅黑" panose="020B0503020204020204" pitchFamily="34" charset="-122"/>
                          <a:ea typeface="微软雅黑" panose="020B0503020204020204" pitchFamily="34" charset="-122"/>
                        </a:rPr>
                        <a:t>,%</a:t>
                      </a:r>
                      <a:r>
                        <a:rPr lang="en-US" altLang="zh-CN" sz="1200" dirty="0" err="1" smtClean="0">
                          <a:latin typeface="微软雅黑" panose="020B0503020204020204" pitchFamily="34" charset="-122"/>
                          <a:ea typeface="微软雅黑" panose="020B0503020204020204" pitchFamily="34" charset="-122"/>
                        </a:rPr>
                        <a:t>eax</a:t>
                      </a:r>
                      <a:endParaRPr lang="en-US" altLang="zh-CN" sz="1200" dirty="0" smtClean="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01 d0 </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将</a:t>
                      </a:r>
                      <a:r>
                        <a:rPr lang="en-US" altLang="zh-CN" sz="1200" dirty="0" err="1" smtClean="0">
                          <a:latin typeface="微软雅黑" panose="020B0503020204020204" pitchFamily="34" charset="-122"/>
                          <a:ea typeface="微软雅黑" panose="020B0503020204020204" pitchFamily="34" charset="-122"/>
                        </a:rPr>
                        <a:t>edx</a:t>
                      </a:r>
                      <a:r>
                        <a:rPr lang="en-US" altLang="zh-CN" sz="1200" dirty="0" smtClean="0">
                          <a:latin typeface="微软雅黑" panose="020B0503020204020204" pitchFamily="34" charset="-122"/>
                          <a:ea typeface="微软雅黑" panose="020B0503020204020204" pitchFamily="34" charset="-122"/>
                        </a:rPr>
                        <a:t>(a)</a:t>
                      </a:r>
                      <a:r>
                        <a:rPr lang="zh-CN" altLang="en-US" sz="1200" dirty="0" smtClean="0">
                          <a:latin typeface="微软雅黑" panose="020B0503020204020204" pitchFamily="34" charset="-122"/>
                          <a:ea typeface="微软雅黑" panose="020B0503020204020204" pitchFamily="34" charset="-122"/>
                        </a:rPr>
                        <a:t>中的值加上</a:t>
                      </a:r>
                      <a:r>
                        <a:rPr lang="en-US" altLang="zh-CN" sz="1200" dirty="0" err="1" smtClean="0">
                          <a:latin typeface="微软雅黑" panose="020B0503020204020204" pitchFamily="34" charset="-122"/>
                          <a:ea typeface="微软雅黑" panose="020B0503020204020204" pitchFamily="34" charset="-122"/>
                        </a:rPr>
                        <a:t>eax</a:t>
                      </a:r>
                      <a:r>
                        <a:rPr lang="en-US" altLang="zh-CN" sz="1200" dirty="0" smtClean="0">
                          <a:latin typeface="微软雅黑" panose="020B0503020204020204" pitchFamily="34" charset="-122"/>
                          <a:ea typeface="微软雅黑" panose="020B0503020204020204" pitchFamily="34" charset="-122"/>
                        </a:rPr>
                        <a:t>(b)</a:t>
                      </a:r>
                      <a:r>
                        <a:rPr lang="zh-CN" altLang="en-US" sz="1200" dirty="0" smtClean="0">
                          <a:latin typeface="微软雅黑" panose="020B0503020204020204" pitchFamily="34" charset="-122"/>
                          <a:ea typeface="微软雅黑" panose="020B0503020204020204" pitchFamily="34" charset="-122"/>
                        </a:rPr>
                        <a:t>的值放入</a:t>
                      </a:r>
                      <a:r>
                        <a:rPr lang="en-US" altLang="zh-CN" sz="1200" dirty="0" err="1" smtClean="0">
                          <a:latin typeface="微软雅黑" panose="020B0503020204020204" pitchFamily="34" charset="-122"/>
                          <a:ea typeface="微软雅黑" panose="020B0503020204020204" pitchFamily="34" charset="-122"/>
                        </a:rPr>
                        <a:t>eax</a:t>
                      </a:r>
                      <a:r>
                        <a:rPr lang="zh-CN" altLang="en-US" sz="1200" dirty="0" smtClean="0">
                          <a:latin typeface="微软雅黑" panose="020B0503020204020204" pitchFamily="34" charset="-122"/>
                          <a:ea typeface="微软雅黑" panose="020B0503020204020204" pitchFamily="34" charset="-122"/>
                        </a:rPr>
                        <a:t>寄存器</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err="1" smtClean="0">
                          <a:solidFill>
                            <a:srgbClr val="C00000"/>
                          </a:solidFill>
                          <a:latin typeface="微软雅黑" panose="020B0503020204020204" pitchFamily="34" charset="-122"/>
                          <a:ea typeface="微软雅黑" panose="020B0503020204020204" pitchFamily="34" charset="-122"/>
                        </a:rPr>
                        <a:t>mov</a:t>
                      </a:r>
                      <a:r>
                        <a:rPr lang="en-US" altLang="zh-CN" sz="1200" dirty="0" smtClean="0">
                          <a:latin typeface="微软雅黑" panose="020B0503020204020204" pitchFamily="34" charset="-122"/>
                          <a:ea typeface="微软雅黑" panose="020B0503020204020204" pitchFamily="34" charset="-122"/>
                        </a:rPr>
                        <a:t> %eax,-0xc(%</a:t>
                      </a:r>
                      <a:r>
                        <a:rPr lang="en-US" altLang="zh-CN" sz="1200" dirty="0" err="1" smtClean="0">
                          <a:latin typeface="微软雅黑" panose="020B0503020204020204" pitchFamily="34" charset="-122"/>
                          <a:ea typeface="微软雅黑" panose="020B0503020204020204" pitchFamily="34" charset="-122"/>
                        </a:rPr>
                        <a:t>rbp</a:t>
                      </a:r>
                      <a:r>
                        <a:rPr lang="en-US" altLang="zh-CN" sz="1200" dirty="0" smtClean="0">
                          <a:latin typeface="微软雅黑" panose="020B0503020204020204" pitchFamily="34" charset="-122"/>
                          <a:ea typeface="微软雅黑" panose="020B0503020204020204" pitchFamily="34" charset="-12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altLang="zh-CN" sz="1200" dirty="0" smtClean="0">
                          <a:latin typeface="微软雅黑" panose="020B0503020204020204" pitchFamily="34" charset="-122"/>
                          <a:ea typeface="微软雅黑" panose="020B0503020204020204" pitchFamily="34" charset="-122"/>
                        </a:rPr>
                        <a:t>89 45 f4</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将</a:t>
                      </a:r>
                      <a:r>
                        <a:rPr lang="en-US" altLang="zh-CN" sz="1200" dirty="0" err="1" smtClean="0">
                          <a:latin typeface="微软雅黑" panose="020B0503020204020204" pitchFamily="34" charset="-122"/>
                          <a:ea typeface="微软雅黑" panose="020B0503020204020204" pitchFamily="34" charset="-122"/>
                        </a:rPr>
                        <a:t>eax</a:t>
                      </a:r>
                      <a:r>
                        <a:rPr lang="zh-CN" altLang="en-US" sz="1200" dirty="0" smtClean="0">
                          <a:latin typeface="微软雅黑" panose="020B0503020204020204" pitchFamily="34" charset="-122"/>
                          <a:ea typeface="微软雅黑" panose="020B0503020204020204" pitchFamily="34" charset="-122"/>
                        </a:rPr>
                        <a:t>寄存器的值存入内存（变量</a:t>
                      </a:r>
                      <a:r>
                        <a:rPr lang="en-US" altLang="zh-CN" sz="1200" dirty="0" smtClean="0">
                          <a:latin typeface="微软雅黑" panose="020B0503020204020204" pitchFamily="34" charset="-122"/>
                          <a:ea typeface="微软雅黑" panose="020B0503020204020204" pitchFamily="34" charset="-122"/>
                        </a:rPr>
                        <a:t>c</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0" name="文本框 9"/>
          <p:cNvSpPr txBox="1"/>
          <p:nvPr/>
        </p:nvSpPr>
        <p:spPr bwMode="auto">
          <a:xfrm>
            <a:off x="5231904" y="4005064"/>
            <a:ext cx="2448272" cy="246221"/>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r>
              <a:rPr lang="zh-CN" altLang="en-US" sz="1600" b="1" dirty="0" smtClean="0">
                <a:latin typeface="微软雅黑" panose="020B0503020204020204" pitchFamily="34" charset="-122"/>
                <a:ea typeface="微软雅黑" panose="020B0503020204020204" pitchFamily="34" charset="-122"/>
              </a:rPr>
              <a:t>在鲲鹏</a:t>
            </a:r>
            <a:r>
              <a:rPr lang="zh-CN" altLang="en-US" sz="1600" b="1" dirty="0">
                <a:latin typeface="微软雅黑" panose="020B0503020204020204" pitchFamily="34" charset="-122"/>
                <a:ea typeface="微软雅黑" panose="020B0503020204020204" pitchFamily="34" charset="-122"/>
              </a:rPr>
              <a:t>编译</a:t>
            </a:r>
            <a:r>
              <a:rPr lang="zh-CN" altLang="en-US" sz="1600" b="1" dirty="0" smtClean="0">
                <a:latin typeface="微软雅黑" panose="020B0503020204020204" pitchFamily="34" charset="-122"/>
                <a:ea typeface="微软雅黑" panose="020B0503020204020204" pitchFamily="34" charset="-122"/>
              </a:rPr>
              <a:t>后生成指令</a:t>
            </a:r>
          </a:p>
        </p:txBody>
      </p:sp>
      <p:sp>
        <p:nvSpPr>
          <p:cNvPr id="11" name="文本框 10"/>
          <p:cNvSpPr txBox="1"/>
          <p:nvPr/>
        </p:nvSpPr>
        <p:spPr bwMode="auto">
          <a:xfrm>
            <a:off x="5231904" y="1660332"/>
            <a:ext cx="2448272" cy="246221"/>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r>
              <a:rPr lang="zh-CN" altLang="en-US" sz="1600" b="1" dirty="0" smtClean="0">
                <a:latin typeface="微软雅黑" panose="020B0503020204020204" pitchFamily="34" charset="-122"/>
                <a:ea typeface="微软雅黑" panose="020B0503020204020204" pitchFamily="34" charset="-122"/>
              </a:rPr>
              <a:t>在</a:t>
            </a:r>
            <a:r>
              <a:rPr lang="en-US" altLang="zh-CN" sz="1600" b="1" dirty="0">
                <a:latin typeface="微软雅黑" panose="020B0503020204020204" pitchFamily="34" charset="-122"/>
                <a:ea typeface="微软雅黑" panose="020B0503020204020204" pitchFamily="34" charset="-122"/>
              </a:rPr>
              <a:t>x</a:t>
            </a:r>
            <a:r>
              <a:rPr lang="en-US" altLang="zh-CN" sz="1600" b="1" dirty="0" smtClean="0">
                <a:latin typeface="微软雅黑" panose="020B0503020204020204" pitchFamily="34" charset="-122"/>
                <a:ea typeface="微软雅黑" panose="020B0503020204020204" pitchFamily="34" charset="-122"/>
              </a:rPr>
              <a:t>86</a:t>
            </a:r>
            <a:r>
              <a:rPr lang="zh-CN" altLang="en-US" sz="1600" b="1" dirty="0" smtClean="0">
                <a:latin typeface="微软雅黑" panose="020B0503020204020204" pitchFamily="34" charset="-122"/>
                <a:ea typeface="微软雅黑" panose="020B0503020204020204" pitchFamily="34" charset="-122"/>
              </a:rPr>
              <a:t>编译后生成指令</a:t>
            </a:r>
          </a:p>
        </p:txBody>
      </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鲲鹏处理器与</a:t>
            </a:r>
            <a:r>
              <a:rPr lang="en-US" altLang="zh-CN" sz="2800" dirty="0">
                <a:latin typeface="+mj-lt"/>
                <a:ea typeface="+mn-ea"/>
              </a:rPr>
              <a:t>x86</a:t>
            </a:r>
            <a:r>
              <a:rPr lang="zh-CN" altLang="en-US" sz="2800" dirty="0">
                <a:latin typeface="+mj-lt"/>
                <a:ea typeface="+mn-ea"/>
              </a:rPr>
              <a:t>处理器的指令差异</a:t>
            </a:r>
          </a:p>
        </p:txBody>
      </p:sp>
      <p:grpSp>
        <p:nvGrpSpPr>
          <p:cNvPr id="20" name="组合 19"/>
          <p:cNvGrpSpPr/>
          <p:nvPr/>
        </p:nvGrpSpPr>
        <p:grpSpPr>
          <a:xfrm>
            <a:off x="5015880" y="1556792"/>
            <a:ext cx="2880320" cy="407995"/>
            <a:chOff x="1625600" y="1214438"/>
            <a:chExt cx="3754438" cy="531813"/>
          </a:xfrm>
        </p:grpSpPr>
        <p:sp>
          <p:nvSpPr>
            <p:cNvPr id="21" name="Line 8"/>
            <p:cNvSpPr>
              <a:spLocks noChangeShapeType="1"/>
            </p:cNvSpPr>
            <p:nvPr/>
          </p:nvSpPr>
          <p:spPr bwMode="auto">
            <a:xfrm>
              <a:off x="3625850" y="1214438"/>
              <a:ext cx="369888" cy="0"/>
            </a:xfrm>
            <a:prstGeom prst="line">
              <a:avLst/>
            </a:prstGeom>
            <a:noFill/>
            <a:ln w="19050" cap="rnd">
              <a:solidFill>
                <a:srgbClr val="C7000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Line 11"/>
            <p:cNvSpPr>
              <a:spLocks noChangeShapeType="1"/>
            </p:cNvSpPr>
            <p:nvPr/>
          </p:nvSpPr>
          <p:spPr bwMode="auto">
            <a:xfrm>
              <a:off x="3370263" y="1214438"/>
              <a:ext cx="157163" cy="0"/>
            </a:xfrm>
            <a:prstGeom prst="line">
              <a:avLst/>
            </a:prstGeom>
            <a:noFill/>
            <a:ln w="19050" cap="rnd">
              <a:solidFill>
                <a:srgbClr val="C7000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1625600" y="1214438"/>
              <a:ext cx="1616075" cy="403225"/>
            </a:xfrm>
            <a:custGeom>
              <a:avLst/>
              <a:gdLst>
                <a:gd name="T0" fmla="*/ 16 w 645"/>
                <a:gd name="T1" fmla="*/ 161 h 161"/>
                <a:gd name="T2" fmla="*/ 0 w 645"/>
                <a:gd name="T3" fmla="*/ 106 h 161"/>
                <a:gd name="T4" fmla="*/ 0 w 645"/>
                <a:gd name="T5" fmla="*/ 106 h 161"/>
                <a:gd name="T6" fmla="*/ 107 w 645"/>
                <a:gd name="T7" fmla="*/ 0 h 161"/>
                <a:gd name="T8" fmla="*/ 645 w 645"/>
                <a:gd name="T9" fmla="*/ 0 h 161"/>
              </a:gdLst>
              <a:ahLst/>
              <a:cxnLst>
                <a:cxn ang="0">
                  <a:pos x="T0" y="T1"/>
                </a:cxn>
                <a:cxn ang="0">
                  <a:pos x="T2" y="T3"/>
                </a:cxn>
                <a:cxn ang="0">
                  <a:pos x="T4" y="T5"/>
                </a:cxn>
                <a:cxn ang="0">
                  <a:pos x="T6" y="T7"/>
                </a:cxn>
                <a:cxn ang="0">
                  <a:pos x="T8" y="T9"/>
                </a:cxn>
              </a:cxnLst>
              <a:rect l="0" t="0" r="r" b="b"/>
              <a:pathLst>
                <a:path w="645" h="161">
                  <a:moveTo>
                    <a:pt x="16" y="161"/>
                  </a:moveTo>
                  <a:cubicBezTo>
                    <a:pt x="6" y="145"/>
                    <a:pt x="0" y="126"/>
                    <a:pt x="0" y="106"/>
                  </a:cubicBezTo>
                  <a:cubicBezTo>
                    <a:pt x="0" y="106"/>
                    <a:pt x="0" y="106"/>
                    <a:pt x="0" y="106"/>
                  </a:cubicBezTo>
                  <a:cubicBezTo>
                    <a:pt x="0" y="48"/>
                    <a:pt x="48" y="0"/>
                    <a:pt x="107" y="0"/>
                  </a:cubicBezTo>
                  <a:cubicBezTo>
                    <a:pt x="645" y="0"/>
                    <a:pt x="645" y="0"/>
                    <a:pt x="64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p:cNvSpPr>
            <p:nvPr/>
          </p:nvSpPr>
          <p:spPr bwMode="auto">
            <a:xfrm>
              <a:off x="1690688" y="1654175"/>
              <a:ext cx="57150" cy="50800"/>
            </a:xfrm>
            <a:custGeom>
              <a:avLst/>
              <a:gdLst>
                <a:gd name="T0" fmla="*/ 23 w 23"/>
                <a:gd name="T1" fmla="*/ 20 h 20"/>
                <a:gd name="T2" fmla="*/ 0 w 23"/>
                <a:gd name="T3" fmla="*/ 0 h 20"/>
              </a:gdLst>
              <a:ahLst/>
              <a:cxnLst>
                <a:cxn ang="0">
                  <a:pos x="T0" y="T1"/>
                </a:cxn>
                <a:cxn ang="0">
                  <a:pos x="T2" y="T3"/>
                </a:cxn>
              </a:cxnLst>
              <a:rect l="0" t="0" r="r" b="b"/>
              <a:pathLst>
                <a:path w="23" h="20">
                  <a:moveTo>
                    <a:pt x="23" y="20"/>
                  </a:moveTo>
                  <a:cubicBezTo>
                    <a:pt x="14" y="14"/>
                    <a:pt x="7" y="8"/>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p:cNvSpPr>
            <p:nvPr/>
          </p:nvSpPr>
          <p:spPr bwMode="auto">
            <a:xfrm>
              <a:off x="1782763" y="1722438"/>
              <a:ext cx="3597275" cy="23813"/>
            </a:xfrm>
            <a:custGeom>
              <a:avLst/>
              <a:gdLst>
                <a:gd name="T0" fmla="*/ 1435 w 1435"/>
                <a:gd name="T1" fmla="*/ 10 h 10"/>
                <a:gd name="T2" fmla="*/ 44 w 1435"/>
                <a:gd name="T3" fmla="*/ 10 h 10"/>
                <a:gd name="T4" fmla="*/ 0 w 1435"/>
                <a:gd name="T5" fmla="*/ 0 h 10"/>
              </a:gdLst>
              <a:ahLst/>
              <a:cxnLst>
                <a:cxn ang="0">
                  <a:pos x="T0" y="T1"/>
                </a:cxn>
                <a:cxn ang="0">
                  <a:pos x="T2" y="T3"/>
                </a:cxn>
                <a:cxn ang="0">
                  <a:pos x="T4" y="T5"/>
                </a:cxn>
              </a:cxnLst>
              <a:rect l="0" t="0" r="r" b="b"/>
              <a:pathLst>
                <a:path w="1435" h="10">
                  <a:moveTo>
                    <a:pt x="1435" y="10"/>
                  </a:moveTo>
                  <a:cubicBezTo>
                    <a:pt x="44" y="10"/>
                    <a:pt x="44" y="10"/>
                    <a:pt x="44" y="10"/>
                  </a:cubicBezTo>
                  <a:cubicBezTo>
                    <a:pt x="28" y="10"/>
                    <a:pt x="13" y="6"/>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组合 25"/>
          <p:cNvGrpSpPr/>
          <p:nvPr/>
        </p:nvGrpSpPr>
        <p:grpSpPr>
          <a:xfrm>
            <a:off x="5015880" y="3945007"/>
            <a:ext cx="2880320" cy="407995"/>
            <a:chOff x="1625600" y="1214438"/>
            <a:chExt cx="3754438" cy="531813"/>
          </a:xfrm>
        </p:grpSpPr>
        <p:sp>
          <p:nvSpPr>
            <p:cNvPr id="27" name="Line 8"/>
            <p:cNvSpPr>
              <a:spLocks noChangeShapeType="1"/>
            </p:cNvSpPr>
            <p:nvPr/>
          </p:nvSpPr>
          <p:spPr bwMode="auto">
            <a:xfrm>
              <a:off x="3625850" y="1214438"/>
              <a:ext cx="369888" cy="0"/>
            </a:xfrm>
            <a:prstGeom prst="line">
              <a:avLst/>
            </a:prstGeom>
            <a:noFill/>
            <a:ln w="19050" cap="rnd">
              <a:solidFill>
                <a:srgbClr val="C7000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11"/>
            <p:cNvSpPr>
              <a:spLocks noChangeShapeType="1"/>
            </p:cNvSpPr>
            <p:nvPr/>
          </p:nvSpPr>
          <p:spPr bwMode="auto">
            <a:xfrm>
              <a:off x="3370263" y="1214438"/>
              <a:ext cx="157163" cy="0"/>
            </a:xfrm>
            <a:prstGeom prst="line">
              <a:avLst/>
            </a:prstGeom>
            <a:noFill/>
            <a:ln w="19050" cap="rnd">
              <a:solidFill>
                <a:srgbClr val="C7000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
            <p:cNvSpPr>
              <a:spLocks/>
            </p:cNvSpPr>
            <p:nvPr/>
          </p:nvSpPr>
          <p:spPr bwMode="auto">
            <a:xfrm>
              <a:off x="1625600" y="1214438"/>
              <a:ext cx="1616075" cy="403225"/>
            </a:xfrm>
            <a:custGeom>
              <a:avLst/>
              <a:gdLst>
                <a:gd name="T0" fmla="*/ 16 w 645"/>
                <a:gd name="T1" fmla="*/ 161 h 161"/>
                <a:gd name="T2" fmla="*/ 0 w 645"/>
                <a:gd name="T3" fmla="*/ 106 h 161"/>
                <a:gd name="T4" fmla="*/ 0 w 645"/>
                <a:gd name="T5" fmla="*/ 106 h 161"/>
                <a:gd name="T6" fmla="*/ 107 w 645"/>
                <a:gd name="T7" fmla="*/ 0 h 161"/>
                <a:gd name="T8" fmla="*/ 645 w 645"/>
                <a:gd name="T9" fmla="*/ 0 h 161"/>
              </a:gdLst>
              <a:ahLst/>
              <a:cxnLst>
                <a:cxn ang="0">
                  <a:pos x="T0" y="T1"/>
                </a:cxn>
                <a:cxn ang="0">
                  <a:pos x="T2" y="T3"/>
                </a:cxn>
                <a:cxn ang="0">
                  <a:pos x="T4" y="T5"/>
                </a:cxn>
                <a:cxn ang="0">
                  <a:pos x="T6" y="T7"/>
                </a:cxn>
                <a:cxn ang="0">
                  <a:pos x="T8" y="T9"/>
                </a:cxn>
              </a:cxnLst>
              <a:rect l="0" t="0" r="r" b="b"/>
              <a:pathLst>
                <a:path w="645" h="161">
                  <a:moveTo>
                    <a:pt x="16" y="161"/>
                  </a:moveTo>
                  <a:cubicBezTo>
                    <a:pt x="6" y="145"/>
                    <a:pt x="0" y="126"/>
                    <a:pt x="0" y="106"/>
                  </a:cubicBezTo>
                  <a:cubicBezTo>
                    <a:pt x="0" y="106"/>
                    <a:pt x="0" y="106"/>
                    <a:pt x="0" y="106"/>
                  </a:cubicBezTo>
                  <a:cubicBezTo>
                    <a:pt x="0" y="48"/>
                    <a:pt x="48" y="0"/>
                    <a:pt x="107" y="0"/>
                  </a:cubicBezTo>
                  <a:cubicBezTo>
                    <a:pt x="645" y="0"/>
                    <a:pt x="645" y="0"/>
                    <a:pt x="64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3"/>
            <p:cNvSpPr>
              <a:spLocks/>
            </p:cNvSpPr>
            <p:nvPr/>
          </p:nvSpPr>
          <p:spPr bwMode="auto">
            <a:xfrm>
              <a:off x="1690688" y="1654175"/>
              <a:ext cx="57150" cy="50800"/>
            </a:xfrm>
            <a:custGeom>
              <a:avLst/>
              <a:gdLst>
                <a:gd name="T0" fmla="*/ 23 w 23"/>
                <a:gd name="T1" fmla="*/ 20 h 20"/>
                <a:gd name="T2" fmla="*/ 0 w 23"/>
                <a:gd name="T3" fmla="*/ 0 h 20"/>
              </a:gdLst>
              <a:ahLst/>
              <a:cxnLst>
                <a:cxn ang="0">
                  <a:pos x="T0" y="T1"/>
                </a:cxn>
                <a:cxn ang="0">
                  <a:pos x="T2" y="T3"/>
                </a:cxn>
              </a:cxnLst>
              <a:rect l="0" t="0" r="r" b="b"/>
              <a:pathLst>
                <a:path w="23" h="20">
                  <a:moveTo>
                    <a:pt x="23" y="20"/>
                  </a:moveTo>
                  <a:cubicBezTo>
                    <a:pt x="14" y="14"/>
                    <a:pt x="7" y="8"/>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4"/>
            <p:cNvSpPr>
              <a:spLocks/>
            </p:cNvSpPr>
            <p:nvPr/>
          </p:nvSpPr>
          <p:spPr bwMode="auto">
            <a:xfrm>
              <a:off x="1782763" y="1722438"/>
              <a:ext cx="3597275" cy="23813"/>
            </a:xfrm>
            <a:custGeom>
              <a:avLst/>
              <a:gdLst>
                <a:gd name="T0" fmla="*/ 1435 w 1435"/>
                <a:gd name="T1" fmla="*/ 10 h 10"/>
                <a:gd name="T2" fmla="*/ 44 w 1435"/>
                <a:gd name="T3" fmla="*/ 10 h 10"/>
                <a:gd name="T4" fmla="*/ 0 w 1435"/>
                <a:gd name="T5" fmla="*/ 0 h 10"/>
              </a:gdLst>
              <a:ahLst/>
              <a:cxnLst>
                <a:cxn ang="0">
                  <a:pos x="T0" y="T1"/>
                </a:cxn>
                <a:cxn ang="0">
                  <a:pos x="T2" y="T3"/>
                </a:cxn>
                <a:cxn ang="0">
                  <a:pos x="T4" y="T5"/>
                </a:cxn>
              </a:cxnLst>
              <a:rect l="0" t="0" r="r" b="b"/>
              <a:pathLst>
                <a:path w="1435" h="10">
                  <a:moveTo>
                    <a:pt x="1435" y="10"/>
                  </a:moveTo>
                  <a:cubicBezTo>
                    <a:pt x="44" y="10"/>
                    <a:pt x="44" y="10"/>
                    <a:pt x="44" y="10"/>
                  </a:cubicBezTo>
                  <a:cubicBezTo>
                    <a:pt x="28" y="10"/>
                    <a:pt x="13" y="6"/>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6" name="椭圆 35"/>
          <p:cNvSpPr/>
          <p:nvPr/>
        </p:nvSpPr>
        <p:spPr>
          <a:xfrm>
            <a:off x="-1140804" y="1568273"/>
            <a:ext cx="287933" cy="287933"/>
          </a:xfrm>
          <a:prstGeom prst="ellipse">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7" name="椭圆 36"/>
          <p:cNvSpPr/>
          <p:nvPr/>
        </p:nvSpPr>
        <p:spPr>
          <a:xfrm>
            <a:off x="-1140804" y="2113440"/>
            <a:ext cx="287933" cy="287933"/>
          </a:xfrm>
          <a:prstGeom prst="ellipse">
            <a:avLst/>
          </a:prstGeom>
          <a:solidFill>
            <a:srgbClr val="15B0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8" name="椭圆 37"/>
          <p:cNvSpPr/>
          <p:nvPr/>
        </p:nvSpPr>
        <p:spPr>
          <a:xfrm>
            <a:off x="-1140804" y="2658608"/>
            <a:ext cx="287933" cy="287933"/>
          </a:xfrm>
          <a:prstGeom prst="ellipse">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9" name="椭圆 38"/>
          <p:cNvSpPr/>
          <p:nvPr/>
        </p:nvSpPr>
        <p:spPr>
          <a:xfrm>
            <a:off x="-672752" y="1568273"/>
            <a:ext cx="287933" cy="287933"/>
          </a:xfrm>
          <a:prstGeom prst="ellipse">
            <a:avLst/>
          </a:prstGeom>
          <a:solidFill>
            <a:srgbClr val="FFD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40" name="椭圆 39"/>
          <p:cNvSpPr/>
          <p:nvPr/>
        </p:nvSpPr>
        <p:spPr>
          <a:xfrm>
            <a:off x="-672752" y="2113440"/>
            <a:ext cx="287933" cy="287933"/>
          </a:xfrm>
          <a:prstGeom prst="ellipse">
            <a:avLst/>
          </a:prstGeom>
          <a:solidFill>
            <a:srgbClr val="59C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41" name="椭圆 40"/>
          <p:cNvSpPr/>
          <p:nvPr/>
        </p:nvSpPr>
        <p:spPr>
          <a:xfrm>
            <a:off x="-672752" y="2658608"/>
            <a:ext cx="287933" cy="287933"/>
          </a:xfrm>
          <a:prstGeom prst="ellipse">
            <a:avLst/>
          </a:prstGeom>
          <a:solidFill>
            <a:srgbClr val="F66F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46" name="圆角右箭头 45"/>
          <p:cNvSpPr/>
          <p:nvPr/>
        </p:nvSpPr>
        <p:spPr bwMode="auto">
          <a:xfrm>
            <a:off x="3611724" y="2979446"/>
            <a:ext cx="1296144" cy="2285758"/>
          </a:xfrm>
          <a:custGeom>
            <a:avLst/>
            <a:gdLst/>
            <a:ahLst/>
            <a:cxnLst/>
            <a:rect l="l" t="t" r="r" b="b"/>
            <a:pathLst>
              <a:path w="1025324" h="2285758">
                <a:moveTo>
                  <a:pt x="914617" y="0"/>
                </a:moveTo>
                <a:lnTo>
                  <a:pt x="1025324" y="161507"/>
                </a:lnTo>
                <a:lnTo>
                  <a:pt x="914617" y="323014"/>
                </a:lnTo>
                <a:lnTo>
                  <a:pt x="914617" y="239087"/>
                </a:lnTo>
                <a:lnTo>
                  <a:pt x="804804" y="239087"/>
                </a:lnTo>
                <a:cubicBezTo>
                  <a:pt x="795771" y="239087"/>
                  <a:pt x="788448" y="246410"/>
                  <a:pt x="788448" y="255443"/>
                </a:cubicBezTo>
                <a:lnTo>
                  <a:pt x="788448" y="1141490"/>
                </a:lnTo>
                <a:lnTo>
                  <a:pt x="693602" y="1141490"/>
                </a:lnTo>
                <a:lnTo>
                  <a:pt x="693602" y="1142879"/>
                </a:lnTo>
                <a:lnTo>
                  <a:pt x="693602" y="1144268"/>
                </a:lnTo>
                <a:lnTo>
                  <a:pt x="788448" y="1144268"/>
                </a:lnTo>
                <a:lnTo>
                  <a:pt x="788448" y="2030315"/>
                </a:lnTo>
                <a:cubicBezTo>
                  <a:pt x="788448" y="2039348"/>
                  <a:pt x="795771" y="2046671"/>
                  <a:pt x="804804" y="2046671"/>
                </a:cubicBezTo>
                <a:lnTo>
                  <a:pt x="914617" y="2046671"/>
                </a:lnTo>
                <a:lnTo>
                  <a:pt x="914617" y="1962744"/>
                </a:lnTo>
                <a:lnTo>
                  <a:pt x="1025324" y="2124251"/>
                </a:lnTo>
                <a:lnTo>
                  <a:pt x="914617" y="2285758"/>
                </a:lnTo>
                <a:lnTo>
                  <a:pt x="914617" y="2201831"/>
                </a:lnTo>
                <a:lnTo>
                  <a:pt x="804804" y="2201831"/>
                </a:lnTo>
                <a:cubicBezTo>
                  <a:pt x="710078" y="2201831"/>
                  <a:pt x="633288" y="2125041"/>
                  <a:pt x="633288" y="2030315"/>
                </a:cubicBezTo>
                <a:lnTo>
                  <a:pt x="633288" y="1415569"/>
                </a:lnTo>
                <a:lnTo>
                  <a:pt x="0" y="1415569"/>
                </a:lnTo>
                <a:lnTo>
                  <a:pt x="0" y="870190"/>
                </a:lnTo>
                <a:lnTo>
                  <a:pt x="633288" y="870190"/>
                </a:lnTo>
                <a:lnTo>
                  <a:pt x="633288" y="255443"/>
                </a:lnTo>
                <a:cubicBezTo>
                  <a:pt x="633288" y="160717"/>
                  <a:pt x="710078" y="83927"/>
                  <a:pt x="804804" y="83927"/>
                </a:cubicBezTo>
                <a:lnTo>
                  <a:pt x="914617" y="83927"/>
                </a:lnTo>
                <a:close/>
              </a:path>
            </a:pathLst>
          </a:custGeom>
          <a:solidFill>
            <a:srgbClr val="4BB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6" name="文本框 5"/>
          <p:cNvSpPr txBox="1"/>
          <p:nvPr/>
        </p:nvSpPr>
        <p:spPr bwMode="auto">
          <a:xfrm>
            <a:off x="3767515" y="3942776"/>
            <a:ext cx="603736" cy="30777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gn="ctr"/>
            <a:r>
              <a:rPr lang="zh-CN" altLang="en-US" sz="2000" b="1" dirty="0" smtClean="0">
                <a:latin typeface="微软雅黑" panose="020B0503020204020204" pitchFamily="34" charset="-122"/>
                <a:ea typeface="微软雅黑" panose="020B0503020204020204" pitchFamily="34" charset="-122"/>
              </a:rPr>
              <a:t>编译</a:t>
            </a:r>
          </a:p>
        </p:txBody>
      </p:sp>
    </p:spTree>
    <p:extLst>
      <p:ext uri="{BB962C8B-B14F-4D97-AF65-F5344CB8AC3E}">
        <p14:creationId xmlns:p14="http://schemas.microsoft.com/office/powerpoint/2010/main" val="2170500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Arial"/>
                <a:ea typeface="Microsoft YaHei"/>
              </a:rPr>
              <a:t>Maven</a:t>
            </a:r>
            <a:r>
              <a:rPr lang="zh-CN" altLang="en-US" sz="2799" dirty="0">
                <a:solidFill>
                  <a:srgbClr val="000000"/>
                </a:solidFill>
                <a:latin typeface="Arial"/>
                <a:ea typeface="Microsoft YaHei"/>
              </a:rPr>
              <a:t>仓库软件构建流程</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36" name="圆角矩形 162"/>
          <p:cNvSpPr/>
          <p:nvPr/>
        </p:nvSpPr>
        <p:spPr>
          <a:xfrm>
            <a:off x="552881" y="1269323"/>
            <a:ext cx="11086813" cy="539919"/>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52" name="TextBox 51"/>
          <p:cNvSpPr txBox="1"/>
          <p:nvPr/>
        </p:nvSpPr>
        <p:spPr>
          <a:xfrm>
            <a:off x="552882" y="1269323"/>
            <a:ext cx="10615975" cy="507507"/>
          </a:xfrm>
          <a:prstGeom prst="rect">
            <a:avLst/>
          </a:prstGeom>
          <a:noFill/>
        </p:spPr>
        <p:txBody>
          <a:bodyPr wrap="none" rtlCol="0">
            <a:spAutoFit/>
          </a:bodyPr>
          <a:lstStyle/>
          <a:p>
            <a:pPr algn="ctr" defTabSz="1219078" fontAlgn="auto">
              <a:lnSpc>
                <a:spcPct val="150000"/>
              </a:lnSpc>
              <a:spcBef>
                <a:spcPts val="0"/>
              </a:spcBef>
              <a:spcAft>
                <a:spcPts val="0"/>
              </a:spcAft>
            </a:pP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软件构建关键流程：将</a:t>
            </a:r>
            <a:r>
              <a:rPr lang="en-US" altLang="zh-CN" sz="1799" dirty="0">
                <a:solidFill>
                  <a:srgbClr val="000000"/>
                </a:solidFill>
                <a:latin typeface="微软雅黑" panose="020B0503020204020204" pitchFamily="34" charset="-122"/>
                <a:ea typeface="微软雅黑" panose="020B0503020204020204" pitchFamily="34" charset="-122"/>
              </a:rPr>
              <a:t>X86</a:t>
            </a:r>
            <a:r>
              <a:rPr lang="zh-CN" altLang="en-US" sz="1799" dirty="0">
                <a:solidFill>
                  <a:srgbClr val="000000"/>
                </a:solidFill>
                <a:latin typeface="微软雅黑" panose="020B0503020204020204" pitchFamily="34" charset="-122"/>
                <a:ea typeface="微软雅黑" panose="020B0503020204020204" pitchFamily="34" charset="-122"/>
              </a:rPr>
              <a:t>依赖文件替换成</a:t>
            </a:r>
            <a:r>
              <a:rPr lang="en-US" altLang="zh-CN" sz="1799" dirty="0" err="1">
                <a:solidFill>
                  <a:srgbClr val="000000"/>
                </a:solidFill>
                <a:latin typeface="微软雅黑" panose="020B0503020204020204" pitchFamily="34" charset="-122"/>
                <a:ea typeface="微软雅黑" panose="020B0503020204020204" pitchFamily="34" charset="-122"/>
              </a:rPr>
              <a:t>Kunpeng</a:t>
            </a:r>
            <a:r>
              <a:rPr lang="zh-CN" altLang="en-US" sz="1799" dirty="0">
                <a:solidFill>
                  <a:srgbClr val="000000"/>
                </a:solidFill>
                <a:latin typeface="微软雅黑" panose="020B0503020204020204" pitchFamily="34" charset="-122"/>
                <a:ea typeface="微软雅黑" panose="020B0503020204020204" pitchFamily="34" charset="-122"/>
              </a:rPr>
              <a:t>依赖文件，重新构建，直到不包含</a:t>
            </a:r>
            <a:r>
              <a:rPr lang="en-US" altLang="zh-CN" sz="1799" dirty="0">
                <a:solidFill>
                  <a:srgbClr val="000000"/>
                </a:solidFill>
                <a:latin typeface="微软雅黑" panose="020B0503020204020204" pitchFamily="34" charset="-122"/>
                <a:ea typeface="微软雅黑" panose="020B0503020204020204" pitchFamily="34" charset="-122"/>
              </a:rPr>
              <a:t>X86</a:t>
            </a:r>
            <a:r>
              <a:rPr lang="zh-CN" altLang="en-US" sz="1799" dirty="0">
                <a:solidFill>
                  <a:srgbClr val="000000"/>
                </a:solidFill>
                <a:latin typeface="微软雅黑" panose="020B0503020204020204" pitchFamily="34" charset="-122"/>
                <a:ea typeface="微软雅黑" panose="020B0503020204020204" pitchFamily="34" charset="-122"/>
              </a:rPr>
              <a:t>依赖</a:t>
            </a:r>
          </a:p>
        </p:txBody>
      </p:sp>
      <p:sp>
        <p:nvSpPr>
          <p:cNvPr id="8" name="TextBox 7"/>
          <p:cNvSpPr txBox="1"/>
          <p:nvPr/>
        </p:nvSpPr>
        <p:spPr>
          <a:xfrm>
            <a:off x="6166540" y="2937088"/>
            <a:ext cx="2817666" cy="276927"/>
          </a:xfrm>
          <a:prstGeom prst="rect">
            <a:avLst/>
          </a:prstGeom>
          <a:noFill/>
        </p:spPr>
        <p:txBody>
          <a:bodyPr wrap="none" rtlCol="0">
            <a:sp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2. </a:t>
            </a:r>
            <a:r>
              <a:rPr lang="zh-CN" altLang="en-US" sz="1200" dirty="0">
                <a:solidFill>
                  <a:srgbClr val="1D1D1A"/>
                </a:solidFill>
                <a:latin typeface="微软雅黑" panose="020B0503020204020204" pitchFamily="34" charset="-122"/>
                <a:ea typeface="微软雅黑" panose="020B0503020204020204" pitchFamily="34" charset="-122"/>
              </a:rPr>
              <a:t>从远程仓库下载，并保存到本地仓库</a:t>
            </a:r>
          </a:p>
        </p:txBody>
      </p:sp>
      <p:sp>
        <p:nvSpPr>
          <p:cNvPr id="101" name="圆角矩形 162"/>
          <p:cNvSpPr/>
          <p:nvPr/>
        </p:nvSpPr>
        <p:spPr>
          <a:xfrm>
            <a:off x="4480269" y="3500989"/>
            <a:ext cx="3235587"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100" name="圆角矩形 162"/>
          <p:cNvSpPr/>
          <p:nvPr/>
        </p:nvSpPr>
        <p:spPr>
          <a:xfrm>
            <a:off x="4406652" y="2002210"/>
            <a:ext cx="3705047"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dirty="0">
              <a:solidFill>
                <a:sysClr val="windowText" lastClr="000000"/>
              </a:solidFill>
              <a:latin typeface="Microsoft YaHei"/>
              <a:ea typeface="Microsoft YaHei"/>
            </a:endParaRPr>
          </a:p>
        </p:txBody>
      </p:sp>
      <p:sp>
        <p:nvSpPr>
          <p:cNvPr id="56" name="文本框 77"/>
          <p:cNvSpPr txBox="1"/>
          <p:nvPr/>
        </p:nvSpPr>
        <p:spPr>
          <a:xfrm>
            <a:off x="6123259" y="3514119"/>
            <a:ext cx="1030677" cy="283758"/>
          </a:xfrm>
          <a:prstGeom prst="rect">
            <a:avLst/>
          </a:prstGeom>
          <a:noFill/>
        </p:spPr>
        <p:txBody>
          <a:bodyPr wrap="none" rtlCol="0" anchor="t" anchorCtr="0">
            <a:noAutofit/>
          </a:bodyPr>
          <a:lstStyle/>
          <a:p>
            <a:pPr defTabSz="1219078" fontAlgn="auto">
              <a:spcBef>
                <a:spcPts val="0"/>
              </a:spcBef>
              <a:spcAft>
                <a:spcPts val="0"/>
              </a:spcAft>
            </a:pPr>
            <a:r>
              <a:rPr lang="zh-CN" altLang="en-US" sz="1400" b="1" dirty="0">
                <a:solidFill>
                  <a:srgbClr val="C00000"/>
                </a:solidFill>
                <a:latin typeface="微软雅黑" panose="020B0503020204020204" pitchFamily="34" charset="-122"/>
                <a:ea typeface="微软雅黑" panose="020B0503020204020204" pitchFamily="34" charset="-122"/>
              </a:rPr>
              <a:t>本地仓库</a:t>
            </a:r>
          </a:p>
        </p:txBody>
      </p:sp>
      <p:grpSp>
        <p:nvGrpSpPr>
          <p:cNvPr id="29" name="组合 28"/>
          <p:cNvGrpSpPr/>
          <p:nvPr/>
        </p:nvGrpSpPr>
        <p:grpSpPr>
          <a:xfrm>
            <a:off x="4543905" y="2349162"/>
            <a:ext cx="3104573" cy="452101"/>
            <a:chOff x="4545088" y="2349674"/>
            <a:chExt cx="3105381" cy="452219"/>
          </a:xfrm>
        </p:grpSpPr>
        <p:sp>
          <p:nvSpPr>
            <p:cNvPr id="83" name="矩形 82"/>
            <p:cNvSpPr/>
            <p:nvPr/>
          </p:nvSpPr>
          <p:spPr>
            <a:xfrm>
              <a:off x="4545088" y="2349674"/>
              <a:ext cx="960250" cy="452219"/>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FFFFFF"/>
                  </a:solidFill>
                  <a:latin typeface="Calibri"/>
                  <a:ea typeface="等线" panose="02010600030101010101" pitchFamily="2" charset="-122"/>
                </a:rPr>
                <a:t>AA-x.x.jar</a:t>
              </a:r>
            </a:p>
          </p:txBody>
        </p:sp>
        <p:sp>
          <p:nvSpPr>
            <p:cNvPr id="102" name="矩形 101"/>
            <p:cNvSpPr/>
            <p:nvPr/>
          </p:nvSpPr>
          <p:spPr>
            <a:xfrm>
              <a:off x="5617653" y="2349674"/>
              <a:ext cx="960250" cy="452219"/>
            </a:xfrm>
            <a:prstGeom prst="rect">
              <a:avLst/>
            </a:prstGeom>
            <a:solidFill>
              <a:srgbClr val="FF5F00"/>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r>
                <a:rPr lang="en-US" altLang="zh-CN" sz="1100" b="1" kern="0" dirty="0">
                  <a:solidFill>
                    <a:srgbClr val="FFFFFF"/>
                  </a:solidFill>
                  <a:latin typeface="微软雅黑" panose="020B0503020204020204" pitchFamily="34" charset="-122"/>
                  <a:ea typeface="微软雅黑" panose="020B0503020204020204" pitchFamily="34" charset="-122"/>
                </a:rPr>
                <a:t>BB-x.x.jar</a:t>
              </a:r>
            </a:p>
            <a:p>
              <a:pPr algn="ctr" defTabSz="801367" fontAlgn="base"/>
              <a:endParaRPr lang="en-US"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03" name="矩形 102"/>
            <p:cNvSpPr/>
            <p:nvPr/>
          </p:nvSpPr>
          <p:spPr>
            <a:xfrm>
              <a:off x="6690219" y="2349674"/>
              <a:ext cx="960250" cy="452219"/>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FFFFFF"/>
                  </a:solidFill>
                  <a:latin typeface="Calibri"/>
                  <a:ea typeface="等线" panose="02010600030101010101" pitchFamily="2" charset="-122"/>
                </a:rPr>
                <a:t>CC-x.x.jar</a:t>
              </a:r>
            </a:p>
          </p:txBody>
        </p:sp>
      </p:grpSp>
      <p:sp>
        <p:nvSpPr>
          <p:cNvPr id="6" name="TextBox 5"/>
          <p:cNvSpPr txBox="1"/>
          <p:nvPr/>
        </p:nvSpPr>
        <p:spPr>
          <a:xfrm>
            <a:off x="5169364" y="2002209"/>
            <a:ext cx="2189453" cy="338466"/>
          </a:xfrm>
          <a:prstGeom prst="rect">
            <a:avLst/>
          </a:prstGeom>
          <a:noFill/>
        </p:spPr>
        <p:txBody>
          <a:bodyPr wrap="none" rtlCol="0">
            <a:spAutoFit/>
          </a:bodyPr>
          <a:lstStyle/>
          <a:p>
            <a:pPr defTabSz="1219078" fontAlgn="auto">
              <a:spcBef>
                <a:spcPts val="0"/>
              </a:spcBef>
              <a:spcAft>
                <a:spcPts val="0"/>
              </a:spcAft>
            </a:pPr>
            <a:r>
              <a:rPr lang="zh-CN" altLang="en-US" sz="1600" b="1" dirty="0">
                <a:solidFill>
                  <a:srgbClr val="C00000"/>
                </a:solidFill>
                <a:latin typeface="微软雅黑" panose="020B0503020204020204" pitchFamily="34" charset="-122"/>
                <a:ea typeface="微软雅黑" panose="020B0503020204020204" pitchFamily="34" charset="-122"/>
              </a:rPr>
              <a:t>远程仓库</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基本是</a:t>
            </a:r>
            <a:r>
              <a:rPr lang="en-US" altLang="zh-CN" sz="1200" b="1" dirty="0">
                <a:solidFill>
                  <a:srgbClr val="C00000"/>
                </a:solidFill>
                <a:latin typeface="微软雅黑" panose="020B0503020204020204" pitchFamily="34" charset="-122"/>
                <a:ea typeface="微软雅黑" panose="020B0503020204020204" pitchFamily="34" charset="-122"/>
              </a:rPr>
              <a:t>X86</a:t>
            </a:r>
            <a:r>
              <a:rPr lang="zh-CN" altLang="en-US" sz="1200" b="1" dirty="0">
                <a:solidFill>
                  <a:srgbClr val="C00000"/>
                </a:solidFill>
                <a:latin typeface="微软雅黑" panose="020B0503020204020204" pitchFamily="34" charset="-122"/>
                <a:ea typeface="微软雅黑" panose="020B0503020204020204" pitchFamily="34" charset="-122"/>
              </a:rPr>
              <a:t>架构</a:t>
            </a:r>
            <a:r>
              <a:rPr lang="en-US" altLang="zh-CN" sz="1200" b="1" dirty="0">
                <a:solidFill>
                  <a:srgbClr val="C00000"/>
                </a:solidFill>
                <a:latin typeface="微软雅黑" panose="020B0503020204020204" pitchFamily="34" charset="-122"/>
                <a:ea typeface="微软雅黑" panose="020B0503020204020204" pitchFamily="34" charset="-122"/>
              </a:rPr>
              <a:t>)</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cxnSp>
        <p:nvCxnSpPr>
          <p:cNvPr id="10" name="直接箭头连接符 9"/>
          <p:cNvCxnSpPr>
            <a:endCxn id="105" idx="0"/>
          </p:cNvCxnSpPr>
          <p:nvPr/>
        </p:nvCxnSpPr>
        <p:spPr>
          <a:xfrm>
            <a:off x="6105992" y="2809749"/>
            <a:ext cx="0" cy="105118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4551985" y="3860936"/>
            <a:ext cx="960000" cy="452101"/>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FFFFFF"/>
                </a:solidFill>
                <a:latin typeface="Calibri"/>
                <a:ea typeface="等线" panose="02010600030101010101" pitchFamily="2" charset="-122"/>
              </a:rPr>
              <a:t>AA-x.x.jar</a:t>
            </a:r>
          </a:p>
        </p:txBody>
      </p:sp>
      <p:sp>
        <p:nvSpPr>
          <p:cNvPr id="105" name="矩形 104"/>
          <p:cNvSpPr/>
          <p:nvPr/>
        </p:nvSpPr>
        <p:spPr>
          <a:xfrm>
            <a:off x="5625992" y="3860936"/>
            <a:ext cx="960000" cy="452101"/>
          </a:xfrm>
          <a:prstGeom prst="rect">
            <a:avLst/>
          </a:prstGeom>
          <a:solidFill>
            <a:srgbClr val="FF5F00"/>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r>
              <a:rPr lang="en-US" altLang="zh-CN" sz="1100" b="1" kern="0" dirty="0">
                <a:solidFill>
                  <a:srgbClr val="FFFFFF"/>
                </a:solidFill>
                <a:latin typeface="微软雅黑" panose="020B0503020204020204" pitchFamily="34" charset="-122"/>
                <a:ea typeface="微软雅黑" panose="020B0503020204020204" pitchFamily="34" charset="-122"/>
              </a:rPr>
              <a:t>BB-x.x.jar</a:t>
            </a:r>
          </a:p>
          <a:p>
            <a:pPr algn="ctr" defTabSz="801367" fontAlgn="base"/>
            <a:endParaRPr lang="en-US"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06" name="矩形 105"/>
          <p:cNvSpPr/>
          <p:nvPr/>
        </p:nvSpPr>
        <p:spPr>
          <a:xfrm>
            <a:off x="6682419" y="3860936"/>
            <a:ext cx="960000" cy="452101"/>
          </a:xfrm>
          <a:prstGeom prst="rect">
            <a:avLst/>
          </a:prstGeom>
          <a:solidFill>
            <a:srgbClr val="59C8D5"/>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spcBef>
                <a:spcPts val="0"/>
              </a:spcBef>
              <a:spcAft>
                <a:spcPts val="0"/>
              </a:spcAft>
            </a:pPr>
            <a:r>
              <a:rPr lang="en-US" altLang="zh-CN" sz="1100" b="1" kern="0" dirty="0">
                <a:solidFill>
                  <a:srgbClr val="FFFFFF"/>
                </a:solidFill>
                <a:latin typeface="微软雅黑" panose="020B0503020204020204" pitchFamily="34" charset="-122"/>
                <a:ea typeface="微软雅黑" panose="020B0503020204020204" pitchFamily="34" charset="-122"/>
              </a:rPr>
              <a:t>  BB-x.x.jar</a:t>
            </a:r>
          </a:p>
          <a:p>
            <a:pPr algn="ctr" defTabSz="801367" fontAlgn="base">
              <a:spcBef>
                <a:spcPts val="0"/>
              </a:spcBef>
              <a:spcAft>
                <a:spcPts val="0"/>
              </a:spcAft>
            </a:pPr>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107" name="矩形 106"/>
          <p:cNvSpPr/>
          <p:nvPr/>
        </p:nvSpPr>
        <p:spPr>
          <a:xfrm>
            <a:off x="2284989" y="3500989"/>
            <a:ext cx="956021" cy="863871"/>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1219078" fontAlgn="auto">
              <a:spcBef>
                <a:spcPts val="0"/>
              </a:spcBef>
              <a:spcAft>
                <a:spcPts val="0"/>
              </a:spcAft>
            </a:pPr>
            <a:r>
              <a:rPr lang="zh-CN" altLang="en-US" sz="1100" b="1" dirty="0">
                <a:solidFill>
                  <a:srgbClr val="1D1D1A"/>
                </a:solidFill>
                <a:latin typeface="微软雅黑" panose="020B0503020204020204" pitchFamily="34" charset="-122"/>
                <a:ea typeface="微软雅黑" panose="020B0503020204020204" pitchFamily="34" charset="-122"/>
              </a:rPr>
              <a:t>构建程序</a:t>
            </a:r>
            <a:endParaRPr lang="en-US" altLang="zh-CN" sz="1100" b="1" dirty="0">
              <a:solidFill>
                <a:srgbClr val="1D1D1A"/>
              </a:solidFill>
              <a:latin typeface="微软雅黑" panose="020B0503020204020204" pitchFamily="34" charset="-122"/>
              <a:ea typeface="微软雅黑" panose="020B0503020204020204" pitchFamily="34" charset="-122"/>
            </a:endParaRPr>
          </a:p>
          <a:p>
            <a:pPr algn="ctr" defTabSz="1219078" fontAlgn="auto">
              <a:spcBef>
                <a:spcPts val="0"/>
              </a:spcBef>
              <a:spcAft>
                <a:spcPts val="0"/>
              </a:spcAft>
            </a:pPr>
            <a:r>
              <a:rPr lang="en-US" altLang="zh-CN" sz="1100" b="1" dirty="0">
                <a:solidFill>
                  <a:srgbClr val="1D1D1A"/>
                </a:solidFill>
                <a:latin typeface="微软雅黑" panose="020B0503020204020204" pitchFamily="34" charset="-122"/>
                <a:ea typeface="微软雅黑" panose="020B0503020204020204" pitchFamily="34" charset="-122"/>
              </a:rPr>
              <a:t>(</a:t>
            </a:r>
            <a:r>
              <a:rPr lang="en-US" altLang="zh-CN" sz="1100" b="1" dirty="0" err="1">
                <a:solidFill>
                  <a:srgbClr val="1D1D1A"/>
                </a:solidFill>
                <a:latin typeface="微软雅黑" panose="020B0503020204020204" pitchFamily="34" charset="-122"/>
                <a:ea typeface="微软雅黑" panose="020B0503020204020204" pitchFamily="34" charset="-122"/>
              </a:rPr>
              <a:t>mvn</a:t>
            </a:r>
            <a:r>
              <a:rPr lang="en-US" altLang="zh-CN" sz="1100" b="1" dirty="0">
                <a:solidFill>
                  <a:srgbClr val="1D1D1A"/>
                </a:solidFill>
                <a:latin typeface="微软雅黑" panose="020B0503020204020204" pitchFamily="34" charset="-122"/>
                <a:ea typeface="微软雅黑" panose="020B0503020204020204" pitchFamily="34" charset="-122"/>
              </a:rPr>
              <a:t>)</a:t>
            </a:r>
          </a:p>
        </p:txBody>
      </p:sp>
      <p:sp>
        <p:nvSpPr>
          <p:cNvPr id="108" name="矩形 107"/>
          <p:cNvSpPr/>
          <p:nvPr/>
        </p:nvSpPr>
        <p:spPr>
          <a:xfrm>
            <a:off x="8984206" y="3500989"/>
            <a:ext cx="927225" cy="863871"/>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1219078" fontAlgn="auto">
              <a:spcBef>
                <a:spcPts val="0"/>
              </a:spcBef>
              <a:spcAft>
                <a:spcPts val="0"/>
              </a:spcAft>
            </a:pPr>
            <a:r>
              <a:rPr lang="zh-CN" altLang="en-US" sz="1100" b="1" dirty="0">
                <a:solidFill>
                  <a:srgbClr val="1D1D1A"/>
                </a:solidFill>
                <a:latin typeface="微软雅黑" panose="020B0503020204020204" pitchFamily="34" charset="-122"/>
                <a:ea typeface="微软雅黑" panose="020B0503020204020204" pitchFamily="34" charset="-122"/>
              </a:rPr>
              <a:t>构建程序</a:t>
            </a:r>
            <a:endParaRPr lang="en-US" altLang="zh-CN" sz="1100" b="1" dirty="0">
              <a:solidFill>
                <a:srgbClr val="1D1D1A"/>
              </a:solidFill>
              <a:latin typeface="微软雅黑" panose="020B0503020204020204" pitchFamily="34" charset="-122"/>
              <a:ea typeface="微软雅黑" panose="020B0503020204020204" pitchFamily="34" charset="-122"/>
            </a:endParaRPr>
          </a:p>
          <a:p>
            <a:pPr algn="ctr" defTabSz="1219078" fontAlgn="auto">
              <a:spcBef>
                <a:spcPts val="0"/>
              </a:spcBef>
              <a:spcAft>
                <a:spcPts val="0"/>
              </a:spcAft>
            </a:pPr>
            <a:r>
              <a:rPr lang="en-US" altLang="zh-CN" sz="1100" b="1" dirty="0">
                <a:solidFill>
                  <a:srgbClr val="1D1D1A"/>
                </a:solidFill>
                <a:latin typeface="微软雅黑" panose="020B0503020204020204" pitchFamily="34" charset="-122"/>
                <a:ea typeface="微软雅黑" panose="020B0503020204020204" pitchFamily="34" charset="-122"/>
              </a:rPr>
              <a:t>(</a:t>
            </a:r>
            <a:r>
              <a:rPr lang="en-US" altLang="zh-CN" sz="1100" b="1" dirty="0" err="1">
                <a:solidFill>
                  <a:srgbClr val="1D1D1A"/>
                </a:solidFill>
                <a:latin typeface="微软雅黑" panose="020B0503020204020204" pitchFamily="34" charset="-122"/>
                <a:ea typeface="微软雅黑" panose="020B0503020204020204" pitchFamily="34" charset="-122"/>
              </a:rPr>
              <a:t>mvn</a:t>
            </a:r>
            <a:r>
              <a:rPr lang="en-US" altLang="zh-CN" sz="1100" b="1" dirty="0">
                <a:solidFill>
                  <a:srgbClr val="1D1D1A"/>
                </a:solidFill>
                <a:latin typeface="微软雅黑" panose="020B0503020204020204" pitchFamily="34" charset="-122"/>
                <a:ea typeface="微软雅黑" panose="020B0503020204020204" pitchFamily="34" charset="-122"/>
              </a:rPr>
              <a:t>)</a:t>
            </a:r>
          </a:p>
        </p:txBody>
      </p:sp>
      <p:cxnSp>
        <p:nvCxnSpPr>
          <p:cNvPr id="16" name="直接箭头连接符 15"/>
          <p:cNvCxnSpPr>
            <a:stCxn id="101" idx="3"/>
            <a:endCxn id="108" idx="1"/>
          </p:cNvCxnSpPr>
          <p:nvPr/>
        </p:nvCxnSpPr>
        <p:spPr>
          <a:xfrm>
            <a:off x="7715856" y="3932925"/>
            <a:ext cx="1268350"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244330" y="3655998"/>
            <a:ext cx="1234312" cy="276927"/>
          </a:xfrm>
          <a:prstGeom prst="rect">
            <a:avLst/>
          </a:prstGeom>
          <a:noFill/>
        </p:spPr>
        <p:txBody>
          <a:bodyPr wrap="none" rtlCol="0">
            <a:sp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1.</a:t>
            </a:r>
            <a:r>
              <a:rPr lang="zh-CN" altLang="en-US" sz="1200" dirty="0">
                <a:solidFill>
                  <a:srgbClr val="1D1D1A"/>
                </a:solidFill>
                <a:latin typeface="微软雅黑" panose="020B0503020204020204" pitchFamily="34" charset="-122"/>
                <a:ea typeface="微软雅黑" panose="020B0503020204020204" pitchFamily="34" charset="-122"/>
              </a:rPr>
              <a:t>查询本地仓库</a:t>
            </a:r>
          </a:p>
        </p:txBody>
      </p:sp>
      <p:sp>
        <p:nvSpPr>
          <p:cNvPr id="111" name="TextBox 110"/>
          <p:cNvSpPr txBox="1"/>
          <p:nvPr/>
        </p:nvSpPr>
        <p:spPr>
          <a:xfrm>
            <a:off x="7716474" y="3655998"/>
            <a:ext cx="971488" cy="276927"/>
          </a:xfrm>
          <a:prstGeom prst="rect">
            <a:avLst/>
          </a:prstGeom>
          <a:noFill/>
        </p:spPr>
        <p:txBody>
          <a:bodyPr wrap="none" rtlCol="0">
            <a:spAutoFit/>
          </a:bodyPr>
          <a:lstStyle/>
          <a:p>
            <a:pPr algn="ct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7. </a:t>
            </a:r>
            <a:r>
              <a:rPr lang="zh-CN" altLang="en-US" sz="1200" dirty="0">
                <a:solidFill>
                  <a:srgbClr val="1D1D1A"/>
                </a:solidFill>
                <a:latin typeface="微软雅黑" panose="020B0503020204020204" pitchFamily="34" charset="-122"/>
                <a:ea typeface="微软雅黑" panose="020B0503020204020204" pitchFamily="34" charset="-122"/>
              </a:rPr>
              <a:t>重新构建</a:t>
            </a:r>
          </a:p>
        </p:txBody>
      </p:sp>
      <p:cxnSp>
        <p:nvCxnSpPr>
          <p:cNvPr id="112" name="直接箭头连接符 111"/>
          <p:cNvCxnSpPr/>
          <p:nvPr/>
        </p:nvCxnSpPr>
        <p:spPr>
          <a:xfrm>
            <a:off x="3224593" y="3932925"/>
            <a:ext cx="1268350"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7" idx="1"/>
          </p:cNvCxnSpPr>
          <p:nvPr/>
        </p:nvCxnSpPr>
        <p:spPr>
          <a:xfrm flipH="1">
            <a:off x="2172338" y="3932925"/>
            <a:ext cx="1126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113" idx="0"/>
          </p:cNvCxnSpPr>
          <p:nvPr/>
        </p:nvCxnSpPr>
        <p:spPr>
          <a:xfrm>
            <a:off x="2174793" y="3932925"/>
            <a:ext cx="2481" cy="143289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194937" y="4620403"/>
            <a:ext cx="1080464" cy="276927"/>
          </a:xfrm>
          <a:prstGeom prst="rect">
            <a:avLst/>
          </a:prstGeom>
          <a:noFill/>
        </p:spPr>
        <p:txBody>
          <a:bodyPr wrap="none" rtlCol="0">
            <a:sp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3.</a:t>
            </a:r>
            <a:r>
              <a:rPr lang="zh-CN" altLang="en-US" sz="1200" dirty="0">
                <a:solidFill>
                  <a:srgbClr val="1D1D1A"/>
                </a:solidFill>
                <a:latin typeface="微软雅黑" panose="020B0503020204020204" pitchFamily="34" charset="-122"/>
                <a:ea typeface="微软雅黑" panose="020B0503020204020204" pitchFamily="34" charset="-122"/>
              </a:rPr>
              <a:t>构建软件包</a:t>
            </a:r>
          </a:p>
        </p:txBody>
      </p:sp>
      <p:sp>
        <p:nvSpPr>
          <p:cNvPr id="121" name="TextBox 120"/>
          <p:cNvSpPr txBox="1"/>
          <p:nvPr/>
        </p:nvSpPr>
        <p:spPr>
          <a:xfrm>
            <a:off x="3285595" y="4877864"/>
            <a:ext cx="1643399" cy="461665"/>
          </a:xfrm>
          <a:prstGeom prst="rect">
            <a:avLst/>
          </a:prstGeom>
          <a:noFill/>
        </p:spPr>
        <p:txBody>
          <a:bodyPr wrap="none" rtlCol="0">
            <a:spAutoFit/>
          </a:bodyPr>
          <a:lstStyle/>
          <a:p>
            <a:pPr algn="ct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4. </a:t>
            </a:r>
            <a:r>
              <a:rPr lang="en-US" altLang="zh-CN" sz="1200" dirty="0" smtClean="0">
                <a:solidFill>
                  <a:srgbClr val="1D1D1A"/>
                </a:solidFill>
                <a:latin typeface="微软雅黑" panose="020B0503020204020204" pitchFamily="34" charset="-122"/>
                <a:ea typeface="微软雅黑" panose="020B0503020204020204" pitchFamily="34" charset="-122"/>
              </a:rPr>
              <a:t>Dependency</a:t>
            </a:r>
            <a:r>
              <a:rPr lang="zh-CN" altLang="en-US" sz="1200" dirty="0" smtClean="0">
                <a:solidFill>
                  <a:srgbClr val="1D1D1A"/>
                </a:solidFill>
                <a:latin typeface="微软雅黑" panose="020B0503020204020204" pitchFamily="34" charset="-122"/>
                <a:ea typeface="微软雅黑" panose="020B0503020204020204" pitchFamily="34" charset="-122"/>
              </a:rPr>
              <a:t>工具</a:t>
            </a:r>
            <a:endParaRPr lang="en-US" altLang="zh-CN" sz="1200" dirty="0">
              <a:solidFill>
                <a:srgbClr val="1D1D1A"/>
              </a:solidFill>
              <a:latin typeface="微软雅黑" panose="020B0503020204020204" pitchFamily="34" charset="-122"/>
              <a:ea typeface="微软雅黑" panose="020B0503020204020204" pitchFamily="34" charset="-122"/>
            </a:endParaRPr>
          </a:p>
          <a:p>
            <a:pPr algn="ctr" defTabSz="1219078" fontAlgn="auto">
              <a:spcBef>
                <a:spcPts val="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扫描依赖库</a:t>
            </a:r>
          </a:p>
        </p:txBody>
      </p:sp>
      <p:sp>
        <p:nvSpPr>
          <p:cNvPr id="122" name="矩形 121"/>
          <p:cNvSpPr/>
          <p:nvPr/>
        </p:nvSpPr>
        <p:spPr>
          <a:xfrm>
            <a:off x="4471897" y="5365816"/>
            <a:ext cx="1120179" cy="869946"/>
          </a:xfrm>
          <a:prstGeom prst="rect">
            <a:avLst/>
          </a:prstGeom>
          <a:solidFill>
            <a:srgbClr val="FF5F00"/>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endParaRPr lang="zh-CN" altLang="en-US" sz="1400" b="1" kern="0" dirty="0">
              <a:solidFill>
                <a:srgbClr val="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502973" y="5424960"/>
            <a:ext cx="1058027" cy="307697"/>
          </a:xfrm>
          <a:prstGeom prst="rect">
            <a:avLst/>
          </a:prstGeom>
          <a:noFill/>
        </p:spPr>
        <p:txBody>
          <a:bodyPr wrap="none" rtlCol="0">
            <a:spAutoFit/>
          </a:bodyPr>
          <a:lstStyle/>
          <a:p>
            <a:pPr defTabSz="1219078" fontAlgn="auto">
              <a:spcBef>
                <a:spcPts val="0"/>
              </a:spcBef>
              <a:spcAft>
                <a:spcPts val="0"/>
              </a:spcAft>
            </a:pPr>
            <a:r>
              <a:rPr lang="en-US" altLang="zh-CN" sz="1400" b="1" dirty="0">
                <a:solidFill>
                  <a:srgbClr val="FFFFFF"/>
                </a:solidFill>
                <a:latin typeface="微软雅黑" panose="020B0503020204020204" pitchFamily="34" charset="-122"/>
                <a:ea typeface="微软雅黑" panose="020B0503020204020204" pitchFamily="34" charset="-122"/>
              </a:rPr>
              <a:t>BB-x.x.jar</a:t>
            </a:r>
          </a:p>
        </p:txBody>
      </p:sp>
      <p:sp>
        <p:nvSpPr>
          <p:cNvPr id="123" name="矩形 122"/>
          <p:cNvSpPr/>
          <p:nvPr/>
        </p:nvSpPr>
        <p:spPr>
          <a:xfrm>
            <a:off x="4551985" y="5852412"/>
            <a:ext cx="960000" cy="309983"/>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000000"/>
                </a:solidFill>
                <a:latin typeface="Calibri"/>
                <a:ea typeface="等线" panose="02010600030101010101" pitchFamily="2" charset="-122"/>
              </a:rPr>
              <a:t>x86</a:t>
            </a:r>
            <a:r>
              <a:rPr lang="zh-CN" altLang="en-US" sz="1100" b="1" kern="0" dirty="0">
                <a:solidFill>
                  <a:srgbClr val="000000"/>
                </a:solidFill>
                <a:latin typeface="Calibri"/>
                <a:ea typeface="等线" panose="02010600030101010101" pitchFamily="2" charset="-122"/>
              </a:rPr>
              <a:t>库</a:t>
            </a:r>
          </a:p>
        </p:txBody>
      </p:sp>
      <p:cxnSp>
        <p:nvCxnSpPr>
          <p:cNvPr id="124" name="直接箭头连接符 123"/>
          <p:cNvCxnSpPr>
            <a:stCxn id="122" idx="3"/>
            <a:endCxn id="126" idx="1"/>
          </p:cNvCxnSpPr>
          <p:nvPr/>
        </p:nvCxnSpPr>
        <p:spPr>
          <a:xfrm>
            <a:off x="5592075" y="5800789"/>
            <a:ext cx="1015545"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5" name="文本框 130"/>
          <p:cNvSpPr txBox="1"/>
          <p:nvPr/>
        </p:nvSpPr>
        <p:spPr>
          <a:xfrm>
            <a:off x="5388268" y="4877864"/>
            <a:ext cx="1415465" cy="391068"/>
          </a:xfrm>
          <a:prstGeom prst="rect">
            <a:avLst/>
          </a:prstGeom>
          <a:noFill/>
        </p:spPr>
        <p:txBody>
          <a:bodyPr wrap="none" rtlCol="0" anchor="t" anchorCtr="0">
            <a:noAutofit/>
          </a:bodyPr>
          <a:lstStyle/>
          <a:p>
            <a:pPr algn="ct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5.</a:t>
            </a:r>
            <a:r>
              <a:rPr lang="zh-CN" altLang="en-US" sz="1200" dirty="0">
                <a:solidFill>
                  <a:srgbClr val="1D1D1A"/>
                </a:solidFill>
                <a:latin typeface="微软雅黑" panose="020B0503020204020204" pitchFamily="34" charset="-122"/>
                <a:ea typeface="微软雅黑" panose="020B0503020204020204" pitchFamily="34" charset="-122"/>
              </a:rPr>
              <a:t>获取源码在鲲鹏</a:t>
            </a:r>
            <a:endParaRPr lang="en-US" altLang="zh-CN" sz="1200" dirty="0">
              <a:solidFill>
                <a:srgbClr val="1D1D1A"/>
              </a:solidFill>
              <a:latin typeface="微软雅黑" panose="020B0503020204020204" pitchFamily="34" charset="-122"/>
              <a:ea typeface="微软雅黑" panose="020B0503020204020204" pitchFamily="34" charset="-122"/>
            </a:endParaRPr>
          </a:p>
          <a:p>
            <a:pPr algn="ctr" defTabSz="1219078" fontAlgn="auto">
              <a:spcBef>
                <a:spcPts val="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机器上重新编译</a:t>
            </a:r>
          </a:p>
        </p:txBody>
      </p:sp>
      <p:grpSp>
        <p:nvGrpSpPr>
          <p:cNvPr id="27" name="组合 26"/>
          <p:cNvGrpSpPr/>
          <p:nvPr/>
        </p:nvGrpSpPr>
        <p:grpSpPr>
          <a:xfrm>
            <a:off x="6607620" y="5365816"/>
            <a:ext cx="1144133" cy="869946"/>
            <a:chOff x="6883253" y="5367114"/>
            <a:chExt cx="1144431" cy="870173"/>
          </a:xfrm>
        </p:grpSpPr>
        <p:sp>
          <p:nvSpPr>
            <p:cNvPr id="126" name="矩形 125"/>
            <p:cNvSpPr/>
            <p:nvPr/>
          </p:nvSpPr>
          <p:spPr>
            <a:xfrm>
              <a:off x="6883253" y="5367114"/>
              <a:ext cx="1144431" cy="870173"/>
            </a:xfrm>
            <a:prstGeom prst="rect">
              <a:avLst/>
            </a:prstGeom>
            <a:solidFill>
              <a:srgbClr val="59C8D5"/>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spcBef>
                  <a:spcPts val="0"/>
                </a:spcBef>
                <a:spcAft>
                  <a:spcPts val="0"/>
                </a:spcAft>
              </a:pPr>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6926317" y="5426273"/>
              <a:ext cx="1058303" cy="307777"/>
            </a:xfrm>
            <a:prstGeom prst="rect">
              <a:avLst/>
            </a:prstGeom>
            <a:noFill/>
          </p:spPr>
          <p:txBody>
            <a:bodyPr wrap="none" rtlCol="0">
              <a:spAutoFit/>
            </a:bodyPr>
            <a:lstStyle/>
            <a:p>
              <a:pPr algn="ctr" defTabSz="1219078" fontAlgn="auto">
                <a:spcBef>
                  <a:spcPts val="0"/>
                </a:spcBef>
                <a:spcAft>
                  <a:spcPts val="0"/>
                </a:spcAft>
              </a:pPr>
              <a:r>
                <a:rPr lang="en-US" altLang="zh-CN" sz="1400" b="1" dirty="0">
                  <a:solidFill>
                    <a:srgbClr val="FFFFFF"/>
                  </a:solidFill>
                  <a:latin typeface="微软雅黑" panose="020B0503020204020204" pitchFamily="34" charset="-122"/>
                  <a:ea typeface="微软雅黑" panose="020B0503020204020204" pitchFamily="34" charset="-122"/>
                </a:rPr>
                <a:t>BB-x.x.jar</a:t>
              </a:r>
            </a:p>
          </p:txBody>
        </p:sp>
        <p:sp>
          <p:nvSpPr>
            <p:cNvPr id="128" name="矩形 127"/>
            <p:cNvSpPr/>
            <p:nvPr/>
          </p:nvSpPr>
          <p:spPr>
            <a:xfrm>
              <a:off x="6975343" y="5853837"/>
              <a:ext cx="960250" cy="310064"/>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grpSp>
      <p:sp>
        <p:nvSpPr>
          <p:cNvPr id="134" name="TextBox 133"/>
          <p:cNvSpPr txBox="1"/>
          <p:nvPr/>
        </p:nvSpPr>
        <p:spPr>
          <a:xfrm>
            <a:off x="7175839" y="4580828"/>
            <a:ext cx="1388160" cy="461545"/>
          </a:xfrm>
          <a:prstGeom prst="rect">
            <a:avLst/>
          </a:prstGeom>
          <a:noFill/>
        </p:spPr>
        <p:txBody>
          <a:bodyPr wrap="none" rtlCol="0">
            <a:spAutoFit/>
          </a:bodyPr>
          <a:lstStyle/>
          <a:p>
            <a:pPr algn="ct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6.</a:t>
            </a:r>
            <a:r>
              <a:rPr lang="zh-CN" altLang="en-US" sz="1200" dirty="0">
                <a:solidFill>
                  <a:srgbClr val="1D1D1A"/>
                </a:solidFill>
                <a:latin typeface="微软雅黑" panose="020B0503020204020204" pitchFamily="34" charset="-122"/>
                <a:ea typeface="微软雅黑" panose="020B0503020204020204" pitchFamily="34" charset="-122"/>
              </a:rPr>
              <a:t>更新本地仓库，</a:t>
            </a:r>
            <a:endParaRPr lang="en-US" altLang="zh-CN" sz="1200" dirty="0">
              <a:solidFill>
                <a:srgbClr val="1D1D1A"/>
              </a:solidFill>
              <a:latin typeface="微软雅黑" panose="020B0503020204020204" pitchFamily="34" charset="-122"/>
              <a:ea typeface="微软雅黑" panose="020B0503020204020204" pitchFamily="34" charset="-122"/>
            </a:endParaRPr>
          </a:p>
          <a:p>
            <a:pPr algn="ctr" defTabSz="1219078" fontAlgn="auto">
              <a:spcBef>
                <a:spcPts val="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替换原</a:t>
            </a:r>
            <a:r>
              <a:rPr lang="en-US" altLang="zh-CN" sz="1200" dirty="0">
                <a:solidFill>
                  <a:srgbClr val="1D1D1A"/>
                </a:solidFill>
                <a:latin typeface="微软雅黑" panose="020B0503020204020204" pitchFamily="34" charset="-122"/>
                <a:ea typeface="微软雅黑" panose="020B0503020204020204" pitchFamily="34" charset="-122"/>
              </a:rPr>
              <a:t>jar</a:t>
            </a:r>
            <a:r>
              <a:rPr lang="zh-CN" altLang="en-US" sz="1200" dirty="0">
                <a:solidFill>
                  <a:srgbClr val="1D1D1A"/>
                </a:solidFill>
                <a:latin typeface="微软雅黑" panose="020B0503020204020204" pitchFamily="34" charset="-122"/>
                <a:ea typeface="微软雅黑" panose="020B0503020204020204" pitchFamily="34" charset="-122"/>
              </a:rPr>
              <a:t>包</a:t>
            </a:r>
          </a:p>
        </p:txBody>
      </p:sp>
      <p:cxnSp>
        <p:nvCxnSpPr>
          <p:cNvPr id="38" name="直接箭头连接符 37"/>
          <p:cNvCxnSpPr>
            <a:stCxn id="126" idx="0"/>
          </p:cNvCxnSpPr>
          <p:nvPr/>
        </p:nvCxnSpPr>
        <p:spPr>
          <a:xfrm flipV="1">
            <a:off x="7179687" y="4364860"/>
            <a:ext cx="0" cy="100095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5" name="文本框 219"/>
          <p:cNvSpPr txBox="1"/>
          <p:nvPr/>
        </p:nvSpPr>
        <p:spPr>
          <a:xfrm>
            <a:off x="10062857" y="4548081"/>
            <a:ext cx="906462" cy="248715"/>
          </a:xfrm>
          <a:prstGeom prst="rect">
            <a:avLst/>
          </a:prstGeom>
          <a:noFill/>
        </p:spPr>
        <p:txBody>
          <a:bodyPr wrap="none" rtlCol="0" anchor="t" anchorCtr="0">
            <a:no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8.</a:t>
            </a:r>
            <a:r>
              <a:rPr lang="zh-CN" altLang="en-US" sz="1200" dirty="0">
                <a:solidFill>
                  <a:srgbClr val="1D1D1A"/>
                </a:solidFill>
                <a:latin typeface="微软雅黑" panose="020B0503020204020204" pitchFamily="34" charset="-122"/>
                <a:ea typeface="微软雅黑" panose="020B0503020204020204" pitchFamily="34" charset="-122"/>
              </a:rPr>
              <a:t>构建软件包</a:t>
            </a:r>
          </a:p>
        </p:txBody>
      </p:sp>
      <p:cxnSp>
        <p:nvCxnSpPr>
          <p:cNvPr id="136" name="直接连接符 135"/>
          <p:cNvCxnSpPr/>
          <p:nvPr/>
        </p:nvCxnSpPr>
        <p:spPr>
          <a:xfrm flipH="1">
            <a:off x="9909211" y="3932925"/>
            <a:ext cx="12694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p:nvPr/>
        </p:nvCxnSpPr>
        <p:spPr>
          <a:xfrm>
            <a:off x="10036160" y="3932925"/>
            <a:ext cx="0" cy="143289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9" name="圆角矩形 162"/>
          <p:cNvSpPr/>
          <p:nvPr/>
        </p:nvSpPr>
        <p:spPr>
          <a:xfrm>
            <a:off x="8393417" y="5365816"/>
            <a:ext cx="3235101" cy="869946"/>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131" name="矩形 130"/>
          <p:cNvSpPr/>
          <p:nvPr/>
        </p:nvSpPr>
        <p:spPr>
          <a:xfrm>
            <a:off x="8484107" y="5710295"/>
            <a:ext cx="959856" cy="452101"/>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endParaRPr lang="en-US" altLang="zh-CN" sz="1100" b="1" kern="0" dirty="0">
              <a:solidFill>
                <a:srgbClr val="FFFFFF"/>
              </a:solidFill>
              <a:latin typeface="Calibri"/>
              <a:ea typeface="等线" panose="02010600030101010101" pitchFamily="2" charset="-122"/>
            </a:endParaRPr>
          </a:p>
        </p:txBody>
      </p:sp>
      <p:sp>
        <p:nvSpPr>
          <p:cNvPr id="132" name="矩形 131"/>
          <p:cNvSpPr/>
          <p:nvPr/>
        </p:nvSpPr>
        <p:spPr>
          <a:xfrm>
            <a:off x="9556232" y="5710295"/>
            <a:ext cx="959856" cy="452101"/>
          </a:xfrm>
          <a:prstGeom prst="rect">
            <a:avLst/>
          </a:prstGeom>
          <a:solidFill>
            <a:srgbClr val="5AC8D2"/>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r>
              <a:rPr lang="en-US" altLang="zh-CN" sz="1100" b="1" kern="0" dirty="0">
                <a:solidFill>
                  <a:srgbClr val="FFFFFF"/>
                </a:solidFill>
                <a:latin typeface="微软雅黑" panose="020B0503020204020204" pitchFamily="34" charset="-122"/>
                <a:ea typeface="微软雅黑" panose="020B0503020204020204" pitchFamily="34" charset="-122"/>
              </a:rPr>
              <a:t>  BB-x.x.jar</a:t>
            </a:r>
          </a:p>
          <a:p>
            <a:pPr algn="ctr" defTabSz="801367" fontAlgn="base"/>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133" name="矩形 132"/>
          <p:cNvSpPr/>
          <p:nvPr/>
        </p:nvSpPr>
        <p:spPr>
          <a:xfrm>
            <a:off x="10628358" y="5710295"/>
            <a:ext cx="959856" cy="452101"/>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endParaRPr lang="zh-CN" altLang="en-US" sz="1100" b="1" kern="0" dirty="0">
              <a:solidFill>
                <a:srgbClr val="FFFFFF"/>
              </a:solidFill>
              <a:latin typeface="Calibri"/>
              <a:ea typeface="等线" panose="02010600030101010101" pitchFamily="2" charset="-122"/>
            </a:endParaRPr>
          </a:p>
        </p:txBody>
      </p:sp>
      <p:sp>
        <p:nvSpPr>
          <p:cNvPr id="62" name="TextBox 61"/>
          <p:cNvSpPr txBox="1"/>
          <p:nvPr/>
        </p:nvSpPr>
        <p:spPr>
          <a:xfrm>
            <a:off x="8425103" y="5383184"/>
            <a:ext cx="3163111" cy="307697"/>
          </a:xfrm>
          <a:prstGeom prst="rect">
            <a:avLst/>
          </a:prstGeom>
          <a:noFill/>
        </p:spPr>
        <p:txBody>
          <a:bodyPr wrap="square" rtlCol="0">
            <a:spAutoFit/>
          </a:bodyPr>
          <a:lstStyle/>
          <a:p>
            <a:pPr algn="ctr" defTabSz="1219078" fontAlgn="auto">
              <a:spcBef>
                <a:spcPts val="0"/>
              </a:spcBef>
              <a:spcAft>
                <a:spcPts val="0"/>
              </a:spcAft>
            </a:pPr>
            <a:r>
              <a:rPr lang="zh-CN" altLang="en-US" sz="1400" b="1" dirty="0">
                <a:solidFill>
                  <a:srgbClr val="C00000"/>
                </a:solidFill>
                <a:latin typeface="微软雅黑" panose="020B0503020204020204" pitchFamily="34" charset="-122"/>
                <a:ea typeface="微软雅黑" panose="020B0503020204020204" pitchFamily="34" charset="-122"/>
              </a:rPr>
              <a:t>版本包（</a:t>
            </a:r>
            <a:r>
              <a:rPr lang="en-US" altLang="zh-CN" sz="1400" b="1" dirty="0">
                <a:solidFill>
                  <a:srgbClr val="C00000"/>
                </a:solidFill>
                <a:latin typeface="微软雅黑" panose="020B0503020204020204" pitchFamily="34" charset="-122"/>
                <a:ea typeface="微软雅黑" panose="020B0503020204020204" pitchFamily="34" charset="-122"/>
              </a:rPr>
              <a:t>tar.gz, rpm</a:t>
            </a:r>
            <a:r>
              <a:rPr lang="zh-CN" altLang="en-US" sz="1400" b="1" dirty="0">
                <a:solidFill>
                  <a:srgbClr val="C00000"/>
                </a:solidFill>
                <a:latin typeface="微软雅黑" panose="020B0503020204020204" pitchFamily="34" charset="-122"/>
                <a:ea typeface="微软雅黑" panose="020B0503020204020204" pitchFamily="34" charset="-122"/>
              </a:rPr>
              <a:t>等）</a:t>
            </a:r>
          </a:p>
        </p:txBody>
      </p:sp>
      <p:sp>
        <p:nvSpPr>
          <p:cNvPr id="113" name="圆角矩形 162"/>
          <p:cNvSpPr/>
          <p:nvPr/>
        </p:nvSpPr>
        <p:spPr>
          <a:xfrm>
            <a:off x="562205" y="5365816"/>
            <a:ext cx="3230140" cy="869946"/>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115" name="矩形 114"/>
          <p:cNvSpPr/>
          <p:nvPr/>
        </p:nvSpPr>
        <p:spPr>
          <a:xfrm>
            <a:off x="652755" y="5710295"/>
            <a:ext cx="958383" cy="452101"/>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endParaRPr lang="en-US" altLang="zh-CN" sz="1100" b="1" kern="0" dirty="0">
              <a:solidFill>
                <a:srgbClr val="FFFFFF"/>
              </a:solidFill>
              <a:latin typeface="Calibri"/>
              <a:ea typeface="等线" panose="02010600030101010101" pitchFamily="2" charset="-122"/>
            </a:endParaRPr>
          </a:p>
        </p:txBody>
      </p:sp>
      <p:sp>
        <p:nvSpPr>
          <p:cNvPr id="116" name="矩形 115"/>
          <p:cNvSpPr/>
          <p:nvPr/>
        </p:nvSpPr>
        <p:spPr>
          <a:xfrm>
            <a:off x="1723237" y="5710295"/>
            <a:ext cx="958383" cy="452101"/>
          </a:xfrm>
          <a:prstGeom prst="rect">
            <a:avLst/>
          </a:prstGeom>
          <a:solidFill>
            <a:srgbClr val="FF5F00"/>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r>
              <a:rPr lang="en-US" altLang="zh-CN" sz="1100" kern="0" dirty="0">
                <a:solidFill>
                  <a:srgbClr val="FFFFFF"/>
                </a:solidFill>
                <a:latin typeface="微软雅黑" panose="020B0503020204020204" pitchFamily="34" charset="-122"/>
                <a:ea typeface="微软雅黑" panose="020B0503020204020204" pitchFamily="34" charset="-122"/>
              </a:rPr>
              <a:t>BB-x.x.jar</a:t>
            </a:r>
          </a:p>
          <a:p>
            <a:pPr algn="ctr" defTabSz="801367" fontAlgn="base"/>
            <a:endParaRPr lang="en-US" altLang="zh-CN" sz="1100" kern="0" dirty="0">
              <a:solidFill>
                <a:srgbClr val="FFFFFF"/>
              </a:solidFill>
              <a:latin typeface="微软雅黑" panose="020B0503020204020204" pitchFamily="34" charset="-122"/>
              <a:ea typeface="微软雅黑" panose="020B0503020204020204" pitchFamily="34" charset="-122"/>
            </a:endParaRPr>
          </a:p>
        </p:txBody>
      </p:sp>
      <p:sp>
        <p:nvSpPr>
          <p:cNvPr id="117" name="矩形 116"/>
          <p:cNvSpPr/>
          <p:nvPr/>
        </p:nvSpPr>
        <p:spPr>
          <a:xfrm>
            <a:off x="2793719" y="5710295"/>
            <a:ext cx="958383" cy="452101"/>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endParaRPr lang="zh-CN" altLang="en-US" sz="1100" b="1" kern="0" dirty="0">
              <a:solidFill>
                <a:srgbClr val="FFFFFF"/>
              </a:solidFill>
              <a:latin typeface="Calibri"/>
              <a:ea typeface="等线" panose="02010600030101010101" pitchFamily="2" charset="-122"/>
            </a:endParaRPr>
          </a:p>
        </p:txBody>
      </p:sp>
      <p:sp>
        <p:nvSpPr>
          <p:cNvPr id="64" name="TextBox 63"/>
          <p:cNvSpPr txBox="1"/>
          <p:nvPr/>
        </p:nvSpPr>
        <p:spPr>
          <a:xfrm>
            <a:off x="603523" y="5383184"/>
            <a:ext cx="3158261" cy="307697"/>
          </a:xfrm>
          <a:prstGeom prst="rect">
            <a:avLst/>
          </a:prstGeom>
          <a:noFill/>
        </p:spPr>
        <p:txBody>
          <a:bodyPr wrap="square" rtlCol="0">
            <a:spAutoFit/>
          </a:bodyPr>
          <a:lstStyle/>
          <a:p>
            <a:pPr algn="ctr" defTabSz="1219078" fontAlgn="auto">
              <a:spcBef>
                <a:spcPts val="0"/>
              </a:spcBef>
              <a:spcAft>
                <a:spcPts val="0"/>
              </a:spcAft>
            </a:pPr>
            <a:r>
              <a:rPr lang="zh-CN" altLang="en-US" sz="1400" b="1" dirty="0">
                <a:solidFill>
                  <a:srgbClr val="C00000"/>
                </a:solidFill>
                <a:latin typeface="微软雅黑" panose="020B0503020204020204" pitchFamily="34" charset="-122"/>
                <a:ea typeface="微软雅黑" panose="020B0503020204020204" pitchFamily="34" charset="-122"/>
              </a:rPr>
              <a:t>版本包（</a:t>
            </a:r>
            <a:r>
              <a:rPr lang="en-US" altLang="zh-CN" sz="1400" b="1" dirty="0">
                <a:solidFill>
                  <a:srgbClr val="C00000"/>
                </a:solidFill>
                <a:latin typeface="微软雅黑" panose="020B0503020204020204" pitchFamily="34" charset="-122"/>
                <a:ea typeface="微软雅黑" panose="020B0503020204020204" pitchFamily="34" charset="-122"/>
              </a:rPr>
              <a:t>tar.gz, rpm</a:t>
            </a:r>
            <a:r>
              <a:rPr lang="zh-CN" altLang="en-US" sz="1400" b="1" dirty="0">
                <a:solidFill>
                  <a:srgbClr val="C00000"/>
                </a:solidFill>
                <a:latin typeface="微软雅黑" panose="020B0503020204020204" pitchFamily="34" charset="-122"/>
                <a:ea typeface="微软雅黑" panose="020B0503020204020204" pitchFamily="34" charset="-122"/>
              </a:rPr>
              <a:t>等）</a:t>
            </a:r>
          </a:p>
        </p:txBody>
      </p:sp>
      <p:cxnSp>
        <p:nvCxnSpPr>
          <p:cNvPr id="91" name="直接箭头连接符 90"/>
          <p:cNvCxnSpPr>
            <a:endCxn id="122" idx="1"/>
          </p:cNvCxnSpPr>
          <p:nvPr/>
        </p:nvCxnSpPr>
        <p:spPr>
          <a:xfrm>
            <a:off x="3787408" y="5800789"/>
            <a:ext cx="684489"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7730808" y="2399718"/>
            <a:ext cx="318592" cy="355827"/>
          </a:xfrm>
          <a:prstGeom prst="rect">
            <a:avLst/>
          </a:prstGeom>
          <a:noFill/>
        </p:spPr>
        <p:txBody>
          <a:bodyPr wrap="none" rtlCol="0" anchor="t" anchorCtr="0">
            <a:noAutofit/>
          </a:bodyPr>
          <a:lstStyle/>
          <a:p>
            <a:pPr algn="ctr" defTabSz="1219078" fontAlgn="auto">
              <a:spcBef>
                <a:spcPts val="0"/>
              </a:spcBef>
              <a:spcAft>
                <a:spcPts val="0"/>
              </a:spcAft>
            </a:pPr>
            <a:r>
              <a:rPr lang="en-US" altLang="zh-CN" sz="1400" dirty="0">
                <a:solidFill>
                  <a:srgbClr val="1D1D1A"/>
                </a:solidFill>
                <a:latin typeface="微软雅黑" panose="020B0503020204020204" pitchFamily="34" charset="-122"/>
                <a:ea typeface="微软雅黑" panose="020B0503020204020204" pitchFamily="34" charset="-122"/>
              </a:rPr>
              <a:t>…</a:t>
            </a:r>
            <a:endParaRPr lang="zh-CN" altLang="en-US" sz="1400" dirty="0">
              <a:solidFill>
                <a:srgbClr val="1D1D1A"/>
              </a:solidFill>
              <a:latin typeface="微软雅黑" panose="020B0503020204020204" pitchFamily="34" charset="-122"/>
              <a:ea typeface="微软雅黑" panose="020B0503020204020204" pitchFamily="34" charset="-122"/>
            </a:endParaRPr>
          </a:p>
        </p:txBody>
      </p:sp>
      <p:sp>
        <p:nvSpPr>
          <p:cNvPr id="65" name="矩形 64"/>
          <p:cNvSpPr/>
          <p:nvPr/>
        </p:nvSpPr>
        <p:spPr>
          <a:xfrm>
            <a:off x="5699568" y="2620888"/>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000000"/>
                </a:solidFill>
                <a:latin typeface="Calibri"/>
                <a:ea typeface="等线" panose="02010600030101010101" pitchFamily="2" charset="-122"/>
              </a:rPr>
              <a:t>x86</a:t>
            </a:r>
            <a:r>
              <a:rPr lang="zh-CN" altLang="en-US" sz="1100" b="1" kern="0" dirty="0">
                <a:solidFill>
                  <a:srgbClr val="000000"/>
                </a:solidFill>
                <a:latin typeface="Calibri"/>
                <a:ea typeface="等线" panose="02010600030101010101" pitchFamily="2" charset="-122"/>
              </a:rPr>
              <a:t>库</a:t>
            </a:r>
          </a:p>
        </p:txBody>
      </p:sp>
      <p:sp>
        <p:nvSpPr>
          <p:cNvPr id="66" name="矩形 65"/>
          <p:cNvSpPr/>
          <p:nvPr/>
        </p:nvSpPr>
        <p:spPr>
          <a:xfrm>
            <a:off x="5720382" y="4120878"/>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000000"/>
                </a:solidFill>
                <a:latin typeface="Calibri"/>
                <a:ea typeface="等线" panose="02010600030101010101" pitchFamily="2" charset="-122"/>
              </a:rPr>
              <a:t>x86</a:t>
            </a:r>
            <a:r>
              <a:rPr lang="zh-CN" altLang="en-US" sz="1100" b="1" kern="0" dirty="0">
                <a:solidFill>
                  <a:srgbClr val="000000"/>
                </a:solidFill>
                <a:latin typeface="Calibri"/>
                <a:ea typeface="等线" panose="02010600030101010101" pitchFamily="2" charset="-122"/>
              </a:rPr>
              <a:t>库</a:t>
            </a:r>
          </a:p>
        </p:txBody>
      </p:sp>
      <p:sp>
        <p:nvSpPr>
          <p:cNvPr id="68" name="矩形 67"/>
          <p:cNvSpPr/>
          <p:nvPr/>
        </p:nvSpPr>
        <p:spPr>
          <a:xfrm>
            <a:off x="1816310" y="5969851"/>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000000"/>
                </a:solidFill>
                <a:latin typeface="Calibri"/>
                <a:ea typeface="等线" panose="02010600030101010101" pitchFamily="2" charset="-122"/>
              </a:rPr>
              <a:t>x86</a:t>
            </a:r>
            <a:r>
              <a:rPr lang="zh-CN" altLang="en-US" sz="1100" b="1" kern="0" dirty="0">
                <a:solidFill>
                  <a:srgbClr val="000000"/>
                </a:solidFill>
                <a:latin typeface="Calibri"/>
                <a:ea typeface="等线" panose="02010600030101010101" pitchFamily="2" charset="-122"/>
              </a:rPr>
              <a:t>库</a:t>
            </a:r>
          </a:p>
        </p:txBody>
      </p:sp>
      <p:sp>
        <p:nvSpPr>
          <p:cNvPr id="69" name="矩形 68"/>
          <p:cNvSpPr/>
          <p:nvPr/>
        </p:nvSpPr>
        <p:spPr>
          <a:xfrm>
            <a:off x="6776301" y="4130781"/>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sp>
        <p:nvSpPr>
          <p:cNvPr id="71" name="矩形 70"/>
          <p:cNvSpPr/>
          <p:nvPr/>
        </p:nvSpPr>
        <p:spPr>
          <a:xfrm>
            <a:off x="9650042" y="5951970"/>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spTree>
    <p:extLst>
      <p:ext uri="{BB962C8B-B14F-4D97-AF65-F5344CB8AC3E}">
        <p14:creationId xmlns:p14="http://schemas.microsoft.com/office/powerpoint/2010/main" val="820729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目录</a:t>
            </a:r>
          </a:p>
        </p:txBody>
      </p:sp>
      <p:grpSp>
        <p:nvGrpSpPr>
          <p:cNvPr id="13" name="组合 12"/>
          <p:cNvGrpSpPr/>
          <p:nvPr/>
        </p:nvGrpSpPr>
        <p:grpSpPr>
          <a:xfrm>
            <a:off x="422686" y="574240"/>
            <a:ext cx="259241" cy="308454"/>
            <a:chOff x="3295650" y="230188"/>
            <a:chExt cx="936625" cy="1114426"/>
          </a:xfrm>
          <a:solidFill>
            <a:schemeClr val="bg1"/>
          </a:solidFill>
        </p:grpSpPr>
        <p:sp>
          <p:nvSpPr>
            <p:cNvPr id="14"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2"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3"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4"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5"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6"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7"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8"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9"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0"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1"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2"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3"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4"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48" name="矩形 47"/>
          <p:cNvSpPr/>
          <p:nvPr/>
        </p:nvSpPr>
        <p:spPr bwMode="auto">
          <a:xfrm>
            <a:off x="1259969" y="2185038"/>
            <a:ext cx="4539995" cy="477189"/>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sp>
        <p:nvSpPr>
          <p:cNvPr id="49" name="文本占位符 3"/>
          <p:cNvSpPr txBox="1">
            <a:spLocks/>
          </p:cNvSpPr>
          <p:nvPr/>
        </p:nvSpPr>
        <p:spPr>
          <a:xfrm>
            <a:off x="1400629" y="1700465"/>
            <a:ext cx="4253047" cy="187881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None/>
            </a:pPr>
            <a:r>
              <a:rPr lang="en-US" altLang="zh-CN" sz="1799" dirty="0">
                <a:solidFill>
                  <a:srgbClr val="FFFFFF">
                    <a:lumMod val="50000"/>
                  </a:srgbClr>
                </a:solidFill>
              </a:rPr>
              <a:t>1.Maven</a:t>
            </a:r>
            <a:r>
              <a:rPr lang="zh-CN" altLang="en-US" sz="1799" dirty="0">
                <a:solidFill>
                  <a:srgbClr val="FFFFFF">
                    <a:lumMod val="50000"/>
                  </a:srgbClr>
                </a:solidFill>
              </a:rPr>
              <a:t>介绍</a:t>
            </a:r>
            <a:endParaRPr lang="en-US" altLang="zh-CN" sz="1799" dirty="0">
              <a:solidFill>
                <a:srgbClr val="FFFFFF">
                  <a:lumMod val="50000"/>
                </a:srgbClr>
              </a:solidFill>
            </a:endParaRPr>
          </a:p>
          <a:p>
            <a:pPr marL="0" indent="0">
              <a:buClr>
                <a:srgbClr val="FFFFFF">
                  <a:lumMod val="50000"/>
                </a:srgbClr>
              </a:buClr>
              <a:buNone/>
            </a:pPr>
            <a:r>
              <a:rPr lang="en-US" altLang="zh-CN" sz="1799" b="1" dirty="0">
                <a:solidFill>
                  <a:srgbClr val="000000"/>
                </a:solidFill>
              </a:rPr>
              <a:t>2.</a:t>
            </a:r>
            <a:r>
              <a:rPr lang="zh-CN" altLang="en-US" sz="1799" b="1" dirty="0">
                <a:solidFill>
                  <a:srgbClr val="000000"/>
                </a:solidFill>
              </a:rPr>
              <a:t>鲲鹏</a:t>
            </a:r>
            <a:r>
              <a:rPr lang="en-US" altLang="zh-CN" sz="1799" b="1" dirty="0">
                <a:solidFill>
                  <a:srgbClr val="000000"/>
                </a:solidFill>
              </a:rPr>
              <a:t>Maven</a:t>
            </a:r>
            <a:r>
              <a:rPr lang="zh-CN" altLang="en-US" sz="1799" b="1" dirty="0">
                <a:solidFill>
                  <a:srgbClr val="000000"/>
                </a:solidFill>
              </a:rPr>
              <a:t>仓介绍</a:t>
            </a:r>
            <a:endParaRPr lang="en-US" altLang="zh-CN" sz="1799" b="1" dirty="0">
              <a:solidFill>
                <a:srgbClr val="000000"/>
              </a:solidFill>
            </a:endParaRPr>
          </a:p>
          <a:p>
            <a:pPr marL="0" indent="0">
              <a:buClr>
                <a:srgbClr val="FFFFFF">
                  <a:lumMod val="50000"/>
                </a:srgbClr>
              </a:buClr>
              <a:buNone/>
            </a:pPr>
            <a:r>
              <a:rPr lang="en-US" altLang="zh-CN" sz="1799" dirty="0">
                <a:solidFill>
                  <a:srgbClr val="FFFFFF">
                    <a:lumMod val="50000"/>
                  </a:srgbClr>
                </a:solidFill>
              </a:rPr>
              <a:t>3.</a:t>
            </a:r>
            <a:r>
              <a:rPr lang="zh-CN" altLang="en-US" sz="1799" dirty="0">
                <a:solidFill>
                  <a:srgbClr val="FFFFFF">
                    <a:lumMod val="50000"/>
                  </a:srgbClr>
                </a:solidFill>
              </a:rPr>
              <a:t>如何配置优先搜索鲲鹏</a:t>
            </a:r>
            <a:r>
              <a:rPr lang="en-US" altLang="zh-CN" sz="1799" dirty="0">
                <a:solidFill>
                  <a:srgbClr val="FFFFFF">
                    <a:lumMod val="50000"/>
                  </a:srgbClr>
                </a:solidFill>
              </a:rPr>
              <a:t>Maven</a:t>
            </a:r>
            <a:r>
              <a:rPr lang="zh-CN" altLang="en-US" sz="1799" dirty="0">
                <a:solidFill>
                  <a:srgbClr val="FFFFFF">
                    <a:lumMod val="50000"/>
                  </a:srgbClr>
                </a:solidFill>
              </a:rPr>
              <a:t>仓</a:t>
            </a:r>
            <a:endParaRPr lang="en-US" altLang="zh-CN" sz="1799" dirty="0">
              <a:solidFill>
                <a:srgbClr val="FFFFFF">
                  <a:lumMod val="50000"/>
                </a:srgbClr>
              </a:solidFill>
            </a:endParaRPr>
          </a:p>
          <a:p>
            <a:pPr marL="0" indent="0">
              <a:buClr>
                <a:srgbClr val="FFFFFF">
                  <a:lumMod val="50000"/>
                </a:srgbClr>
              </a:buClr>
              <a:buNone/>
            </a:pPr>
            <a:r>
              <a:rPr lang="en-US" altLang="zh-CN" sz="1799" dirty="0">
                <a:solidFill>
                  <a:srgbClr val="FFFFFF">
                    <a:lumMod val="50000"/>
                  </a:srgbClr>
                </a:solidFill>
              </a:rPr>
              <a:t>4.Hive</a:t>
            </a:r>
            <a:r>
              <a:rPr lang="zh-CN" altLang="en-US" sz="1799" dirty="0">
                <a:solidFill>
                  <a:srgbClr val="FFFFFF">
                    <a:lumMod val="50000"/>
                  </a:srgbClr>
                </a:solidFill>
              </a:rPr>
              <a:t>编译实例</a:t>
            </a:r>
            <a:endParaRPr lang="en-US" altLang="zh-CN" sz="1799" dirty="0">
              <a:solidFill>
                <a:srgbClr val="FFFFFF">
                  <a:lumMod val="50000"/>
                </a:srgbClr>
              </a:solidFill>
            </a:endParaRPr>
          </a:p>
          <a:p>
            <a:pPr marL="0" indent="0">
              <a:buClr>
                <a:srgbClr val="FFFFFF">
                  <a:lumMod val="50000"/>
                </a:srgbClr>
              </a:buClr>
              <a:buNone/>
            </a:pPr>
            <a:endParaRPr lang="zh-CN" altLang="en-US" sz="1999" dirty="0">
              <a:solidFill>
                <a:srgbClr val="000000"/>
              </a:solidFill>
            </a:endParaRPr>
          </a:p>
        </p:txBody>
      </p:sp>
      <p:sp>
        <p:nvSpPr>
          <p:cNvPr id="50" name="11"/>
          <p:cNvSpPr/>
          <p:nvPr/>
        </p:nvSpPr>
        <p:spPr bwMode="auto">
          <a:xfrm>
            <a:off x="781258" y="2274611"/>
            <a:ext cx="294407" cy="298042"/>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380" tIns="45706" rIns="91380" bIns="45706" anchor="ctr"/>
          <a:lstStyle/>
          <a:p>
            <a:pPr defTabSz="913491" eaLnBrk="0" fontAlgn="base" hangingPunct="0">
              <a:defRPr/>
            </a:pPr>
            <a:endParaRPr lang="zh-CN" altLang="en-US" sz="1600">
              <a:solidFill>
                <a:prstClr val="black"/>
              </a:solidFill>
              <a:latin typeface="Arial"/>
              <a:ea typeface="等线" panose="02010600030101010101" pitchFamily="2" charset="-122"/>
              <a:cs typeface="Arial"/>
              <a:sym typeface="+mn-lt"/>
            </a:endParaRPr>
          </a:p>
        </p:txBody>
      </p:sp>
    </p:spTree>
    <p:extLst>
      <p:ext uri="{BB962C8B-B14F-4D97-AF65-F5344CB8AC3E}">
        <p14:creationId xmlns:p14="http://schemas.microsoft.com/office/powerpoint/2010/main" val="36004180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90553" y="2757991"/>
            <a:ext cx="2869679" cy="2615225"/>
          </a:xfrm>
          <a:prstGeom prst="rect">
            <a:avLst/>
          </a:prstGeom>
        </p:spPr>
      </p:pic>
      <p:sp>
        <p:nvSpPr>
          <p:cNvPr id="36" name="圆角矩形 162"/>
          <p:cNvSpPr/>
          <p:nvPr/>
        </p:nvSpPr>
        <p:spPr>
          <a:xfrm>
            <a:off x="552881" y="1269322"/>
            <a:ext cx="11086813" cy="1439785"/>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solidFill>
                <a:latin typeface="微软雅黑" panose="020B0503020204020204" pitchFamily="34" charset="-122"/>
                <a:ea typeface="微软雅黑" panose="020B0503020204020204" pitchFamily="34" charset="-122"/>
              </a:rPr>
              <a:t>鲲鹏</a:t>
            </a:r>
            <a:r>
              <a:rPr lang="en-US" altLang="zh-CN" sz="2799" dirty="0">
                <a:solidFill>
                  <a:srgbClr val="000000"/>
                </a:solidFill>
                <a:latin typeface="微软雅黑" panose="020B0503020204020204" pitchFamily="34" charset="-122"/>
                <a:ea typeface="微软雅黑" panose="020B0503020204020204" pitchFamily="34" charset="-122"/>
              </a:rPr>
              <a:t>Maven</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52" name="TextBox 51"/>
          <p:cNvSpPr txBox="1"/>
          <p:nvPr/>
        </p:nvSpPr>
        <p:spPr>
          <a:xfrm>
            <a:off x="672819" y="1331004"/>
            <a:ext cx="10965339" cy="1337903"/>
          </a:xfrm>
          <a:prstGeom prst="rect">
            <a:avLst/>
          </a:prstGeom>
          <a:noFill/>
        </p:spPr>
        <p:txBody>
          <a:bodyPr wrap="none" rtlCol="0">
            <a:spAutoFit/>
          </a:bodyPr>
          <a:lstStyle/>
          <a:p>
            <a:pPr defTabSz="1219078" fontAlgn="auto">
              <a:lnSpc>
                <a:spcPct val="150000"/>
              </a:lnSpc>
              <a:spcBef>
                <a:spcPts val="0"/>
              </a:spcBef>
              <a:spcAft>
                <a:spcPts val="0"/>
              </a:spcAft>
            </a:pP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仓部分</a:t>
            </a:r>
            <a:r>
              <a:rPr lang="en-US" altLang="zh-CN" sz="1799" dirty="0">
                <a:solidFill>
                  <a:srgbClr val="000000"/>
                </a:solidFill>
                <a:latin typeface="微软雅黑" panose="020B0503020204020204" pitchFamily="34" charset="-122"/>
                <a:ea typeface="微软雅黑" panose="020B0503020204020204" pitchFamily="34" charset="-122"/>
              </a:rPr>
              <a:t>jar</a:t>
            </a:r>
            <a:r>
              <a:rPr lang="zh-CN" altLang="en-US" sz="1799" dirty="0">
                <a:solidFill>
                  <a:srgbClr val="000000"/>
                </a:solidFill>
                <a:latin typeface="微软雅黑" panose="020B0503020204020204" pitchFamily="34" charset="-122"/>
                <a:ea typeface="微软雅黑" panose="020B0503020204020204" pitchFamily="34" charset="-122"/>
              </a:rPr>
              <a:t>包依赖</a:t>
            </a:r>
            <a:r>
              <a:rPr lang="en-US" altLang="zh-CN" sz="1799" dirty="0">
                <a:solidFill>
                  <a:srgbClr val="000000"/>
                </a:solidFill>
                <a:latin typeface="微软雅黑" panose="020B0503020204020204" pitchFamily="34" charset="-122"/>
                <a:ea typeface="微软雅黑" panose="020B0503020204020204" pitchFamily="34" charset="-122"/>
              </a:rPr>
              <a:t>x86 so</a:t>
            </a:r>
            <a:r>
              <a:rPr lang="zh-CN" altLang="en-US" sz="1799" dirty="0">
                <a:solidFill>
                  <a:srgbClr val="000000"/>
                </a:solidFill>
                <a:latin typeface="微软雅黑" panose="020B0503020204020204" pitchFamily="34" charset="-122"/>
                <a:ea typeface="微软雅黑" panose="020B0503020204020204" pitchFamily="34" charset="-122"/>
              </a:rPr>
              <a:t>，无法在鲲鹏上直接使用，需要在鲲鹏上重新编译，部分</a:t>
            </a:r>
            <a:r>
              <a:rPr lang="en-US" altLang="zh-CN" sz="1799" dirty="0">
                <a:solidFill>
                  <a:srgbClr val="000000"/>
                </a:solidFill>
                <a:latin typeface="微软雅黑" panose="020B0503020204020204" pitchFamily="34" charset="-122"/>
                <a:ea typeface="微软雅黑" panose="020B0503020204020204" pitchFamily="34" charset="-122"/>
              </a:rPr>
              <a:t>jar</a:t>
            </a:r>
            <a:r>
              <a:rPr lang="zh-CN" altLang="en-US" sz="1799" dirty="0">
                <a:solidFill>
                  <a:srgbClr val="000000"/>
                </a:solidFill>
                <a:latin typeface="微软雅黑" panose="020B0503020204020204" pitchFamily="34" charset="-122"/>
                <a:ea typeface="微软雅黑" panose="020B0503020204020204" pitchFamily="34" charset="-122"/>
              </a:rPr>
              <a:t>包已编译好放在</a:t>
            </a:r>
            <a:endParaRPr lang="en-US" altLang="zh-CN" sz="1799" dirty="0">
              <a:solidFill>
                <a:srgbClr val="000000"/>
              </a:solidFill>
              <a:latin typeface="微软雅黑" panose="020B0503020204020204" pitchFamily="34" charset="-122"/>
              <a:ea typeface="微软雅黑" panose="020B0503020204020204" pitchFamily="34" charset="-122"/>
            </a:endParaRPr>
          </a:p>
          <a:p>
            <a:pPr defTabSz="1219078" fontAlgn="auto">
              <a:lnSpc>
                <a:spcPct val="150000"/>
              </a:lnSpc>
              <a:spcBef>
                <a:spcPts val="0"/>
              </a:spcBef>
              <a:spcAft>
                <a:spcPts val="0"/>
              </a:spcAft>
            </a:pPr>
            <a:r>
              <a:rPr lang="zh-CN" altLang="en-US" sz="1799" dirty="0">
                <a:solidFill>
                  <a:srgbClr val="000000"/>
                </a:solidFill>
                <a:latin typeface="微软雅黑" panose="020B0503020204020204" pitchFamily="34" charset="-122"/>
                <a:ea typeface="微软雅黑" panose="020B0503020204020204" pitchFamily="34" charset="-122"/>
              </a:rPr>
              <a:t>鲲鹏</a:t>
            </a: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仓内，可以直接使用。</a:t>
            </a:r>
            <a:endParaRPr lang="en-US" altLang="zh-CN" sz="1799" dirty="0">
              <a:solidFill>
                <a:srgbClr val="000000"/>
              </a:solidFill>
              <a:latin typeface="微软雅黑" panose="020B0503020204020204" pitchFamily="34" charset="-122"/>
              <a:ea typeface="微软雅黑" panose="020B0503020204020204" pitchFamily="34" charset="-122"/>
            </a:endParaRPr>
          </a:p>
          <a:p>
            <a:pPr defTabSz="1219078" fontAlgn="auto">
              <a:lnSpc>
                <a:spcPct val="150000"/>
              </a:lnSpc>
              <a:spcBef>
                <a:spcPts val="0"/>
              </a:spcBef>
              <a:spcAft>
                <a:spcPts val="0"/>
              </a:spcAft>
            </a:pPr>
            <a:r>
              <a:rPr lang="zh-CN" altLang="en-US" sz="1799" dirty="0">
                <a:solidFill>
                  <a:srgbClr val="000000"/>
                </a:solidFill>
                <a:latin typeface="微软雅黑" panose="020B0503020204020204" pitchFamily="34" charset="-122"/>
                <a:ea typeface="微软雅黑" panose="020B0503020204020204" pitchFamily="34" charset="-122"/>
              </a:rPr>
              <a:t>鲲鹏</a:t>
            </a: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链接：</a:t>
            </a:r>
            <a:r>
              <a:rPr lang="en-US" altLang="zh-CN" sz="1799" dirty="0">
                <a:solidFill>
                  <a:srgbClr val="000000"/>
                </a:solidFill>
                <a:latin typeface="微软雅黑" panose="020B0503020204020204" pitchFamily="34" charset="-122"/>
                <a:ea typeface="微软雅黑" panose="020B0503020204020204" pitchFamily="34" charset="-122"/>
              </a:rPr>
              <a:t>https://mirrors.huaweicloud.com/kunpeng/maven/</a:t>
            </a:r>
            <a:endParaRPr lang="zh-CN" altLang="en-US" sz="1799" dirty="0">
              <a:solidFill>
                <a:srgbClr val="00000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871539" y="5279061"/>
            <a:ext cx="1107708" cy="369236"/>
          </a:xfrm>
          <a:prstGeom prst="rect">
            <a:avLst/>
          </a:prstGeom>
          <a:noFill/>
        </p:spPr>
        <p:txBody>
          <a:bodyPr wrap="none" rtlCol="0">
            <a:spAutoFit/>
          </a:bodyPr>
          <a:lstStyle/>
          <a:p>
            <a:pPr defTabSz="1219078" fontAlgn="auto">
              <a:spcBef>
                <a:spcPts val="0"/>
              </a:spcBef>
              <a:spcAft>
                <a:spcPts val="0"/>
              </a:spcAft>
            </a:pPr>
            <a:r>
              <a:rPr lang="zh-CN" altLang="en-US" sz="1799" dirty="0">
                <a:solidFill>
                  <a:srgbClr val="000000"/>
                </a:solidFill>
                <a:latin typeface="微软雅黑" panose="020B0503020204020204" pitchFamily="34" charset="-122"/>
                <a:ea typeface="微软雅黑" panose="020B0503020204020204" pitchFamily="34" charset="-122"/>
              </a:rPr>
              <a:t>远程仓库</a:t>
            </a:r>
          </a:p>
        </p:txBody>
      </p:sp>
      <p:pic>
        <p:nvPicPr>
          <p:cNvPr id="54" name="图片 53"/>
          <p:cNvPicPr>
            <a:picLocks noChangeAspect="1"/>
          </p:cNvPicPr>
          <p:nvPr/>
        </p:nvPicPr>
        <p:blipFill>
          <a:blip r:embed="rId4"/>
          <a:stretch>
            <a:fillRect/>
          </a:stretch>
        </p:blipFill>
        <p:spPr>
          <a:xfrm>
            <a:off x="4224279" y="2886453"/>
            <a:ext cx="7414893" cy="3350129"/>
          </a:xfrm>
          <a:prstGeom prst="rect">
            <a:avLst/>
          </a:prstGeom>
        </p:spPr>
      </p:pic>
    </p:spTree>
    <p:extLst>
      <p:ext uri="{BB962C8B-B14F-4D97-AF65-F5344CB8AC3E}">
        <p14:creationId xmlns:p14="http://schemas.microsoft.com/office/powerpoint/2010/main" val="42024628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目录</a:t>
            </a:r>
          </a:p>
        </p:txBody>
      </p:sp>
      <p:grpSp>
        <p:nvGrpSpPr>
          <p:cNvPr id="13" name="组合 12"/>
          <p:cNvGrpSpPr/>
          <p:nvPr/>
        </p:nvGrpSpPr>
        <p:grpSpPr>
          <a:xfrm>
            <a:off x="422686" y="574240"/>
            <a:ext cx="259241" cy="308454"/>
            <a:chOff x="3295650" y="230188"/>
            <a:chExt cx="936625" cy="1114426"/>
          </a:xfrm>
          <a:solidFill>
            <a:schemeClr val="bg1"/>
          </a:solidFill>
        </p:grpSpPr>
        <p:sp>
          <p:nvSpPr>
            <p:cNvPr id="14"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2"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3"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4"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5"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6"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7"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8"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9"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0"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1"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2"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3"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4"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50" name="矩形 49"/>
          <p:cNvSpPr/>
          <p:nvPr/>
        </p:nvSpPr>
        <p:spPr bwMode="auto">
          <a:xfrm>
            <a:off x="1259969" y="2663058"/>
            <a:ext cx="4539995" cy="477189"/>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sp>
        <p:nvSpPr>
          <p:cNvPr id="51" name="文本占位符 3"/>
          <p:cNvSpPr txBox="1">
            <a:spLocks/>
          </p:cNvSpPr>
          <p:nvPr/>
        </p:nvSpPr>
        <p:spPr>
          <a:xfrm>
            <a:off x="1400629" y="1700465"/>
            <a:ext cx="4253047" cy="187881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None/>
            </a:pPr>
            <a:r>
              <a:rPr lang="en-US" altLang="zh-CN" sz="1799" dirty="0">
                <a:solidFill>
                  <a:srgbClr val="FFFFFF">
                    <a:lumMod val="50000"/>
                  </a:srgbClr>
                </a:solidFill>
              </a:rPr>
              <a:t>1.Maven</a:t>
            </a:r>
            <a:r>
              <a:rPr lang="zh-CN" altLang="en-US" sz="1799" dirty="0">
                <a:solidFill>
                  <a:srgbClr val="FFFFFF">
                    <a:lumMod val="50000"/>
                  </a:srgbClr>
                </a:solidFill>
              </a:rPr>
              <a:t>介绍</a:t>
            </a:r>
            <a:endParaRPr lang="en-US" altLang="zh-CN" sz="1799" dirty="0">
              <a:solidFill>
                <a:srgbClr val="FFFFFF">
                  <a:lumMod val="50000"/>
                </a:srgbClr>
              </a:solidFill>
            </a:endParaRPr>
          </a:p>
          <a:p>
            <a:pPr marL="0" indent="0">
              <a:buClr>
                <a:srgbClr val="FFFFFF">
                  <a:lumMod val="50000"/>
                </a:srgbClr>
              </a:buClr>
              <a:buNone/>
            </a:pPr>
            <a:r>
              <a:rPr lang="en-US" altLang="zh-CN" sz="1799" dirty="0">
                <a:solidFill>
                  <a:srgbClr val="FFFFFF">
                    <a:lumMod val="50000"/>
                  </a:srgbClr>
                </a:solidFill>
              </a:rPr>
              <a:t>2.</a:t>
            </a:r>
            <a:r>
              <a:rPr lang="zh-CN" altLang="en-US" sz="1799" dirty="0">
                <a:solidFill>
                  <a:srgbClr val="FFFFFF">
                    <a:lumMod val="50000"/>
                  </a:srgbClr>
                </a:solidFill>
              </a:rPr>
              <a:t>鲲鹏</a:t>
            </a:r>
            <a:r>
              <a:rPr lang="en-US" altLang="zh-CN" sz="1799" dirty="0">
                <a:solidFill>
                  <a:srgbClr val="FFFFFF">
                    <a:lumMod val="50000"/>
                  </a:srgbClr>
                </a:solidFill>
              </a:rPr>
              <a:t>Maven</a:t>
            </a:r>
            <a:r>
              <a:rPr lang="zh-CN" altLang="en-US" sz="1799" dirty="0">
                <a:solidFill>
                  <a:srgbClr val="FFFFFF">
                    <a:lumMod val="50000"/>
                  </a:srgbClr>
                </a:solidFill>
              </a:rPr>
              <a:t>仓介绍</a:t>
            </a:r>
            <a:endParaRPr lang="en-US" altLang="zh-CN" sz="1799" dirty="0">
              <a:solidFill>
                <a:srgbClr val="FFFFFF">
                  <a:lumMod val="50000"/>
                </a:srgbClr>
              </a:solidFill>
            </a:endParaRPr>
          </a:p>
          <a:p>
            <a:pPr marL="0" indent="0">
              <a:buClr>
                <a:srgbClr val="FFFFFF">
                  <a:lumMod val="50000"/>
                </a:srgbClr>
              </a:buClr>
              <a:buNone/>
            </a:pPr>
            <a:r>
              <a:rPr lang="en-US" altLang="zh-CN" sz="1799" b="1" dirty="0">
                <a:solidFill>
                  <a:srgbClr val="000000"/>
                </a:solidFill>
              </a:rPr>
              <a:t>3.</a:t>
            </a:r>
            <a:r>
              <a:rPr lang="zh-CN" altLang="en-US" sz="1799" b="1" dirty="0">
                <a:solidFill>
                  <a:srgbClr val="000000"/>
                </a:solidFill>
              </a:rPr>
              <a:t>如何配置优先搜索鲲鹏</a:t>
            </a:r>
            <a:r>
              <a:rPr lang="en-US" altLang="zh-CN" sz="1799" b="1" dirty="0">
                <a:solidFill>
                  <a:srgbClr val="000000"/>
                </a:solidFill>
              </a:rPr>
              <a:t>Maven</a:t>
            </a:r>
            <a:r>
              <a:rPr lang="zh-CN" altLang="en-US" sz="1799" b="1" dirty="0">
                <a:solidFill>
                  <a:srgbClr val="000000"/>
                </a:solidFill>
              </a:rPr>
              <a:t>仓</a:t>
            </a:r>
            <a:endParaRPr lang="en-US" altLang="zh-CN" sz="1799" b="1" dirty="0">
              <a:solidFill>
                <a:srgbClr val="000000"/>
              </a:solidFill>
            </a:endParaRPr>
          </a:p>
          <a:p>
            <a:pPr marL="0" indent="0">
              <a:buClr>
                <a:srgbClr val="FFFFFF">
                  <a:lumMod val="50000"/>
                </a:srgbClr>
              </a:buClr>
              <a:buNone/>
            </a:pPr>
            <a:r>
              <a:rPr lang="en-US" altLang="zh-CN" sz="1799" dirty="0">
                <a:solidFill>
                  <a:srgbClr val="FFFFFF">
                    <a:lumMod val="50000"/>
                  </a:srgbClr>
                </a:solidFill>
              </a:rPr>
              <a:t>4.Hive</a:t>
            </a:r>
            <a:r>
              <a:rPr lang="zh-CN" altLang="en-US" sz="1799" dirty="0">
                <a:solidFill>
                  <a:srgbClr val="FFFFFF">
                    <a:lumMod val="50000"/>
                  </a:srgbClr>
                </a:solidFill>
              </a:rPr>
              <a:t>编译实例</a:t>
            </a:r>
            <a:endParaRPr lang="en-US" altLang="zh-CN" sz="1799" dirty="0">
              <a:solidFill>
                <a:srgbClr val="FFFFFF">
                  <a:lumMod val="50000"/>
                </a:srgbClr>
              </a:solidFill>
            </a:endParaRPr>
          </a:p>
          <a:p>
            <a:pPr marL="0" indent="0">
              <a:buClr>
                <a:srgbClr val="FFFFFF">
                  <a:lumMod val="50000"/>
                </a:srgbClr>
              </a:buClr>
              <a:buNone/>
            </a:pPr>
            <a:endParaRPr lang="zh-CN" altLang="en-US" sz="1999" dirty="0">
              <a:solidFill>
                <a:srgbClr val="000000"/>
              </a:solidFill>
            </a:endParaRPr>
          </a:p>
        </p:txBody>
      </p:sp>
      <p:sp>
        <p:nvSpPr>
          <p:cNvPr id="52" name="11"/>
          <p:cNvSpPr/>
          <p:nvPr/>
        </p:nvSpPr>
        <p:spPr bwMode="auto">
          <a:xfrm>
            <a:off x="781258" y="2752630"/>
            <a:ext cx="294407" cy="298042"/>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380" tIns="45706" rIns="91380" bIns="45706" anchor="ctr"/>
          <a:lstStyle/>
          <a:p>
            <a:pPr defTabSz="913491" eaLnBrk="0" fontAlgn="base" hangingPunct="0">
              <a:defRPr/>
            </a:pPr>
            <a:endParaRPr lang="zh-CN" altLang="en-US" sz="1600">
              <a:solidFill>
                <a:prstClr val="black"/>
              </a:solidFill>
              <a:latin typeface="Arial"/>
              <a:ea typeface="等线" panose="02010600030101010101" pitchFamily="2" charset="-122"/>
              <a:cs typeface="Arial"/>
              <a:sym typeface="+mn-lt"/>
            </a:endParaRPr>
          </a:p>
        </p:txBody>
      </p:sp>
    </p:spTree>
    <p:extLst>
      <p:ext uri="{BB962C8B-B14F-4D97-AF65-F5344CB8AC3E}">
        <p14:creationId xmlns:p14="http://schemas.microsoft.com/office/powerpoint/2010/main" val="1508043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566944" y="4148892"/>
            <a:ext cx="4794006" cy="2086871"/>
          </a:xfrm>
          <a:prstGeom prst="roundRect">
            <a:avLst>
              <a:gd name="adj" fmla="val 0"/>
            </a:avLst>
          </a:prstGeom>
          <a:no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fontAlgn="auto">
              <a:spcBef>
                <a:spcPts val="0"/>
              </a:spcBef>
              <a:spcAft>
                <a:spcPts val="0"/>
              </a:spcAft>
            </a:pPr>
            <a:endParaRPr lang="zh-CN" altLang="en-US" sz="2399">
              <a:solidFill>
                <a:srgbClr val="000000"/>
              </a:solidFill>
              <a:latin typeface="微软雅黑" panose="020B0503020204020204" pitchFamily="34" charset="-122"/>
            </a:endParaRPr>
          </a:p>
        </p:txBody>
      </p:sp>
      <p:sp>
        <p:nvSpPr>
          <p:cNvPr id="36" name="圆角矩形 162"/>
          <p:cNvSpPr/>
          <p:nvPr/>
        </p:nvSpPr>
        <p:spPr>
          <a:xfrm>
            <a:off x="559027" y="1268181"/>
            <a:ext cx="4823801" cy="2448775"/>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solidFill>
              <a:srgbClr val="5AC8D2"/>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759140"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solidFill>
                <a:latin typeface="微软雅黑" panose="020B0503020204020204" pitchFamily="34" charset="-122"/>
                <a:ea typeface="微软雅黑" panose="020B0503020204020204" pitchFamily="34" charset="-122"/>
              </a:rPr>
              <a:t>如何配置优先搜索鲲鹏</a:t>
            </a:r>
            <a:r>
              <a:rPr lang="en-US" altLang="zh-CN" sz="2799" dirty="0">
                <a:solidFill>
                  <a:srgbClr val="000000"/>
                </a:solidFill>
                <a:latin typeface="微软雅黑" panose="020B0503020204020204" pitchFamily="34" charset="-122"/>
                <a:ea typeface="微软雅黑" panose="020B0503020204020204" pitchFamily="34" charset="-122"/>
              </a:rPr>
              <a:t>Maven</a:t>
            </a:r>
            <a:r>
              <a:rPr lang="zh-CN" altLang="en-US" sz="2799" dirty="0">
                <a:solidFill>
                  <a:srgbClr val="000000"/>
                </a:solidFill>
                <a:latin typeface="微软雅黑" panose="020B0503020204020204" pitchFamily="34" charset="-122"/>
                <a:ea typeface="微软雅黑" panose="020B0503020204020204" pitchFamily="34" charset="-122"/>
              </a:rPr>
              <a:t>仓</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3" name="TextBox 2"/>
          <p:cNvSpPr txBox="1"/>
          <p:nvPr/>
        </p:nvSpPr>
        <p:spPr>
          <a:xfrm>
            <a:off x="671772" y="1298639"/>
            <a:ext cx="4598312" cy="2307723"/>
          </a:xfrm>
          <a:prstGeom prst="rect">
            <a:avLst/>
          </a:prstGeom>
          <a:noFill/>
        </p:spPr>
        <p:txBody>
          <a:bodyPr wrap="square" rtlCol="0">
            <a:spAutoFit/>
          </a:bodyPr>
          <a:lstStyle/>
          <a:p>
            <a:pPr algn="just" defTabSz="1219078" fontAlgn="auto">
              <a:lnSpc>
                <a:spcPct val="150000"/>
              </a:lnSpc>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前面已了解</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仓库搜索顺序，可以将鲲鹏</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远程仓库放在首位，以便</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优先下载鲲鹏平台</a:t>
            </a:r>
            <a:r>
              <a:rPr lang="en-US" altLang="zh-CN" sz="1600" dirty="0">
                <a:solidFill>
                  <a:srgbClr val="000000"/>
                </a:solidFill>
                <a:latin typeface="微软雅黑" panose="020B0503020204020204" pitchFamily="34" charset="-122"/>
                <a:ea typeface="微软雅黑" panose="020B0503020204020204" pitchFamily="34" charset="-122"/>
              </a:rPr>
              <a:t>jar</a:t>
            </a:r>
            <a:r>
              <a:rPr lang="zh-CN" altLang="en-US" sz="1600" dirty="0">
                <a:solidFill>
                  <a:srgbClr val="000000"/>
                </a:solidFill>
                <a:latin typeface="微软雅黑" panose="020B0503020204020204" pitchFamily="34" charset="-122"/>
                <a:ea typeface="微软雅黑" panose="020B0503020204020204" pitchFamily="34" charset="-122"/>
              </a:rPr>
              <a:t>包。由于鲲鹏</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仓只放了</a:t>
            </a:r>
            <a:r>
              <a:rPr lang="en-US" altLang="zh-CN" sz="1600" dirty="0">
                <a:solidFill>
                  <a:srgbClr val="000000"/>
                </a:solidFill>
                <a:latin typeface="微软雅黑" panose="020B0503020204020204" pitchFamily="34" charset="-122"/>
                <a:ea typeface="微软雅黑" panose="020B0503020204020204" pitchFamily="34" charset="-122"/>
              </a:rPr>
              <a:t>arm</a:t>
            </a:r>
            <a:r>
              <a:rPr lang="zh-CN" altLang="en-US" sz="1600" dirty="0">
                <a:solidFill>
                  <a:srgbClr val="000000"/>
                </a:solidFill>
                <a:latin typeface="微软雅黑" panose="020B0503020204020204" pitchFamily="34" charset="-122"/>
                <a:ea typeface="微软雅黑" panose="020B0503020204020204" pitchFamily="34" charset="-122"/>
              </a:rPr>
              <a:t>相关</a:t>
            </a:r>
            <a:r>
              <a:rPr lang="en-US" altLang="zh-CN" sz="1600" dirty="0">
                <a:solidFill>
                  <a:srgbClr val="000000"/>
                </a:solidFill>
                <a:latin typeface="微软雅黑" panose="020B0503020204020204" pitchFamily="34" charset="-122"/>
                <a:ea typeface="微软雅黑" panose="020B0503020204020204" pitchFamily="34" charset="-122"/>
              </a:rPr>
              <a:t>jar</a:t>
            </a:r>
            <a:r>
              <a:rPr lang="zh-CN" altLang="en-US" sz="1600" dirty="0">
                <a:solidFill>
                  <a:srgbClr val="000000"/>
                </a:solidFill>
                <a:latin typeface="微软雅黑" panose="020B0503020204020204" pitchFamily="34" charset="-122"/>
                <a:ea typeface="微软雅黑" panose="020B0503020204020204" pitchFamily="34" charset="-122"/>
              </a:rPr>
              <a:t>，所以</a:t>
            </a:r>
            <a:r>
              <a:rPr lang="en-US" altLang="zh-CN" sz="1600" dirty="0">
                <a:solidFill>
                  <a:srgbClr val="000000"/>
                </a:solidFill>
                <a:latin typeface="微软雅黑" panose="020B0503020204020204" pitchFamily="34" charset="-122"/>
                <a:ea typeface="微软雅黑" panose="020B0503020204020204" pitchFamily="34" charset="-122"/>
              </a:rPr>
              <a:t>jar</a:t>
            </a:r>
            <a:r>
              <a:rPr lang="zh-CN" altLang="en-US" sz="1600" dirty="0">
                <a:solidFill>
                  <a:srgbClr val="000000"/>
                </a:solidFill>
                <a:latin typeface="微软雅黑" panose="020B0503020204020204" pitchFamily="34" charset="-122"/>
                <a:ea typeface="微软雅黑" panose="020B0503020204020204" pitchFamily="34" charset="-122"/>
              </a:rPr>
              <a:t>包不全，可以配置第二个</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远程仓库，当鲲鹏</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仓搜索不到时，会自动搜索下一个</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远程仓库。</a:t>
            </a:r>
            <a:endParaRPr lang="zh-CN" altLang="en-US" sz="1600" dirty="0">
              <a:solidFill>
                <a:srgbClr val="666A75"/>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520087" y="1268182"/>
            <a:ext cx="6119607" cy="4957171"/>
            <a:chOff x="550862" y="1988839"/>
            <a:chExt cx="9558532" cy="4319885"/>
          </a:xfrm>
        </p:grpSpPr>
        <p:sp>
          <p:nvSpPr>
            <p:cNvPr id="25" name="矩形 24"/>
            <p:cNvSpPr/>
            <p:nvPr/>
          </p:nvSpPr>
          <p:spPr bwMode="auto">
            <a:xfrm>
              <a:off x="550862" y="1988839"/>
              <a:ext cx="9558532" cy="431988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endParaRPr lang="zh-CN" altLang="en-US">
                <a:solidFill>
                  <a:srgbClr val="000000"/>
                </a:solidFill>
                <a:ea typeface="宋体" pitchFamily="2" charset="-122"/>
              </a:endParaRPr>
            </a:p>
          </p:txBody>
        </p:sp>
        <p:grpSp>
          <p:nvGrpSpPr>
            <p:cNvPr id="26" name="组合 25"/>
            <p:cNvGrpSpPr/>
            <p:nvPr/>
          </p:nvGrpSpPr>
          <p:grpSpPr>
            <a:xfrm>
              <a:off x="550863" y="4720008"/>
              <a:ext cx="0" cy="1553308"/>
              <a:chOff x="550863" y="4720008"/>
              <a:chExt cx="0" cy="1553308"/>
            </a:xfrm>
          </p:grpSpPr>
          <p:cxnSp>
            <p:nvCxnSpPr>
              <p:cNvPr id="27" name="直接连接符 26"/>
              <p:cNvCxnSpPr/>
              <p:nvPr/>
            </p:nvCxnSpPr>
            <p:spPr bwMode="auto">
              <a:xfrm>
                <a:off x="550863" y="4720008"/>
                <a:ext cx="0" cy="1187167"/>
              </a:xfrm>
              <a:prstGeom prst="line">
                <a:avLst/>
              </a:prstGeom>
              <a:solidFill>
                <a:schemeClr val="accent1"/>
              </a:solidFill>
              <a:ln w="25400" cap="rnd" cmpd="sng" algn="ctr">
                <a:solidFill>
                  <a:schemeClr val="bg1">
                    <a:lumMod val="50000"/>
                  </a:schemeClr>
                </a:solidFill>
                <a:prstDash val="solid"/>
                <a:round/>
                <a:headEnd type="none" w="med" len="med"/>
                <a:tailEnd type="none" w="med" len="med"/>
              </a:ln>
              <a:effectLst/>
            </p:spPr>
          </p:cxnSp>
          <p:cxnSp>
            <p:nvCxnSpPr>
              <p:cNvPr id="28" name="直接连接符 27"/>
              <p:cNvCxnSpPr/>
              <p:nvPr/>
            </p:nvCxnSpPr>
            <p:spPr bwMode="auto">
              <a:xfrm>
                <a:off x="550863" y="5998948"/>
                <a:ext cx="0" cy="274368"/>
              </a:xfrm>
              <a:prstGeom prst="line">
                <a:avLst/>
              </a:prstGeom>
              <a:solidFill>
                <a:schemeClr val="accent1"/>
              </a:solidFill>
              <a:ln w="25400" cap="rnd" cmpd="sng" algn="ctr">
                <a:solidFill>
                  <a:srgbClr val="C7000B"/>
                </a:solidFill>
                <a:prstDash val="solid"/>
                <a:round/>
                <a:headEnd type="none" w="med" len="med"/>
                <a:tailEnd type="none" w="med" len="med"/>
              </a:ln>
              <a:effectLst/>
            </p:spPr>
          </p:cxnSp>
        </p:grpSp>
      </p:grpSp>
      <p:sp>
        <p:nvSpPr>
          <p:cNvPr id="29" name="矩形 28"/>
          <p:cNvSpPr/>
          <p:nvPr/>
        </p:nvSpPr>
        <p:spPr>
          <a:xfrm>
            <a:off x="5533006" y="1449813"/>
            <a:ext cx="6106689" cy="4593908"/>
          </a:xfrm>
          <a:prstGeom prst="rect">
            <a:avLst/>
          </a:prstGeom>
        </p:spPr>
        <p:txBody>
          <a:bodyPr wrap="square">
            <a:spAutoFit/>
          </a:bodyPr>
          <a:lstStyle/>
          <a:p>
            <a:pPr defTabSz="799860" fontAlgn="auto">
              <a:lnSpc>
                <a:spcPct val="90000"/>
              </a:lnSpc>
              <a:spcBef>
                <a:spcPts val="0"/>
              </a:spcBef>
              <a:spcAft>
                <a:spcPct val="35000"/>
              </a:spcAft>
            </a:pPr>
            <a:r>
              <a:rPr lang="en-US" altLang="zh-CN" sz="1400" dirty="0">
                <a:solidFill>
                  <a:srgbClr val="000000"/>
                </a:solidFill>
                <a:latin typeface="Arial"/>
                <a:ea typeface="Microsoft YaHei"/>
              </a:rPr>
              <a:t> &lt;profile&gt;</a:t>
            </a:r>
          </a:p>
          <a:p>
            <a:pPr defTabSz="799860" fontAlgn="auto">
              <a:lnSpc>
                <a:spcPct val="90000"/>
              </a:lnSpc>
              <a:spcBef>
                <a:spcPts val="0"/>
              </a:spcBef>
              <a:spcAft>
                <a:spcPct val="35000"/>
              </a:spcAft>
            </a:pPr>
            <a:r>
              <a:rPr lang="zh-CN" altLang="en-US" sz="1400">
                <a:solidFill>
                  <a:srgbClr val="000000"/>
                </a:solidFill>
                <a:latin typeface="Arial"/>
                <a:ea typeface="Microsoft YaHei"/>
              </a:rPr>
              <a:t>      </a:t>
            </a:r>
            <a:r>
              <a:rPr lang="en-US" altLang="zh-CN" sz="1400" smtClean="0">
                <a:solidFill>
                  <a:srgbClr val="000000"/>
                </a:solidFill>
                <a:latin typeface="Arial"/>
                <a:ea typeface="Microsoft YaHei"/>
              </a:rPr>
              <a:t>…</a:t>
            </a:r>
            <a:endParaRPr lang="en-US" altLang="zh-CN" sz="1400" dirty="0">
              <a:solidFill>
                <a:srgbClr val="000000"/>
              </a:solidFill>
              <a:latin typeface="Arial"/>
              <a:ea typeface="Microsoft YaHei"/>
            </a:endParaRP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&lt;repositories&gt;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&lt;repository&gt;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&lt;id&gt;</a:t>
            </a:r>
            <a:r>
              <a:rPr lang="en-US" altLang="zh-CN" sz="1400" b="1" dirty="0" err="1">
                <a:solidFill>
                  <a:srgbClr val="C00000"/>
                </a:solidFill>
                <a:latin typeface="Arial"/>
                <a:ea typeface="Microsoft YaHei"/>
              </a:rPr>
              <a:t>kunpeng</a:t>
            </a:r>
            <a:r>
              <a:rPr lang="en-US" altLang="zh-CN" sz="1400" dirty="0">
                <a:solidFill>
                  <a:srgbClr val="000000"/>
                </a:solidFill>
                <a:latin typeface="Arial"/>
                <a:ea typeface="Microsoft YaHei"/>
              </a:rPr>
              <a:t>&lt;/id&gt;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a:t>
            </a:r>
            <a:r>
              <a:rPr lang="en-US" altLang="zh-CN" sz="1400" dirty="0" err="1">
                <a:solidFill>
                  <a:srgbClr val="000000"/>
                </a:solidFill>
                <a:latin typeface="Arial"/>
                <a:ea typeface="Microsoft YaHei"/>
              </a:rPr>
              <a:t>url</a:t>
            </a:r>
            <a:r>
              <a:rPr lang="en-US" altLang="zh-CN" sz="1400" dirty="0">
                <a:solidFill>
                  <a:srgbClr val="000000"/>
                </a:solidFill>
                <a:latin typeface="Arial"/>
                <a:ea typeface="Microsoft YaHei"/>
              </a:rPr>
              <a:t>&gt;</a:t>
            </a:r>
            <a:r>
              <a:rPr lang="en-US" altLang="zh-CN" sz="1400" b="1" dirty="0">
                <a:solidFill>
                  <a:srgbClr val="C00000"/>
                </a:solidFill>
                <a:latin typeface="Arial"/>
                <a:ea typeface="Microsoft YaHei"/>
              </a:rPr>
              <a:t>https://mirrors.huaweicloud.com/kunpeng/maven/</a:t>
            </a:r>
            <a:r>
              <a:rPr lang="en-US" altLang="zh-CN" sz="1400" b="1" dirty="0">
                <a:solidFill>
                  <a:srgbClr val="000000"/>
                </a:solidFill>
                <a:latin typeface="Arial"/>
                <a:ea typeface="Microsoft YaHei"/>
              </a:rPr>
              <a:t>&lt;/</a:t>
            </a:r>
            <a:r>
              <a:rPr lang="en-US" altLang="zh-CN" sz="1400" dirty="0">
                <a:solidFill>
                  <a:srgbClr val="000000"/>
                </a:solidFill>
                <a:latin typeface="Arial"/>
                <a:ea typeface="Microsoft YaHei"/>
              </a:rPr>
              <a:t>url&gt;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&lt;releases&gt;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&lt;enabled&gt;true&lt;/enabled&gt;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&lt;/releases&gt;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&lt;/repository&gt; </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&lt;repository&gt;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&lt;id&gt;</a:t>
            </a:r>
            <a:r>
              <a:rPr lang="en-US" altLang="zh-CN" sz="1400" b="1" dirty="0" err="1">
                <a:solidFill>
                  <a:srgbClr val="C00000"/>
                </a:solidFill>
                <a:latin typeface="Arial"/>
                <a:ea typeface="Microsoft YaHei"/>
              </a:rPr>
              <a:t>huaweicloud</a:t>
            </a:r>
            <a:r>
              <a:rPr lang="en-US" altLang="zh-CN" sz="1400" dirty="0">
                <a:solidFill>
                  <a:srgbClr val="000000"/>
                </a:solidFill>
                <a:latin typeface="Arial"/>
                <a:ea typeface="Microsoft YaHei"/>
              </a:rPr>
              <a:t>&lt;/id&gt;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a:t>
            </a:r>
            <a:r>
              <a:rPr lang="en-US" altLang="zh-CN" sz="1400" dirty="0" err="1">
                <a:solidFill>
                  <a:srgbClr val="000000"/>
                </a:solidFill>
                <a:latin typeface="Arial"/>
                <a:ea typeface="Microsoft YaHei"/>
              </a:rPr>
              <a:t>url</a:t>
            </a:r>
            <a:r>
              <a:rPr lang="en-US" altLang="zh-CN" sz="1400" dirty="0">
                <a:solidFill>
                  <a:srgbClr val="000000"/>
                </a:solidFill>
                <a:latin typeface="Arial"/>
                <a:ea typeface="Microsoft YaHei"/>
              </a:rPr>
              <a:t>&gt;</a:t>
            </a:r>
            <a:r>
              <a:rPr lang="en-US" altLang="zh-CN" sz="1400" b="1" dirty="0">
                <a:solidFill>
                  <a:srgbClr val="C00000"/>
                </a:solidFill>
                <a:latin typeface="Arial"/>
                <a:ea typeface="Microsoft YaHei"/>
              </a:rPr>
              <a:t>https://mirrors.huaweicloud.com/repository/maven/</a:t>
            </a:r>
            <a:r>
              <a:rPr lang="en-US" altLang="zh-CN" sz="1400" dirty="0">
                <a:solidFill>
                  <a:srgbClr val="000000"/>
                </a:solidFill>
                <a:latin typeface="Arial"/>
                <a:ea typeface="Microsoft YaHei"/>
              </a:rPr>
              <a:t>&lt;/url&gt;</a:t>
            </a:r>
          </a:p>
          <a:p>
            <a:pPr defTabSz="799860" fontAlgn="auto">
              <a:lnSpc>
                <a:spcPct val="90000"/>
              </a:lnSpc>
              <a:spcBef>
                <a:spcPts val="0"/>
              </a:spcBef>
              <a:spcAft>
                <a:spcPct val="35000"/>
              </a:spcAft>
            </a:pPr>
            <a:r>
              <a:rPr lang="en-US" altLang="zh-CN" sz="1400">
                <a:solidFill>
                  <a:srgbClr val="000000"/>
                </a:solidFill>
                <a:latin typeface="Arial"/>
                <a:ea typeface="Microsoft YaHei"/>
              </a:rPr>
              <a:t>           </a:t>
            </a:r>
            <a:r>
              <a:rPr lang="en-US" altLang="zh-CN" sz="1400" smtClean="0">
                <a:solidFill>
                  <a:srgbClr val="000000"/>
                </a:solidFill>
                <a:latin typeface="Arial"/>
                <a:ea typeface="Microsoft YaHei"/>
              </a:rPr>
              <a:t>…</a:t>
            </a:r>
            <a:endParaRPr lang="en-US" altLang="zh-CN" sz="1400" dirty="0">
              <a:solidFill>
                <a:srgbClr val="000000"/>
              </a:solidFill>
              <a:latin typeface="Arial"/>
              <a:ea typeface="Microsoft YaHei"/>
            </a:endParaRP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&lt;/repository&gt;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&lt;/repositories&gt;</a:t>
            </a:r>
          </a:p>
          <a:p>
            <a:pPr defTabSz="799860" fontAlgn="auto">
              <a:lnSpc>
                <a:spcPct val="90000"/>
              </a:lnSpc>
              <a:spcBef>
                <a:spcPts val="0"/>
              </a:spcBef>
              <a:spcAft>
                <a:spcPct val="35000"/>
              </a:spcAft>
            </a:pPr>
            <a:r>
              <a:rPr lang="en-US" altLang="zh-CN" sz="1400" dirty="0">
                <a:solidFill>
                  <a:srgbClr val="000000"/>
                </a:solidFill>
                <a:latin typeface="Arial"/>
                <a:ea typeface="Microsoft YaHei"/>
              </a:rPr>
              <a:t>    &lt;/profile&gt;</a:t>
            </a:r>
            <a:endParaRPr lang="zh-CN" altLang="en-US" sz="1400" dirty="0">
              <a:solidFill>
                <a:srgbClr val="000000"/>
              </a:solidFill>
              <a:latin typeface="Arial"/>
              <a:ea typeface="Microsoft YaHei"/>
            </a:endParaRPr>
          </a:p>
        </p:txBody>
      </p:sp>
      <p:sp>
        <p:nvSpPr>
          <p:cNvPr id="32" name="TextBox 27"/>
          <p:cNvSpPr>
            <a:spLocks noChangeArrowheads="1"/>
          </p:cNvSpPr>
          <p:nvPr/>
        </p:nvSpPr>
        <p:spPr bwMode="auto">
          <a:xfrm>
            <a:off x="654903" y="4652817"/>
            <a:ext cx="4605169" cy="128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664" indent="-285664" defTabSz="1219078" fontAlgn="auto">
              <a:lnSpc>
                <a:spcPct val="150000"/>
              </a:lnSpc>
              <a:spcBef>
                <a:spcPts val="0"/>
              </a:spcBef>
              <a:spcAft>
                <a:spcPct val="35000"/>
              </a:spcAft>
              <a:buFont typeface="Arial" pitchFamily="34" charset="0"/>
              <a:buChar char="•"/>
            </a:pPr>
            <a:r>
              <a:rPr lang="en-US" altLang="zh-CN" sz="1600" dirty="0">
                <a:solidFill>
                  <a:srgbClr val="000000"/>
                </a:solidFill>
                <a:latin typeface="Microsoft YaHei"/>
                <a:ea typeface="Microsoft YaHei"/>
              </a:rPr>
              <a:t>1.  </a:t>
            </a:r>
            <a:r>
              <a:rPr lang="zh-CN" altLang="en-US" sz="1600" dirty="0">
                <a:solidFill>
                  <a:srgbClr val="000000"/>
                </a:solidFill>
                <a:latin typeface="Microsoft YaHei"/>
                <a:ea typeface="Microsoft YaHei"/>
              </a:rPr>
              <a:t>编辑配置文件</a:t>
            </a:r>
            <a:r>
              <a:rPr lang="en-US" altLang="zh-CN" sz="1600" dirty="0">
                <a:solidFill>
                  <a:srgbClr val="000000"/>
                </a:solidFill>
                <a:latin typeface="Microsoft YaHei"/>
                <a:ea typeface="Microsoft YaHei"/>
              </a:rPr>
              <a:t>${</a:t>
            </a:r>
            <a:r>
              <a:rPr lang="en-US" altLang="zh-CN" sz="1600" dirty="0" err="1">
                <a:solidFill>
                  <a:srgbClr val="000000"/>
                </a:solidFill>
                <a:latin typeface="Microsoft YaHei"/>
                <a:ea typeface="Microsoft YaHei"/>
              </a:rPr>
              <a:t>maven.home</a:t>
            </a:r>
            <a:r>
              <a:rPr lang="en-US" altLang="zh-CN" sz="1600" dirty="0">
                <a:solidFill>
                  <a:srgbClr val="000000"/>
                </a:solidFill>
                <a:latin typeface="Microsoft YaHei"/>
                <a:ea typeface="Microsoft YaHei"/>
              </a:rPr>
              <a:t>}/</a:t>
            </a:r>
            <a:r>
              <a:rPr lang="en-US" altLang="zh-CN" sz="1600" dirty="0" err="1">
                <a:solidFill>
                  <a:srgbClr val="000000"/>
                </a:solidFill>
                <a:latin typeface="Microsoft YaHei"/>
                <a:ea typeface="Microsoft YaHei"/>
              </a:rPr>
              <a:t>conf</a:t>
            </a:r>
            <a:r>
              <a:rPr lang="en-US" altLang="zh-CN" sz="1600" dirty="0">
                <a:solidFill>
                  <a:srgbClr val="000000"/>
                </a:solidFill>
                <a:latin typeface="Microsoft YaHei"/>
                <a:ea typeface="Microsoft YaHei"/>
              </a:rPr>
              <a:t>/settings.xml</a:t>
            </a:r>
          </a:p>
          <a:p>
            <a:pPr marL="285664" indent="-285664" defTabSz="1219078" fontAlgn="auto">
              <a:lnSpc>
                <a:spcPct val="150000"/>
              </a:lnSpc>
              <a:spcBef>
                <a:spcPts val="0"/>
              </a:spcBef>
              <a:spcAft>
                <a:spcPct val="35000"/>
              </a:spcAft>
              <a:buFont typeface="Arial" pitchFamily="34" charset="0"/>
              <a:buChar char="•"/>
            </a:pPr>
            <a:r>
              <a:rPr lang="en-US" altLang="zh-CN" sz="1600" dirty="0">
                <a:solidFill>
                  <a:srgbClr val="000000"/>
                </a:solidFill>
                <a:latin typeface="Microsoft YaHei"/>
                <a:ea typeface="Microsoft YaHei"/>
              </a:rPr>
              <a:t>2.  profiles</a:t>
            </a:r>
            <a:r>
              <a:rPr lang="zh-CN" altLang="en-US" sz="1600" dirty="0">
                <a:solidFill>
                  <a:srgbClr val="000000"/>
                </a:solidFill>
                <a:latin typeface="Microsoft YaHei"/>
                <a:ea typeface="Microsoft YaHei"/>
              </a:rPr>
              <a:t>标签下增加鲲鹏</a:t>
            </a:r>
            <a:r>
              <a:rPr lang="en-US" altLang="zh-CN" sz="1600" dirty="0">
                <a:solidFill>
                  <a:srgbClr val="000000"/>
                </a:solidFill>
                <a:latin typeface="Microsoft YaHei"/>
                <a:ea typeface="Microsoft YaHei"/>
              </a:rPr>
              <a:t>Maven</a:t>
            </a:r>
            <a:r>
              <a:rPr lang="zh-CN" altLang="en-US" sz="1600" dirty="0">
                <a:solidFill>
                  <a:srgbClr val="000000"/>
                </a:solidFill>
                <a:latin typeface="Microsoft YaHei"/>
                <a:ea typeface="Microsoft YaHei"/>
              </a:rPr>
              <a:t>仓</a:t>
            </a:r>
          </a:p>
        </p:txBody>
      </p:sp>
      <p:sp>
        <p:nvSpPr>
          <p:cNvPr id="30" name="文本框 12"/>
          <p:cNvSpPr txBox="1"/>
          <p:nvPr/>
        </p:nvSpPr>
        <p:spPr>
          <a:xfrm>
            <a:off x="552307" y="3860936"/>
            <a:ext cx="4823280" cy="313850"/>
          </a:xfrm>
          <a:prstGeom prst="rect">
            <a:avLst/>
          </a:prstGeom>
          <a:solidFill>
            <a:srgbClr val="C7000B"/>
          </a:solidFill>
        </p:spPr>
        <p:txBody>
          <a:bodyPr wrap="square" rtlCol="0">
            <a:spAutoFit/>
          </a:bodyPr>
          <a:lstStyle/>
          <a:p>
            <a:pPr algn="ctr" defTabSz="1219078" fontAlgn="auto">
              <a:lnSpc>
                <a:spcPct val="120000"/>
              </a:lnSpc>
              <a:spcBef>
                <a:spcPts val="0"/>
              </a:spcBef>
              <a:spcAft>
                <a:spcPts val="0"/>
              </a:spcAft>
            </a:pPr>
            <a:endParaRPr lang="zh-CN" altLang="en-US" sz="1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99"/>
          <p:cNvSpPr txBox="1"/>
          <p:nvPr/>
        </p:nvSpPr>
        <p:spPr>
          <a:xfrm>
            <a:off x="1723246" y="3825044"/>
            <a:ext cx="2481403" cy="431888"/>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78" fontAlgn="auto">
              <a:spcBef>
                <a:spcPts val="0"/>
              </a:spcBef>
              <a:spcAft>
                <a:spcPts val="0"/>
              </a:spcAft>
            </a:pPr>
            <a:r>
              <a:rPr lang="zh-CN" altLang="en-US" sz="1799" dirty="0" smtClean="0">
                <a:ea typeface="Microsoft YaHei"/>
              </a:rPr>
              <a:t>配置</a:t>
            </a:r>
            <a:r>
              <a:rPr lang="zh-CN" altLang="en-US" sz="1799" dirty="0">
                <a:ea typeface="Microsoft YaHei"/>
              </a:rPr>
              <a:t>方</a:t>
            </a:r>
            <a:r>
              <a:rPr lang="zh-CN" altLang="en-US" sz="1799" dirty="0" smtClean="0">
                <a:ea typeface="Microsoft YaHei"/>
              </a:rPr>
              <a:t>法</a:t>
            </a:r>
            <a:endParaRPr lang="en-US" altLang="zh-CN" sz="1799"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89123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759140"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solidFill>
                <a:latin typeface="Arial"/>
                <a:ea typeface="Microsoft YaHei"/>
              </a:rPr>
              <a:t>鲲鹏</a:t>
            </a:r>
            <a:r>
              <a:rPr lang="en-US" altLang="zh-CN" sz="2799" dirty="0">
                <a:solidFill>
                  <a:srgbClr val="000000"/>
                </a:solidFill>
                <a:latin typeface="Arial"/>
                <a:ea typeface="Microsoft YaHei"/>
              </a:rPr>
              <a:t>Maven</a:t>
            </a:r>
            <a:r>
              <a:rPr lang="zh-CN" altLang="en-US" sz="2799" dirty="0">
                <a:solidFill>
                  <a:srgbClr val="000000"/>
                </a:solidFill>
                <a:latin typeface="Arial"/>
                <a:ea typeface="Microsoft YaHei"/>
              </a:rPr>
              <a:t>仓库软件构建流程</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23" name="圆角矩形 162"/>
          <p:cNvSpPr/>
          <p:nvPr/>
        </p:nvSpPr>
        <p:spPr>
          <a:xfrm>
            <a:off x="552881" y="1269323"/>
            <a:ext cx="11086813" cy="539919"/>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30" name="TextBox 29"/>
          <p:cNvSpPr txBox="1"/>
          <p:nvPr/>
        </p:nvSpPr>
        <p:spPr>
          <a:xfrm>
            <a:off x="552882" y="1269323"/>
            <a:ext cx="9779426" cy="507507"/>
          </a:xfrm>
          <a:prstGeom prst="rect">
            <a:avLst/>
          </a:prstGeom>
          <a:noFill/>
        </p:spPr>
        <p:txBody>
          <a:bodyPr wrap="none" rtlCol="0">
            <a:spAutoFit/>
          </a:bodyPr>
          <a:lstStyle/>
          <a:p>
            <a:pPr algn="ctr" defTabSz="1219078" fontAlgn="auto">
              <a:lnSpc>
                <a:spcPct val="150000"/>
              </a:lnSpc>
              <a:spcBef>
                <a:spcPts val="0"/>
              </a:spcBef>
              <a:spcAft>
                <a:spcPts val="0"/>
              </a:spcAft>
            </a:pPr>
            <a:r>
              <a:rPr lang="zh-CN" altLang="en-US" sz="1799" dirty="0">
                <a:solidFill>
                  <a:srgbClr val="000000"/>
                </a:solidFill>
                <a:latin typeface="微软雅黑" panose="020B0503020204020204" pitchFamily="34" charset="-122"/>
                <a:ea typeface="微软雅黑" panose="020B0503020204020204" pitchFamily="34" charset="-122"/>
              </a:rPr>
              <a:t>鲲鹏</a:t>
            </a: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软件构建关键流程：直接从鲲鹏远程仓下载</a:t>
            </a:r>
            <a:r>
              <a:rPr lang="en-US" altLang="zh-CN" sz="1799" dirty="0">
                <a:solidFill>
                  <a:srgbClr val="000000"/>
                </a:solidFill>
                <a:latin typeface="微软雅黑" panose="020B0503020204020204" pitchFamily="34" charset="-122"/>
                <a:ea typeface="微软雅黑" panose="020B0503020204020204" pitchFamily="34" charset="-122"/>
              </a:rPr>
              <a:t>ARM</a:t>
            </a:r>
            <a:r>
              <a:rPr lang="zh-CN" altLang="en-US" sz="1799" dirty="0">
                <a:solidFill>
                  <a:srgbClr val="000000"/>
                </a:solidFill>
                <a:latin typeface="微软雅黑" panose="020B0503020204020204" pitchFamily="34" charset="-122"/>
                <a:ea typeface="微软雅黑" panose="020B0503020204020204" pitchFamily="34" charset="-122"/>
              </a:rPr>
              <a:t>依赖文件，无需重新编译依赖文件</a:t>
            </a:r>
          </a:p>
        </p:txBody>
      </p:sp>
      <p:sp>
        <p:nvSpPr>
          <p:cNvPr id="65" name="圆角矩形 162"/>
          <p:cNvSpPr/>
          <p:nvPr/>
        </p:nvSpPr>
        <p:spPr>
          <a:xfrm>
            <a:off x="2035547" y="2104105"/>
            <a:ext cx="2764646"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algn="ctr"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2" name="TextBox 1"/>
          <p:cNvSpPr txBox="1"/>
          <p:nvPr/>
        </p:nvSpPr>
        <p:spPr>
          <a:xfrm>
            <a:off x="2352559" y="2112591"/>
            <a:ext cx="2146568" cy="338466"/>
          </a:xfrm>
          <a:prstGeom prst="rect">
            <a:avLst/>
          </a:prstGeom>
          <a:noFill/>
        </p:spPr>
        <p:txBody>
          <a:bodyPr wrap="none" rtlCol="0">
            <a:spAutoFit/>
          </a:bodyPr>
          <a:lstStyle/>
          <a:p>
            <a:pPr algn="ctr" defTabSz="1219078" fontAlgn="auto">
              <a:spcBef>
                <a:spcPts val="0"/>
              </a:spcBef>
              <a:spcAft>
                <a:spcPts val="0"/>
              </a:spcAft>
            </a:pPr>
            <a:r>
              <a:rPr lang="zh-CN" altLang="en-US" sz="1600" b="1" dirty="0">
                <a:solidFill>
                  <a:srgbClr val="C00000"/>
                </a:solidFill>
                <a:latin typeface="微软雅黑" panose="020B0503020204020204" pitchFamily="34" charset="-122"/>
                <a:ea typeface="微软雅黑" panose="020B0503020204020204" pitchFamily="34" charset="-122"/>
              </a:rPr>
              <a:t>鲲鹏远程仓库</a:t>
            </a:r>
            <a:r>
              <a:rPr lang="en-US" altLang="zh-CN" sz="1200" b="1" dirty="0">
                <a:solidFill>
                  <a:srgbClr val="C00000"/>
                </a:solidFill>
                <a:latin typeface="微软雅黑" panose="020B0503020204020204" pitchFamily="34" charset="-122"/>
                <a:ea typeface="微软雅黑" panose="020B0503020204020204" pitchFamily="34" charset="-122"/>
              </a:rPr>
              <a:t>(arm</a:t>
            </a:r>
            <a:r>
              <a:rPr lang="zh-CN" altLang="en-US" sz="1200" b="1" dirty="0">
                <a:solidFill>
                  <a:srgbClr val="C00000"/>
                </a:solidFill>
                <a:latin typeface="微软雅黑" panose="020B0503020204020204" pitchFamily="34" charset="-122"/>
                <a:ea typeface="微软雅黑" panose="020B0503020204020204" pitchFamily="34" charset="-122"/>
              </a:rPr>
              <a:t>架构</a:t>
            </a:r>
            <a:r>
              <a:rPr lang="en-US" altLang="zh-CN" sz="1200" b="1" dirty="0">
                <a:solidFill>
                  <a:srgbClr val="C00000"/>
                </a:solidFill>
                <a:latin typeface="微软雅黑" panose="020B0503020204020204" pitchFamily="34" charset="-122"/>
                <a:ea typeface="微软雅黑" panose="020B0503020204020204" pitchFamily="34" charset="-122"/>
              </a:rPr>
              <a:t>)</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8" name="矩形 67"/>
          <p:cNvSpPr/>
          <p:nvPr/>
        </p:nvSpPr>
        <p:spPr>
          <a:xfrm>
            <a:off x="4238265" y="2379068"/>
            <a:ext cx="544400" cy="452101"/>
          </a:xfrm>
          <a:prstGeom prst="rect">
            <a:avLst/>
          </a:prstGeom>
          <a:no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799" b="1" kern="0" dirty="0">
                <a:solidFill>
                  <a:srgbClr val="000000"/>
                </a:solidFill>
                <a:latin typeface="Calibri"/>
                <a:ea typeface="等线" panose="02010600030101010101" pitchFamily="2" charset="-122"/>
              </a:rPr>
              <a:t>…</a:t>
            </a:r>
          </a:p>
        </p:txBody>
      </p:sp>
      <p:sp>
        <p:nvSpPr>
          <p:cNvPr id="71" name="圆角矩形 162"/>
          <p:cNvSpPr/>
          <p:nvPr/>
        </p:nvSpPr>
        <p:spPr>
          <a:xfrm>
            <a:off x="6243871" y="2104105"/>
            <a:ext cx="3667560"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70" name="TextBox 69"/>
          <p:cNvSpPr txBox="1"/>
          <p:nvPr/>
        </p:nvSpPr>
        <p:spPr>
          <a:xfrm>
            <a:off x="7685399" y="2112591"/>
            <a:ext cx="1005141" cy="338466"/>
          </a:xfrm>
          <a:prstGeom prst="rect">
            <a:avLst/>
          </a:prstGeom>
          <a:noFill/>
        </p:spPr>
        <p:txBody>
          <a:bodyPr wrap="none" rtlCol="0">
            <a:spAutoFit/>
          </a:bodyPr>
          <a:lstStyle/>
          <a:p>
            <a:pPr algn="ctr" defTabSz="1219078" fontAlgn="auto">
              <a:spcBef>
                <a:spcPts val="0"/>
              </a:spcBef>
              <a:spcAft>
                <a:spcPts val="0"/>
              </a:spcAft>
            </a:pPr>
            <a:r>
              <a:rPr lang="zh-CN" altLang="en-US" sz="1600" b="1" dirty="0">
                <a:solidFill>
                  <a:srgbClr val="C00000"/>
                </a:solidFill>
                <a:latin typeface="微软雅黑" panose="020B0503020204020204" pitchFamily="34" charset="-122"/>
                <a:ea typeface="微软雅黑" panose="020B0503020204020204" pitchFamily="34" charset="-122"/>
              </a:rPr>
              <a:t>远程仓库</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72" name="矩形 71"/>
          <p:cNvSpPr/>
          <p:nvPr/>
        </p:nvSpPr>
        <p:spPr>
          <a:xfrm>
            <a:off x="6334465" y="2451057"/>
            <a:ext cx="955818" cy="452101"/>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pPr>
            <a:r>
              <a:rPr lang="en-US" altLang="zh-CN" sz="1100" b="1" kern="0" dirty="0">
                <a:solidFill>
                  <a:srgbClr val="FFFFFF"/>
                </a:solidFill>
                <a:latin typeface="Calibri"/>
                <a:ea typeface="等线" panose="02010600030101010101" pitchFamily="2" charset="-122"/>
              </a:rPr>
              <a:t>AA-x.x.jar</a:t>
            </a:r>
          </a:p>
        </p:txBody>
      </p:sp>
      <p:sp>
        <p:nvSpPr>
          <p:cNvPr id="73" name="矩形 72"/>
          <p:cNvSpPr/>
          <p:nvPr/>
        </p:nvSpPr>
        <p:spPr>
          <a:xfrm>
            <a:off x="7399169" y="2451057"/>
            <a:ext cx="955818" cy="452101"/>
          </a:xfrm>
          <a:prstGeom prst="rect">
            <a:avLst/>
          </a:prstGeom>
          <a:solidFill>
            <a:srgbClr val="FF5F00"/>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r>
              <a:rPr lang="en-US" altLang="zh-CN" sz="1100" kern="0" dirty="0">
                <a:solidFill>
                  <a:srgbClr val="FFFFFF"/>
                </a:solidFill>
                <a:latin typeface="微软雅黑" panose="020B0503020204020204" pitchFamily="34" charset="-122"/>
                <a:ea typeface="微软雅黑" panose="020B0503020204020204" pitchFamily="34" charset="-122"/>
              </a:rPr>
              <a:t>BB-x.x.jar</a:t>
            </a:r>
          </a:p>
          <a:p>
            <a:pPr algn="ctr" defTabSz="801367" fontAlgn="base"/>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75" name="矩形 74"/>
          <p:cNvSpPr/>
          <p:nvPr/>
        </p:nvSpPr>
        <p:spPr>
          <a:xfrm>
            <a:off x="8463873" y="2451057"/>
            <a:ext cx="955818" cy="452101"/>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FFFFFF"/>
                </a:solidFill>
                <a:latin typeface="Calibri"/>
                <a:ea typeface="等线" panose="02010600030101010101" pitchFamily="2" charset="-122"/>
              </a:rPr>
              <a:t>CC-x.x.jar</a:t>
            </a:r>
          </a:p>
        </p:txBody>
      </p:sp>
      <p:sp>
        <p:nvSpPr>
          <p:cNvPr id="76" name="矩形 75"/>
          <p:cNvSpPr/>
          <p:nvPr/>
        </p:nvSpPr>
        <p:spPr>
          <a:xfrm>
            <a:off x="9407507" y="2451057"/>
            <a:ext cx="503924" cy="452101"/>
          </a:xfrm>
          <a:prstGeom prst="rect">
            <a:avLst/>
          </a:prstGeom>
          <a:no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400" b="1" kern="0" dirty="0">
                <a:solidFill>
                  <a:srgbClr val="000000"/>
                </a:solidFill>
                <a:latin typeface="Calibri"/>
                <a:ea typeface="等线" panose="02010600030101010101" pitchFamily="2" charset="-122"/>
              </a:rPr>
              <a:t>…</a:t>
            </a:r>
          </a:p>
        </p:txBody>
      </p:sp>
      <p:sp>
        <p:nvSpPr>
          <p:cNvPr id="78" name="圆角矩形 162"/>
          <p:cNvSpPr/>
          <p:nvPr/>
        </p:nvSpPr>
        <p:spPr>
          <a:xfrm>
            <a:off x="6520943" y="3788946"/>
            <a:ext cx="3246509"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algn="ctr"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79" name="TextBox 78"/>
          <p:cNvSpPr txBox="1"/>
          <p:nvPr/>
        </p:nvSpPr>
        <p:spPr>
          <a:xfrm>
            <a:off x="7641628" y="3797432"/>
            <a:ext cx="1005141" cy="338466"/>
          </a:xfrm>
          <a:prstGeom prst="rect">
            <a:avLst/>
          </a:prstGeom>
          <a:noFill/>
        </p:spPr>
        <p:txBody>
          <a:bodyPr wrap="none" rtlCol="0">
            <a:spAutoFit/>
          </a:bodyPr>
          <a:lstStyle/>
          <a:p>
            <a:pPr algn="ctr" defTabSz="1219078" fontAlgn="auto">
              <a:spcBef>
                <a:spcPts val="0"/>
              </a:spcBef>
              <a:spcAft>
                <a:spcPts val="0"/>
              </a:spcAft>
            </a:pPr>
            <a:r>
              <a:rPr lang="zh-CN" altLang="en-US" sz="1600" b="1" dirty="0">
                <a:solidFill>
                  <a:srgbClr val="C00000"/>
                </a:solidFill>
                <a:latin typeface="微软雅黑" panose="020B0503020204020204" pitchFamily="34" charset="-122"/>
                <a:ea typeface="微软雅黑" panose="020B0503020204020204" pitchFamily="34" charset="-122"/>
              </a:rPr>
              <a:t>本地仓库</a:t>
            </a:r>
          </a:p>
        </p:txBody>
      </p:sp>
      <p:sp>
        <p:nvSpPr>
          <p:cNvPr id="80" name="矩形 79"/>
          <p:cNvSpPr/>
          <p:nvPr/>
        </p:nvSpPr>
        <p:spPr>
          <a:xfrm>
            <a:off x="6586437" y="4135899"/>
            <a:ext cx="963385" cy="452101"/>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endParaRPr lang="en-US" altLang="zh-CN" sz="1100" b="1" kern="0" dirty="0">
              <a:solidFill>
                <a:srgbClr val="FFFFFF"/>
              </a:solidFill>
              <a:latin typeface="Calibri"/>
              <a:ea typeface="等线" panose="02010600030101010101" pitchFamily="2" charset="-122"/>
            </a:endParaRPr>
          </a:p>
        </p:txBody>
      </p:sp>
      <p:sp>
        <p:nvSpPr>
          <p:cNvPr id="81" name="矩形 80"/>
          <p:cNvSpPr/>
          <p:nvPr/>
        </p:nvSpPr>
        <p:spPr>
          <a:xfrm>
            <a:off x="7662505" y="4135899"/>
            <a:ext cx="963385" cy="452101"/>
          </a:xfrm>
          <a:prstGeom prst="rect">
            <a:avLst/>
          </a:prstGeom>
          <a:solidFill>
            <a:srgbClr val="59C8D5"/>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spcBef>
                <a:spcPts val="0"/>
              </a:spcBef>
              <a:spcAft>
                <a:spcPts val="0"/>
              </a:spcAft>
            </a:pPr>
            <a:r>
              <a:rPr lang="en-US" altLang="zh-CN" sz="1100" b="1" kern="0" dirty="0">
                <a:solidFill>
                  <a:srgbClr val="FFFFFF"/>
                </a:solidFill>
                <a:latin typeface="微软雅黑" panose="020B0503020204020204" pitchFamily="34" charset="-122"/>
                <a:ea typeface="微软雅黑" panose="020B0503020204020204" pitchFamily="34" charset="-122"/>
              </a:rPr>
              <a:t> BB-x.x.jar</a:t>
            </a:r>
          </a:p>
          <a:p>
            <a:pPr algn="ctr" defTabSz="801367" fontAlgn="base">
              <a:spcBef>
                <a:spcPts val="0"/>
              </a:spcBef>
              <a:spcAft>
                <a:spcPts val="0"/>
              </a:spcAft>
            </a:pPr>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82" name="矩形 81"/>
          <p:cNvSpPr/>
          <p:nvPr/>
        </p:nvSpPr>
        <p:spPr>
          <a:xfrm>
            <a:off x="8738573" y="4063909"/>
            <a:ext cx="963385" cy="452101"/>
          </a:xfrm>
          <a:prstGeom prst="rect">
            <a:avLst/>
          </a:prstGeom>
          <a:no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799" b="1" kern="0" dirty="0">
                <a:solidFill>
                  <a:srgbClr val="000000"/>
                </a:solidFill>
                <a:latin typeface="Calibri"/>
                <a:ea typeface="等线" panose="02010600030101010101" pitchFamily="2" charset="-122"/>
              </a:rPr>
              <a:t>……</a:t>
            </a:r>
          </a:p>
        </p:txBody>
      </p:sp>
      <p:sp>
        <p:nvSpPr>
          <p:cNvPr id="7" name="TextBox 6"/>
          <p:cNvSpPr txBox="1"/>
          <p:nvPr/>
        </p:nvSpPr>
        <p:spPr>
          <a:xfrm>
            <a:off x="2682680" y="3038001"/>
            <a:ext cx="3125363" cy="276927"/>
          </a:xfrm>
          <a:prstGeom prst="rect">
            <a:avLst/>
          </a:prstGeom>
          <a:noFill/>
        </p:spPr>
        <p:txBody>
          <a:bodyPr wrap="none" rtlCol="0">
            <a:sp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2. </a:t>
            </a:r>
            <a:r>
              <a:rPr lang="zh-CN" altLang="en-US" sz="1200" dirty="0">
                <a:solidFill>
                  <a:srgbClr val="1D1D1A"/>
                </a:solidFill>
                <a:latin typeface="微软雅黑" panose="020B0503020204020204" pitchFamily="34" charset="-122"/>
                <a:ea typeface="微软雅黑" panose="020B0503020204020204" pitchFamily="34" charset="-122"/>
              </a:rPr>
              <a:t>从鲲鹏远程仓库下载，并保存到本地仓库</a:t>
            </a:r>
          </a:p>
        </p:txBody>
      </p:sp>
      <p:sp>
        <p:nvSpPr>
          <p:cNvPr id="83" name="圆角矩形 162"/>
          <p:cNvSpPr/>
          <p:nvPr/>
        </p:nvSpPr>
        <p:spPr>
          <a:xfrm>
            <a:off x="6257613" y="5300721"/>
            <a:ext cx="4661668"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algn="ctr"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84" name="矩形 83"/>
          <p:cNvSpPr/>
          <p:nvPr/>
        </p:nvSpPr>
        <p:spPr>
          <a:xfrm>
            <a:off x="3360409" y="3797432"/>
            <a:ext cx="932287" cy="855385"/>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1219078" fontAlgn="auto">
              <a:spcBef>
                <a:spcPts val="0"/>
              </a:spcBef>
              <a:spcAft>
                <a:spcPts val="0"/>
              </a:spcAft>
            </a:pPr>
            <a:r>
              <a:rPr lang="zh-CN" altLang="en-US" sz="1100" b="1" dirty="0">
                <a:solidFill>
                  <a:srgbClr val="1D1D1A"/>
                </a:solidFill>
                <a:latin typeface="微软雅黑" panose="020B0503020204020204" pitchFamily="34" charset="-122"/>
                <a:ea typeface="微软雅黑" panose="020B0503020204020204" pitchFamily="34" charset="-122"/>
              </a:rPr>
              <a:t>构建程序</a:t>
            </a:r>
            <a:endParaRPr lang="en-US" altLang="zh-CN" sz="1100" b="1" dirty="0">
              <a:solidFill>
                <a:srgbClr val="1D1D1A"/>
              </a:solidFill>
              <a:latin typeface="微软雅黑" panose="020B0503020204020204" pitchFamily="34" charset="-122"/>
              <a:ea typeface="微软雅黑" panose="020B0503020204020204" pitchFamily="34" charset="-122"/>
            </a:endParaRPr>
          </a:p>
          <a:p>
            <a:pPr algn="ctr" defTabSz="1219078" fontAlgn="auto">
              <a:spcBef>
                <a:spcPts val="0"/>
              </a:spcBef>
              <a:spcAft>
                <a:spcPts val="0"/>
              </a:spcAft>
            </a:pPr>
            <a:r>
              <a:rPr lang="en-US" altLang="zh-CN" sz="1100" b="1" dirty="0">
                <a:solidFill>
                  <a:srgbClr val="1D1D1A"/>
                </a:solidFill>
                <a:latin typeface="微软雅黑" panose="020B0503020204020204" pitchFamily="34" charset="-122"/>
                <a:ea typeface="微软雅黑" panose="020B0503020204020204" pitchFamily="34" charset="-122"/>
              </a:rPr>
              <a:t>(</a:t>
            </a:r>
            <a:r>
              <a:rPr lang="en-US" altLang="zh-CN" sz="1100" b="1" dirty="0" err="1">
                <a:solidFill>
                  <a:srgbClr val="1D1D1A"/>
                </a:solidFill>
                <a:latin typeface="微软雅黑" panose="020B0503020204020204" pitchFamily="34" charset="-122"/>
                <a:ea typeface="微软雅黑" panose="020B0503020204020204" pitchFamily="34" charset="-122"/>
              </a:rPr>
              <a:t>mvn</a:t>
            </a:r>
            <a:r>
              <a:rPr lang="en-US" altLang="zh-CN" sz="1100" b="1" dirty="0">
                <a:solidFill>
                  <a:srgbClr val="1D1D1A"/>
                </a:solidFill>
                <a:latin typeface="微软雅黑" panose="020B0503020204020204" pitchFamily="34" charset="-122"/>
                <a:ea typeface="微软雅黑" panose="020B0503020204020204" pitchFamily="34" charset="-122"/>
              </a:rPr>
              <a:t>)</a:t>
            </a:r>
          </a:p>
        </p:txBody>
      </p:sp>
      <p:sp>
        <p:nvSpPr>
          <p:cNvPr id="86" name="圆角矩形 162"/>
          <p:cNvSpPr/>
          <p:nvPr/>
        </p:nvSpPr>
        <p:spPr>
          <a:xfrm>
            <a:off x="529246" y="5301129"/>
            <a:ext cx="3248260" cy="863871"/>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algn="ctr"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87" name="TextBox 86"/>
          <p:cNvSpPr txBox="1"/>
          <p:nvPr/>
        </p:nvSpPr>
        <p:spPr>
          <a:xfrm>
            <a:off x="886436" y="5309615"/>
            <a:ext cx="2533881" cy="338466"/>
          </a:xfrm>
          <a:prstGeom prst="rect">
            <a:avLst/>
          </a:prstGeom>
          <a:noFill/>
        </p:spPr>
        <p:txBody>
          <a:bodyPr wrap="none" rtlCol="0">
            <a:spAutoFit/>
          </a:bodyPr>
          <a:lstStyle/>
          <a:p>
            <a:pPr algn="ctr" defTabSz="1219078" fontAlgn="auto">
              <a:spcBef>
                <a:spcPts val="0"/>
              </a:spcBef>
              <a:spcAft>
                <a:spcPts val="0"/>
              </a:spcAft>
            </a:pPr>
            <a:r>
              <a:rPr lang="zh-CN" altLang="en-US" sz="1600" b="1" dirty="0">
                <a:solidFill>
                  <a:srgbClr val="C00000"/>
                </a:solidFill>
                <a:latin typeface="微软雅黑" panose="020B0503020204020204" pitchFamily="34" charset="-122"/>
                <a:ea typeface="微软雅黑" panose="020B0503020204020204" pitchFamily="34" charset="-122"/>
              </a:rPr>
              <a:t>版本包（</a:t>
            </a:r>
            <a:r>
              <a:rPr lang="en-US" altLang="zh-CN" sz="1600" b="1" dirty="0">
                <a:solidFill>
                  <a:srgbClr val="C00000"/>
                </a:solidFill>
                <a:latin typeface="微软雅黑" panose="020B0503020204020204" pitchFamily="34" charset="-122"/>
                <a:ea typeface="微软雅黑" panose="020B0503020204020204" pitchFamily="34" charset="-122"/>
              </a:rPr>
              <a:t>tar.gz, rpm</a:t>
            </a:r>
            <a:r>
              <a:rPr lang="zh-CN" altLang="en-US" sz="1600" b="1" dirty="0">
                <a:solidFill>
                  <a:srgbClr val="C00000"/>
                </a:solidFill>
                <a:latin typeface="微软雅黑" panose="020B0503020204020204" pitchFamily="34" charset="-122"/>
                <a:ea typeface="微软雅黑" panose="020B0503020204020204" pitchFamily="34" charset="-122"/>
              </a:rPr>
              <a:t>等）</a:t>
            </a:r>
          </a:p>
        </p:txBody>
      </p:sp>
      <p:sp>
        <p:nvSpPr>
          <p:cNvPr id="88" name="矩形 87"/>
          <p:cNvSpPr/>
          <p:nvPr/>
        </p:nvSpPr>
        <p:spPr>
          <a:xfrm>
            <a:off x="594776" y="5640911"/>
            <a:ext cx="963905" cy="452101"/>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pPr>
            <a:endParaRPr lang="en-US" altLang="zh-CN" sz="1100" b="1" kern="0" dirty="0">
              <a:solidFill>
                <a:srgbClr val="FFFFFF"/>
              </a:solidFill>
              <a:latin typeface="Calibri"/>
              <a:ea typeface="等线" panose="02010600030101010101" pitchFamily="2" charset="-122"/>
            </a:endParaRPr>
          </a:p>
        </p:txBody>
      </p:sp>
      <p:sp>
        <p:nvSpPr>
          <p:cNvPr id="89" name="矩形 88"/>
          <p:cNvSpPr/>
          <p:nvPr/>
        </p:nvSpPr>
        <p:spPr>
          <a:xfrm>
            <a:off x="1671423" y="5640911"/>
            <a:ext cx="963905" cy="452101"/>
          </a:xfrm>
          <a:prstGeom prst="rect">
            <a:avLst/>
          </a:prstGeom>
          <a:solidFill>
            <a:srgbClr val="59C8D5"/>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spcBef>
                <a:spcPts val="0"/>
              </a:spcBef>
              <a:spcAft>
                <a:spcPts val="0"/>
              </a:spcAft>
            </a:pPr>
            <a:r>
              <a:rPr lang="en-US" altLang="zh-CN" sz="1100" b="1" kern="0" dirty="0">
                <a:solidFill>
                  <a:srgbClr val="FFFFFF"/>
                </a:solidFill>
                <a:latin typeface="微软雅黑" panose="020B0503020204020204" pitchFamily="34" charset="-122"/>
                <a:ea typeface="微软雅黑" panose="020B0503020204020204" pitchFamily="34" charset="-122"/>
              </a:rPr>
              <a:t> BB-x.x.jar </a:t>
            </a:r>
          </a:p>
          <a:p>
            <a:pPr algn="ctr" defTabSz="801367" fontAlgn="base">
              <a:spcBef>
                <a:spcPts val="0"/>
              </a:spcBef>
              <a:spcAft>
                <a:spcPts val="0"/>
              </a:spcAft>
            </a:pPr>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90" name="矩形 89"/>
          <p:cNvSpPr/>
          <p:nvPr/>
        </p:nvSpPr>
        <p:spPr>
          <a:xfrm>
            <a:off x="2748072" y="5640911"/>
            <a:ext cx="963905" cy="452101"/>
          </a:xfrm>
          <a:prstGeom prst="rect">
            <a:avLst/>
          </a:prstGeom>
          <a:solidFill>
            <a:schemeClr val="bg1">
              <a:lumMod val="7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pPr>
            <a:endParaRPr lang="en-US" altLang="zh-CN" sz="1100" b="1" kern="0" dirty="0">
              <a:solidFill>
                <a:srgbClr val="FFFFFF"/>
              </a:solidFill>
              <a:latin typeface="Calibri"/>
              <a:ea typeface="等线" panose="02010600030101010101" pitchFamily="2" charset="-122"/>
            </a:endParaRPr>
          </a:p>
        </p:txBody>
      </p:sp>
      <p:sp>
        <p:nvSpPr>
          <p:cNvPr id="9" name="TextBox 8"/>
          <p:cNvSpPr txBox="1"/>
          <p:nvPr/>
        </p:nvSpPr>
        <p:spPr>
          <a:xfrm>
            <a:off x="6279860" y="5363420"/>
            <a:ext cx="4639422" cy="738472"/>
          </a:xfrm>
          <a:prstGeom prst="rect">
            <a:avLst/>
          </a:prstGeom>
          <a:noFill/>
        </p:spPr>
        <p:txBody>
          <a:bodyPr wrap="square" rtlCol="0">
            <a:spAutoFit/>
          </a:bodyPr>
          <a:lstStyle/>
          <a:p>
            <a:pPr defTabSz="913838" fontAlgn="auto">
              <a:spcBef>
                <a:spcPts val="0"/>
              </a:spcBef>
              <a:spcAft>
                <a:spcPts val="0"/>
              </a:spcAft>
              <a:defRPr/>
            </a:pPr>
            <a:r>
              <a:rPr lang="zh-CN" altLang="en-US" sz="1400" dirty="0">
                <a:solidFill>
                  <a:srgbClr val="1D1D1A"/>
                </a:solidFill>
                <a:latin typeface="微软雅黑" panose="020B0503020204020204" pitchFamily="34" charset="-122"/>
                <a:ea typeface="微软雅黑" panose="020B0503020204020204" pitchFamily="34" charset="-122"/>
              </a:rPr>
              <a:t>如果不存在</a:t>
            </a:r>
            <a:r>
              <a:rPr lang="en-US" altLang="zh-CN" sz="1400" dirty="0">
                <a:solidFill>
                  <a:srgbClr val="1D1D1A"/>
                </a:solidFill>
                <a:latin typeface="微软雅黑" panose="020B0503020204020204" pitchFamily="34" charset="-122"/>
                <a:ea typeface="微软雅黑" panose="020B0503020204020204" pitchFamily="34" charset="-122"/>
              </a:rPr>
              <a:t>X86</a:t>
            </a:r>
            <a:r>
              <a:rPr lang="zh-CN" altLang="en-US" sz="1400" dirty="0">
                <a:solidFill>
                  <a:srgbClr val="1D1D1A"/>
                </a:solidFill>
                <a:latin typeface="微软雅黑" panose="020B0503020204020204" pitchFamily="34" charset="-122"/>
                <a:ea typeface="微软雅黑" panose="020B0503020204020204" pitchFamily="34" charset="-122"/>
              </a:rPr>
              <a:t>依赖</a:t>
            </a:r>
            <a:r>
              <a:rPr lang="en-US" altLang="zh-CN" sz="1400" dirty="0">
                <a:solidFill>
                  <a:srgbClr val="1D1D1A"/>
                </a:solidFill>
                <a:latin typeface="微软雅黑" panose="020B0503020204020204" pitchFamily="34" charset="-122"/>
                <a:ea typeface="微软雅黑" panose="020B0503020204020204" pitchFamily="34" charset="-122"/>
              </a:rPr>
              <a:t>,</a:t>
            </a:r>
            <a:r>
              <a:rPr lang="zh-CN" altLang="en-US" sz="1400" dirty="0">
                <a:solidFill>
                  <a:srgbClr val="1D1D1A"/>
                </a:solidFill>
                <a:latin typeface="微软雅黑" panose="020B0503020204020204" pitchFamily="34" charset="-122"/>
                <a:ea typeface="微软雅黑" panose="020B0503020204020204" pitchFamily="34" charset="-122"/>
              </a:rPr>
              <a:t>结束</a:t>
            </a:r>
            <a:r>
              <a:rPr lang="en-US" altLang="zh-CN" sz="1400" dirty="0">
                <a:solidFill>
                  <a:srgbClr val="1D1D1A"/>
                </a:solidFill>
                <a:latin typeface="微软雅黑" panose="020B0503020204020204" pitchFamily="34" charset="-122"/>
                <a:ea typeface="微软雅黑" panose="020B0503020204020204" pitchFamily="34" charset="-122"/>
              </a:rPr>
              <a:t>;</a:t>
            </a:r>
          </a:p>
          <a:p>
            <a:pPr defTabSz="913838" fontAlgn="auto">
              <a:spcBef>
                <a:spcPts val="0"/>
              </a:spcBef>
              <a:spcAft>
                <a:spcPts val="0"/>
              </a:spcAft>
              <a:defRPr/>
            </a:pPr>
            <a:r>
              <a:rPr lang="zh-CN" altLang="en-US" sz="1400" dirty="0">
                <a:solidFill>
                  <a:srgbClr val="1D1D1A"/>
                </a:solidFill>
                <a:latin typeface="微软雅黑" panose="020B0503020204020204" pitchFamily="34" charset="-122"/>
                <a:ea typeface="微软雅黑" panose="020B0503020204020204" pitchFamily="34" charset="-122"/>
              </a:rPr>
              <a:t>如果存在</a:t>
            </a:r>
            <a:r>
              <a:rPr lang="en-US" altLang="zh-CN" sz="1400" dirty="0">
                <a:solidFill>
                  <a:srgbClr val="1D1D1A"/>
                </a:solidFill>
                <a:latin typeface="微软雅黑" panose="020B0503020204020204" pitchFamily="34" charset="-122"/>
                <a:ea typeface="微软雅黑" panose="020B0503020204020204" pitchFamily="34" charset="-122"/>
              </a:rPr>
              <a:t>X86</a:t>
            </a:r>
            <a:r>
              <a:rPr lang="zh-CN" altLang="en-US" sz="1400" dirty="0">
                <a:solidFill>
                  <a:srgbClr val="1D1D1A"/>
                </a:solidFill>
                <a:latin typeface="微软雅黑" panose="020B0503020204020204" pitchFamily="34" charset="-122"/>
                <a:ea typeface="微软雅黑" panose="020B0503020204020204" pitchFamily="34" charset="-122"/>
              </a:rPr>
              <a:t>依赖</a:t>
            </a:r>
            <a:r>
              <a:rPr lang="en-US" altLang="zh-CN" sz="1400" dirty="0">
                <a:solidFill>
                  <a:srgbClr val="1D1D1A"/>
                </a:solidFill>
                <a:latin typeface="微软雅黑" panose="020B0503020204020204" pitchFamily="34" charset="-122"/>
                <a:ea typeface="微软雅黑" panose="020B0503020204020204" pitchFamily="34" charset="-122"/>
              </a:rPr>
              <a:t>,</a:t>
            </a:r>
            <a:r>
              <a:rPr lang="zh-CN" altLang="en-US" sz="1400" dirty="0">
                <a:solidFill>
                  <a:srgbClr val="1D1D1A"/>
                </a:solidFill>
                <a:latin typeface="微软雅黑" panose="020B0503020204020204" pitchFamily="34" charset="-122"/>
                <a:ea typeface="微软雅黑" panose="020B0503020204020204" pitchFamily="34" charset="-122"/>
              </a:rPr>
              <a:t>参照</a:t>
            </a:r>
            <a:r>
              <a:rPr lang="en-US" altLang="zh-CN" sz="1400" dirty="0">
                <a:solidFill>
                  <a:srgbClr val="1D1D1A"/>
                </a:solidFill>
                <a:latin typeface="微软雅黑" panose="020B0503020204020204" pitchFamily="34" charset="-122"/>
                <a:ea typeface="微软雅黑" panose="020B0503020204020204" pitchFamily="34" charset="-122"/>
              </a:rPr>
              <a:t>10</a:t>
            </a:r>
            <a:r>
              <a:rPr lang="zh-CN" altLang="en-US" sz="1400" dirty="0">
                <a:solidFill>
                  <a:srgbClr val="1D1D1A"/>
                </a:solidFill>
                <a:latin typeface="微软雅黑" panose="020B0503020204020204" pitchFamily="34" charset="-122"/>
                <a:ea typeface="微软雅黑" panose="020B0503020204020204" pitchFamily="34" charset="-122"/>
              </a:rPr>
              <a:t>页下载依赖源码</a:t>
            </a:r>
            <a:r>
              <a:rPr lang="en-US" altLang="zh-CN" sz="1400" dirty="0">
                <a:solidFill>
                  <a:srgbClr val="1D1D1A"/>
                </a:solidFill>
                <a:latin typeface="微软雅黑" panose="020B0503020204020204" pitchFamily="34" charset="-122"/>
                <a:ea typeface="微软雅黑" panose="020B0503020204020204" pitchFamily="34" charset="-122"/>
              </a:rPr>
              <a:t>,</a:t>
            </a:r>
            <a:r>
              <a:rPr lang="zh-CN" altLang="en-US" sz="1400" dirty="0">
                <a:solidFill>
                  <a:srgbClr val="1D1D1A"/>
                </a:solidFill>
                <a:latin typeface="微软雅黑" panose="020B0503020204020204" pitchFamily="34" charset="-122"/>
                <a:ea typeface="微软雅黑" panose="020B0503020204020204" pitchFamily="34" charset="-122"/>
              </a:rPr>
              <a:t>在鲲鹏上重新编译并替换掉本地仓，再次执行构建</a:t>
            </a:r>
            <a:endParaRPr lang="en-US" altLang="zh-CN" sz="1400" dirty="0">
              <a:solidFill>
                <a:srgbClr val="1D1D1A"/>
              </a:solidFill>
              <a:latin typeface="微软雅黑" panose="020B0503020204020204" pitchFamily="34" charset="-122"/>
              <a:ea typeface="微软雅黑" panose="020B0503020204020204" pitchFamily="34" charset="-122"/>
            </a:endParaRPr>
          </a:p>
        </p:txBody>
      </p:sp>
      <p:cxnSp>
        <p:nvCxnSpPr>
          <p:cNvPr id="11" name="肘形连接符 10"/>
          <p:cNvCxnSpPr>
            <a:stCxn id="44" idx="2"/>
            <a:endCxn id="79" idx="0"/>
          </p:cNvCxnSpPr>
          <p:nvPr/>
        </p:nvCxnSpPr>
        <p:spPr>
          <a:xfrm rot="16200000" flipH="1">
            <a:off x="4924916" y="578147"/>
            <a:ext cx="912653" cy="5525915"/>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4" idx="3"/>
            <a:endCxn id="78" idx="1"/>
          </p:cNvCxnSpPr>
          <p:nvPr/>
        </p:nvCxnSpPr>
        <p:spPr>
          <a:xfrm flipV="1">
            <a:off x="4292695" y="4220882"/>
            <a:ext cx="2228248" cy="424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752641" y="3907386"/>
            <a:ext cx="1234312" cy="276927"/>
          </a:xfrm>
          <a:prstGeom prst="rect">
            <a:avLst/>
          </a:prstGeom>
          <a:noFill/>
        </p:spPr>
        <p:txBody>
          <a:bodyPr wrap="none" rtlCol="0">
            <a:sp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1.</a:t>
            </a:r>
            <a:r>
              <a:rPr lang="zh-CN" altLang="en-US" sz="1200" dirty="0">
                <a:solidFill>
                  <a:srgbClr val="1D1D1A"/>
                </a:solidFill>
                <a:latin typeface="微软雅黑" panose="020B0503020204020204" pitchFamily="34" charset="-122"/>
                <a:ea typeface="微软雅黑" panose="020B0503020204020204" pitchFamily="34" charset="-122"/>
              </a:rPr>
              <a:t>查询本地仓库</a:t>
            </a:r>
          </a:p>
        </p:txBody>
      </p:sp>
      <p:cxnSp>
        <p:nvCxnSpPr>
          <p:cNvPr id="18" name="直接连接符 17"/>
          <p:cNvCxnSpPr>
            <a:stCxn id="84" idx="1"/>
          </p:cNvCxnSpPr>
          <p:nvPr/>
        </p:nvCxnSpPr>
        <p:spPr>
          <a:xfrm flipH="1">
            <a:off x="2153376" y="4225125"/>
            <a:ext cx="120703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86" idx="0"/>
          </p:cNvCxnSpPr>
          <p:nvPr/>
        </p:nvCxnSpPr>
        <p:spPr>
          <a:xfrm>
            <a:off x="2153376" y="4225125"/>
            <a:ext cx="0" cy="107600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207956" y="3890842"/>
            <a:ext cx="1080464" cy="276927"/>
          </a:xfrm>
          <a:prstGeom prst="rect">
            <a:avLst/>
          </a:prstGeom>
          <a:noFill/>
        </p:spPr>
        <p:txBody>
          <a:bodyPr wrap="none" rtlCol="0">
            <a:spAutoFit/>
          </a:bodyPr>
          <a:lstStyle/>
          <a:p>
            <a:pPr defTabSz="1219078" fontAlgn="auto">
              <a:spcBef>
                <a:spcPts val="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3.</a:t>
            </a:r>
            <a:r>
              <a:rPr lang="zh-CN" altLang="en-US" sz="1200" dirty="0">
                <a:solidFill>
                  <a:srgbClr val="1D1D1A"/>
                </a:solidFill>
                <a:latin typeface="微软雅黑" panose="020B0503020204020204" pitchFamily="34" charset="-122"/>
                <a:ea typeface="微软雅黑" panose="020B0503020204020204" pitchFamily="34" charset="-122"/>
              </a:rPr>
              <a:t>构建软件包</a:t>
            </a:r>
          </a:p>
        </p:txBody>
      </p:sp>
      <p:cxnSp>
        <p:nvCxnSpPr>
          <p:cNvPr id="93" name="直接箭头连接符 92"/>
          <p:cNvCxnSpPr>
            <a:stCxn id="86" idx="3"/>
            <a:endCxn id="83" idx="1"/>
          </p:cNvCxnSpPr>
          <p:nvPr/>
        </p:nvCxnSpPr>
        <p:spPr>
          <a:xfrm flipV="1">
            <a:off x="3777506" y="5732657"/>
            <a:ext cx="2480107" cy="40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173569" y="5265204"/>
            <a:ext cx="1687980" cy="461665"/>
          </a:xfrm>
          <a:prstGeom prst="rect">
            <a:avLst/>
          </a:prstGeom>
          <a:noFill/>
        </p:spPr>
        <p:txBody>
          <a:bodyPr wrap="square" rtlCol="0">
            <a:spAutoFit/>
          </a:bodyPr>
          <a:lstStyle/>
          <a:p>
            <a:pPr defTabSz="1219078" fontAlgn="auto">
              <a:spcBef>
                <a:spcPts val="0"/>
              </a:spcBef>
              <a:spcAft>
                <a:spcPts val="0"/>
              </a:spcAft>
            </a:pPr>
            <a:r>
              <a:rPr lang="en-US" altLang="zh-CN" sz="1200" dirty="0" smtClean="0">
                <a:solidFill>
                  <a:srgbClr val="1D1D1A"/>
                </a:solidFill>
                <a:latin typeface="微软雅黑" panose="020B0503020204020204" pitchFamily="34" charset="-122"/>
                <a:ea typeface="微软雅黑" panose="020B0503020204020204" pitchFamily="34" charset="-122"/>
              </a:rPr>
              <a:t>4</a:t>
            </a:r>
            <a:r>
              <a:rPr lang="en-US" altLang="zh-CN" sz="1200" dirty="0">
                <a:solidFill>
                  <a:srgbClr val="1D1D1A"/>
                </a:solidFill>
                <a:latin typeface="微软雅黑" panose="020B0503020204020204" pitchFamily="34" charset="-122"/>
                <a:ea typeface="微软雅黑" panose="020B0503020204020204" pitchFamily="34" charset="-122"/>
              </a:rPr>
              <a:t>. </a:t>
            </a:r>
            <a:r>
              <a:rPr lang="en-US" altLang="zh-CN" sz="1200" dirty="0" smtClean="0">
                <a:solidFill>
                  <a:srgbClr val="1D1D1A"/>
                </a:solidFill>
                <a:latin typeface="微软雅黑" panose="020B0503020204020204" pitchFamily="34" charset="-122"/>
                <a:ea typeface="微软雅黑" panose="020B0503020204020204" pitchFamily="34" charset="-122"/>
              </a:rPr>
              <a:t>Dependency</a:t>
            </a:r>
            <a:r>
              <a:rPr lang="zh-CN" altLang="en-US" sz="1200" dirty="0" smtClean="0">
                <a:solidFill>
                  <a:srgbClr val="1D1D1A"/>
                </a:solidFill>
                <a:latin typeface="微软雅黑" panose="020B0503020204020204" pitchFamily="34" charset="-122"/>
                <a:ea typeface="微软雅黑" panose="020B0503020204020204" pitchFamily="34" charset="-122"/>
              </a:rPr>
              <a:t>工具扫描</a:t>
            </a:r>
            <a:r>
              <a:rPr lang="zh-CN" altLang="en-US" sz="1200" dirty="0">
                <a:solidFill>
                  <a:srgbClr val="1D1D1A"/>
                </a:solidFill>
                <a:latin typeface="微软雅黑" panose="020B0503020204020204" pitchFamily="34" charset="-122"/>
                <a:ea typeface="微软雅黑" panose="020B0503020204020204" pitchFamily="34" charset="-122"/>
              </a:rPr>
              <a:t>依赖库</a:t>
            </a:r>
          </a:p>
        </p:txBody>
      </p:sp>
      <p:sp>
        <p:nvSpPr>
          <p:cNvPr id="44" name="矩形 43"/>
          <p:cNvSpPr/>
          <p:nvPr/>
        </p:nvSpPr>
        <p:spPr>
          <a:xfrm>
            <a:off x="2136591" y="2432678"/>
            <a:ext cx="963385" cy="452101"/>
          </a:xfrm>
          <a:prstGeom prst="rect">
            <a:avLst/>
          </a:prstGeom>
          <a:solidFill>
            <a:srgbClr val="59C8D5"/>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spcBef>
                <a:spcPts val="0"/>
              </a:spcBef>
              <a:spcAft>
                <a:spcPts val="0"/>
              </a:spcAft>
            </a:pPr>
            <a:r>
              <a:rPr lang="en-US" altLang="zh-CN" sz="1100" b="1" kern="0" dirty="0">
                <a:solidFill>
                  <a:srgbClr val="FFFFFF"/>
                </a:solidFill>
                <a:latin typeface="微软雅黑" panose="020B0503020204020204" pitchFamily="34" charset="-122"/>
                <a:ea typeface="微软雅黑" panose="020B0503020204020204" pitchFamily="34" charset="-122"/>
              </a:rPr>
              <a:t> BB-x.x.jar</a:t>
            </a:r>
          </a:p>
          <a:p>
            <a:pPr algn="ctr" defTabSz="801367" fontAlgn="base">
              <a:spcBef>
                <a:spcPts val="0"/>
              </a:spcBef>
              <a:spcAft>
                <a:spcPts val="0"/>
              </a:spcAft>
            </a:pPr>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45" name="矩形 44"/>
          <p:cNvSpPr/>
          <p:nvPr/>
        </p:nvSpPr>
        <p:spPr>
          <a:xfrm>
            <a:off x="1776645" y="5898271"/>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sp>
        <p:nvSpPr>
          <p:cNvPr id="46" name="矩形 45"/>
          <p:cNvSpPr/>
          <p:nvPr/>
        </p:nvSpPr>
        <p:spPr>
          <a:xfrm>
            <a:off x="2216503" y="2689184"/>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sp>
        <p:nvSpPr>
          <p:cNvPr id="47" name="矩形 46"/>
          <p:cNvSpPr/>
          <p:nvPr/>
        </p:nvSpPr>
        <p:spPr>
          <a:xfrm>
            <a:off x="7758080" y="4397266"/>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sp>
        <p:nvSpPr>
          <p:cNvPr id="48" name="矩形 47"/>
          <p:cNvSpPr/>
          <p:nvPr/>
        </p:nvSpPr>
        <p:spPr>
          <a:xfrm>
            <a:off x="7485742" y="2717909"/>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a:solidFill>
                  <a:srgbClr val="000000"/>
                </a:solidFill>
                <a:latin typeface="Calibri"/>
                <a:ea typeface="等线" panose="02010600030101010101" pitchFamily="2" charset="-122"/>
              </a:rPr>
              <a:t>x86</a:t>
            </a:r>
            <a:r>
              <a:rPr lang="zh-CN" altLang="en-US" sz="1100" b="1" kern="0" dirty="0">
                <a:solidFill>
                  <a:srgbClr val="000000"/>
                </a:solidFill>
                <a:latin typeface="Calibri"/>
                <a:ea typeface="等线" panose="02010600030101010101" pitchFamily="2" charset="-122"/>
              </a:rPr>
              <a:t>库</a:t>
            </a:r>
          </a:p>
        </p:txBody>
      </p:sp>
      <p:sp>
        <p:nvSpPr>
          <p:cNvPr id="50" name="矩形 49"/>
          <p:cNvSpPr/>
          <p:nvPr/>
        </p:nvSpPr>
        <p:spPr>
          <a:xfrm>
            <a:off x="3256058" y="2426648"/>
            <a:ext cx="963385" cy="452101"/>
          </a:xfrm>
          <a:prstGeom prst="rect">
            <a:avLst/>
          </a:prstGeom>
          <a:solidFill>
            <a:srgbClr val="59C8D5"/>
          </a:solidFill>
          <a:ln w="9525" cap="flat" cmpd="sng" algn="ctr">
            <a:noFill/>
            <a:prstDash val="solid"/>
            <a:round/>
            <a:headEnd type="none" w="med" len="med"/>
            <a:tailEnd type="none" w="med" len="med"/>
          </a:ln>
          <a:effectLst/>
        </p:spPr>
        <p:txBody>
          <a:bodyPr vert="horz" wrap="square" lIns="91413" tIns="45707" rIns="91413" bIns="45707" numCol="1" rtlCol="0" anchor="ctr" anchorCtr="0" compatLnSpc="1">
            <a:prstTxWarp prst="textNoShape">
              <a:avLst/>
            </a:prstTxWarp>
          </a:bodyPr>
          <a:lstStyle/>
          <a:p>
            <a:pPr algn="ctr" defTabSz="801367" fontAlgn="base">
              <a:spcBef>
                <a:spcPts val="0"/>
              </a:spcBef>
              <a:spcAft>
                <a:spcPts val="0"/>
              </a:spcAft>
            </a:pPr>
            <a:r>
              <a:rPr lang="en-US" altLang="zh-CN" sz="1100" b="1" kern="0" dirty="0">
                <a:solidFill>
                  <a:srgbClr val="FFFFFF"/>
                </a:solidFill>
                <a:latin typeface="微软雅黑" panose="020B0503020204020204" pitchFamily="34" charset="-122"/>
                <a:ea typeface="微软雅黑" panose="020B0503020204020204" pitchFamily="34" charset="-122"/>
              </a:rPr>
              <a:t> YY-x.x.jar</a:t>
            </a:r>
          </a:p>
          <a:p>
            <a:pPr algn="ctr" defTabSz="801367" fontAlgn="base">
              <a:spcBef>
                <a:spcPts val="0"/>
              </a:spcBef>
              <a:spcAft>
                <a:spcPts val="0"/>
              </a:spcAft>
            </a:pPr>
            <a:endParaRPr lang="zh-CN" altLang="en-US" sz="1100" b="1" kern="0" dirty="0">
              <a:solidFill>
                <a:srgbClr val="FFFFFF"/>
              </a:solidFill>
              <a:latin typeface="微软雅黑" panose="020B0503020204020204" pitchFamily="34" charset="-122"/>
              <a:ea typeface="微软雅黑" panose="020B0503020204020204" pitchFamily="34" charset="-122"/>
            </a:endParaRPr>
          </a:p>
        </p:txBody>
      </p:sp>
      <p:sp>
        <p:nvSpPr>
          <p:cNvPr id="51" name="矩形 50"/>
          <p:cNvSpPr/>
          <p:nvPr/>
        </p:nvSpPr>
        <p:spPr>
          <a:xfrm>
            <a:off x="3335969" y="2683153"/>
            <a:ext cx="772236" cy="142457"/>
          </a:xfrm>
          <a:prstGeom prst="rect">
            <a:avLst/>
          </a:prstGeom>
          <a:solidFill>
            <a:schemeClr val="bg1">
              <a:lumMod val="85000"/>
            </a:schemeClr>
          </a:solidFill>
          <a:ln w="12700" cap="flat" cmpd="sng" algn="ctr">
            <a:noFill/>
            <a:prstDash val="solid"/>
            <a:miter lim="800000"/>
          </a:ln>
          <a:effectLst/>
        </p:spPr>
        <p:txBody>
          <a:bodyPr lIns="0" rIns="0" rtlCol="0" anchor="ctr"/>
          <a:lstStyle/>
          <a:p>
            <a:pPr algn="ctr" defTabSz="913838" fontAlgn="auto">
              <a:spcBef>
                <a:spcPts val="0"/>
              </a:spcBef>
              <a:spcAft>
                <a:spcPts val="0"/>
              </a:spcAft>
              <a:defRPr/>
            </a:pPr>
            <a:r>
              <a:rPr lang="en-US" altLang="zh-CN" sz="1100" b="1" kern="0" dirty="0" err="1">
                <a:solidFill>
                  <a:srgbClr val="000000"/>
                </a:solidFill>
                <a:latin typeface="Calibri"/>
                <a:ea typeface="等线" panose="02010600030101010101" pitchFamily="2" charset="-122"/>
              </a:rPr>
              <a:t>Kunpeng</a:t>
            </a:r>
            <a:r>
              <a:rPr lang="zh-CN" altLang="en-US" sz="1100" b="1" kern="0" dirty="0">
                <a:solidFill>
                  <a:srgbClr val="000000"/>
                </a:solidFill>
                <a:latin typeface="Calibri"/>
                <a:ea typeface="等线" panose="02010600030101010101" pitchFamily="2" charset="-122"/>
              </a:rPr>
              <a:t>库</a:t>
            </a:r>
          </a:p>
        </p:txBody>
      </p:sp>
    </p:spTree>
    <p:extLst>
      <p:ext uri="{BB962C8B-B14F-4D97-AF65-F5344CB8AC3E}">
        <p14:creationId xmlns:p14="http://schemas.microsoft.com/office/powerpoint/2010/main" val="19463012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目录</a:t>
            </a:r>
          </a:p>
        </p:txBody>
      </p:sp>
      <p:grpSp>
        <p:nvGrpSpPr>
          <p:cNvPr id="13" name="组合 12"/>
          <p:cNvGrpSpPr/>
          <p:nvPr/>
        </p:nvGrpSpPr>
        <p:grpSpPr>
          <a:xfrm>
            <a:off x="422686" y="574240"/>
            <a:ext cx="259241" cy="308454"/>
            <a:chOff x="3295650" y="230188"/>
            <a:chExt cx="936625" cy="1114426"/>
          </a:xfrm>
          <a:solidFill>
            <a:schemeClr val="bg1"/>
          </a:solidFill>
        </p:grpSpPr>
        <p:sp>
          <p:nvSpPr>
            <p:cNvPr id="14"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0"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2"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3"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4"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5"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6"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7"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8"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9"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0"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1"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2"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3"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34"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53" name="矩形 52"/>
          <p:cNvSpPr/>
          <p:nvPr/>
        </p:nvSpPr>
        <p:spPr bwMode="auto">
          <a:xfrm>
            <a:off x="1259969" y="3119739"/>
            <a:ext cx="4539995" cy="477189"/>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rtlCol="0" anchor="ctr"/>
          <a:lstStyle/>
          <a:p>
            <a:pPr algn="ctr" defTabSz="1219078" fontAlgn="auto">
              <a:spcBef>
                <a:spcPts val="0"/>
              </a:spcBef>
              <a:spcAft>
                <a:spcPts val="0"/>
              </a:spcAft>
            </a:pPr>
            <a:endParaRPr lang="zh-CN" altLang="en-US" sz="2399">
              <a:solidFill>
                <a:srgbClr val="FFFFFF"/>
              </a:solidFill>
              <a:effectLst>
                <a:outerShdw blurRad="38100" dist="38100" dir="2700000" algn="tl">
                  <a:srgbClr val="000000">
                    <a:alpha val="43137"/>
                  </a:srgbClr>
                </a:outerShdw>
              </a:effectLst>
              <a:cs typeface="Arial" pitchFamily="34" charset="0"/>
            </a:endParaRPr>
          </a:p>
        </p:txBody>
      </p:sp>
      <p:sp>
        <p:nvSpPr>
          <p:cNvPr id="54" name="文本占位符 3"/>
          <p:cNvSpPr txBox="1">
            <a:spLocks/>
          </p:cNvSpPr>
          <p:nvPr/>
        </p:nvSpPr>
        <p:spPr>
          <a:xfrm>
            <a:off x="1400629" y="1700465"/>
            <a:ext cx="4253047" cy="187881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FFFFFF">
                  <a:lumMod val="50000"/>
                </a:srgbClr>
              </a:buClr>
              <a:buNone/>
            </a:pPr>
            <a:r>
              <a:rPr lang="en-US" altLang="zh-CN" sz="1799" dirty="0">
                <a:solidFill>
                  <a:srgbClr val="FFFFFF">
                    <a:lumMod val="50000"/>
                  </a:srgbClr>
                </a:solidFill>
              </a:rPr>
              <a:t>1.Maven</a:t>
            </a:r>
            <a:r>
              <a:rPr lang="zh-CN" altLang="en-US" sz="1799" dirty="0">
                <a:solidFill>
                  <a:srgbClr val="FFFFFF">
                    <a:lumMod val="50000"/>
                  </a:srgbClr>
                </a:solidFill>
              </a:rPr>
              <a:t>介绍</a:t>
            </a:r>
            <a:endParaRPr lang="en-US" altLang="zh-CN" sz="1799" dirty="0">
              <a:solidFill>
                <a:srgbClr val="FFFFFF">
                  <a:lumMod val="50000"/>
                </a:srgbClr>
              </a:solidFill>
            </a:endParaRPr>
          </a:p>
          <a:p>
            <a:pPr marL="0" indent="0">
              <a:buClr>
                <a:srgbClr val="FFFFFF">
                  <a:lumMod val="50000"/>
                </a:srgbClr>
              </a:buClr>
              <a:buNone/>
            </a:pPr>
            <a:r>
              <a:rPr lang="en-US" altLang="zh-CN" sz="1799" dirty="0">
                <a:solidFill>
                  <a:srgbClr val="FFFFFF">
                    <a:lumMod val="50000"/>
                  </a:srgbClr>
                </a:solidFill>
              </a:rPr>
              <a:t>2.</a:t>
            </a:r>
            <a:r>
              <a:rPr lang="zh-CN" altLang="en-US" sz="1799" dirty="0">
                <a:solidFill>
                  <a:srgbClr val="FFFFFF">
                    <a:lumMod val="50000"/>
                  </a:srgbClr>
                </a:solidFill>
              </a:rPr>
              <a:t>鲲鹏</a:t>
            </a:r>
            <a:r>
              <a:rPr lang="en-US" altLang="zh-CN" sz="1799" dirty="0">
                <a:solidFill>
                  <a:srgbClr val="FFFFFF">
                    <a:lumMod val="50000"/>
                  </a:srgbClr>
                </a:solidFill>
              </a:rPr>
              <a:t>Maven</a:t>
            </a:r>
            <a:r>
              <a:rPr lang="zh-CN" altLang="en-US" sz="1799" dirty="0">
                <a:solidFill>
                  <a:srgbClr val="FFFFFF">
                    <a:lumMod val="50000"/>
                  </a:srgbClr>
                </a:solidFill>
              </a:rPr>
              <a:t>仓介绍</a:t>
            </a:r>
            <a:endParaRPr lang="en-US" altLang="zh-CN" sz="1799" dirty="0">
              <a:solidFill>
                <a:srgbClr val="FFFFFF">
                  <a:lumMod val="50000"/>
                </a:srgbClr>
              </a:solidFill>
            </a:endParaRPr>
          </a:p>
          <a:p>
            <a:pPr marL="0" indent="0">
              <a:buClr>
                <a:srgbClr val="FFFFFF">
                  <a:lumMod val="50000"/>
                </a:srgbClr>
              </a:buClr>
              <a:buNone/>
            </a:pPr>
            <a:r>
              <a:rPr lang="en-US" altLang="zh-CN" sz="1799" dirty="0">
                <a:solidFill>
                  <a:srgbClr val="FFFFFF">
                    <a:lumMod val="50000"/>
                  </a:srgbClr>
                </a:solidFill>
              </a:rPr>
              <a:t>3.</a:t>
            </a:r>
            <a:r>
              <a:rPr lang="zh-CN" altLang="en-US" sz="1799" dirty="0">
                <a:solidFill>
                  <a:srgbClr val="FFFFFF">
                    <a:lumMod val="50000"/>
                  </a:srgbClr>
                </a:solidFill>
              </a:rPr>
              <a:t>如何配置优先搜索鲲鹏</a:t>
            </a:r>
            <a:r>
              <a:rPr lang="en-US" altLang="zh-CN" sz="1799" dirty="0">
                <a:solidFill>
                  <a:srgbClr val="FFFFFF">
                    <a:lumMod val="50000"/>
                  </a:srgbClr>
                </a:solidFill>
              </a:rPr>
              <a:t>Maven</a:t>
            </a:r>
            <a:r>
              <a:rPr lang="zh-CN" altLang="en-US" sz="1799" dirty="0">
                <a:solidFill>
                  <a:srgbClr val="FFFFFF">
                    <a:lumMod val="50000"/>
                  </a:srgbClr>
                </a:solidFill>
              </a:rPr>
              <a:t>仓</a:t>
            </a:r>
            <a:endParaRPr lang="en-US" altLang="zh-CN" sz="1799" dirty="0">
              <a:solidFill>
                <a:srgbClr val="FFFFFF">
                  <a:lumMod val="50000"/>
                </a:srgbClr>
              </a:solidFill>
            </a:endParaRPr>
          </a:p>
          <a:p>
            <a:pPr marL="0" indent="0">
              <a:buClr>
                <a:srgbClr val="FFFFFF">
                  <a:lumMod val="50000"/>
                </a:srgbClr>
              </a:buClr>
              <a:buNone/>
            </a:pPr>
            <a:r>
              <a:rPr lang="en-US" altLang="zh-CN" sz="1799" b="1" dirty="0">
                <a:solidFill>
                  <a:srgbClr val="000000"/>
                </a:solidFill>
              </a:rPr>
              <a:t>4.Hive</a:t>
            </a:r>
            <a:r>
              <a:rPr lang="zh-CN" altLang="en-US" sz="1799" b="1" dirty="0">
                <a:solidFill>
                  <a:srgbClr val="000000"/>
                </a:solidFill>
              </a:rPr>
              <a:t>编译实例</a:t>
            </a:r>
            <a:endParaRPr lang="en-US" altLang="zh-CN" sz="1799" b="1" dirty="0">
              <a:solidFill>
                <a:srgbClr val="000000"/>
              </a:solidFill>
            </a:endParaRPr>
          </a:p>
        </p:txBody>
      </p:sp>
      <p:sp>
        <p:nvSpPr>
          <p:cNvPr id="55" name="11"/>
          <p:cNvSpPr/>
          <p:nvPr/>
        </p:nvSpPr>
        <p:spPr bwMode="auto">
          <a:xfrm>
            <a:off x="781258" y="3209311"/>
            <a:ext cx="294407" cy="298042"/>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380" tIns="45706" rIns="91380" bIns="45706" anchor="ctr"/>
          <a:lstStyle/>
          <a:p>
            <a:pPr defTabSz="913491" eaLnBrk="0" fontAlgn="base" hangingPunct="0">
              <a:defRPr/>
            </a:pPr>
            <a:endParaRPr lang="zh-CN" altLang="en-US" sz="1600">
              <a:solidFill>
                <a:prstClr val="black"/>
              </a:solidFill>
              <a:latin typeface="Arial"/>
              <a:ea typeface="等线" panose="02010600030101010101" pitchFamily="2" charset="-122"/>
              <a:cs typeface="Arial"/>
              <a:sym typeface="+mn-lt"/>
            </a:endParaRPr>
          </a:p>
        </p:txBody>
      </p:sp>
    </p:spTree>
    <p:extLst>
      <p:ext uri="{BB962C8B-B14F-4D97-AF65-F5344CB8AC3E}">
        <p14:creationId xmlns:p14="http://schemas.microsoft.com/office/powerpoint/2010/main" val="26707388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759140"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en-US" altLang="zh-CN" sz="2799" dirty="0">
                <a:solidFill>
                  <a:srgbClr val="000000"/>
                </a:solidFill>
                <a:latin typeface="微软雅黑" panose="020B0503020204020204" pitchFamily="34" charset="-122"/>
                <a:ea typeface="微软雅黑" panose="020B0503020204020204" pitchFamily="34" charset="-122"/>
              </a:rPr>
              <a:t>Hive</a:t>
            </a:r>
            <a:r>
              <a:rPr lang="zh-CN" altLang="en-US" sz="2799" dirty="0">
                <a:solidFill>
                  <a:srgbClr val="000000"/>
                </a:solidFill>
                <a:latin typeface="微软雅黑" panose="020B0503020204020204" pitchFamily="34" charset="-122"/>
                <a:ea typeface="微软雅黑" panose="020B0503020204020204" pitchFamily="34" charset="-122"/>
              </a:rPr>
              <a:t>编译指导</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23" name="圆角矩形 162"/>
          <p:cNvSpPr/>
          <p:nvPr/>
        </p:nvSpPr>
        <p:spPr>
          <a:xfrm>
            <a:off x="552881" y="1269322"/>
            <a:ext cx="11086813" cy="1079839"/>
          </a:xfrm>
          <a:prstGeom prst="rect">
            <a:avLst/>
          </a:prstGeom>
          <a:solidFill>
            <a:schemeClr val="bg1">
              <a:lumMod val="95000"/>
            </a:schemeClr>
          </a:solidFill>
          <a:ln w="12700">
            <a:solidFill>
              <a:srgbClr val="C00000"/>
            </a:soli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30" name="TextBox 29"/>
          <p:cNvSpPr txBox="1"/>
          <p:nvPr/>
        </p:nvSpPr>
        <p:spPr>
          <a:xfrm>
            <a:off x="624817" y="1331003"/>
            <a:ext cx="11397928" cy="922945"/>
          </a:xfrm>
          <a:prstGeom prst="rect">
            <a:avLst/>
          </a:prstGeom>
          <a:noFill/>
        </p:spPr>
        <p:txBody>
          <a:bodyPr wrap="none" rtlCol="0">
            <a:spAutoFit/>
          </a:bodyPr>
          <a:lstStyle/>
          <a:p>
            <a:pPr defTabSz="1219078" fontAlgn="auto">
              <a:lnSpc>
                <a:spcPct val="150000"/>
              </a:lnSpc>
              <a:spcBef>
                <a:spcPts val="0"/>
              </a:spcBef>
              <a:spcAft>
                <a:spcPts val="0"/>
              </a:spcAft>
            </a:pPr>
            <a:r>
              <a:rPr lang="zh-CN" altLang="en-US" sz="1799" dirty="0">
                <a:solidFill>
                  <a:srgbClr val="000000"/>
                </a:solidFill>
                <a:latin typeface="微软雅黑" panose="020B0503020204020204" pitchFamily="34" charset="-122"/>
                <a:ea typeface="微软雅黑" panose="020B0503020204020204" pitchFamily="34" charset="-122"/>
              </a:rPr>
              <a:t>以鲲鹏论坛</a:t>
            </a:r>
            <a:r>
              <a:rPr lang="en-US" altLang="zh-CN" sz="1799" dirty="0">
                <a:solidFill>
                  <a:srgbClr val="000000"/>
                </a:solidFill>
                <a:latin typeface="微软雅黑" panose="020B0503020204020204" pitchFamily="34" charset="-122"/>
                <a:ea typeface="微软雅黑" panose="020B0503020204020204" pitchFamily="34" charset="-122"/>
              </a:rPr>
              <a:t>hive 2.6.3</a:t>
            </a:r>
            <a:r>
              <a:rPr lang="zh-CN" altLang="en-US" sz="1799" dirty="0">
                <a:solidFill>
                  <a:srgbClr val="000000"/>
                </a:solidFill>
                <a:latin typeface="微软雅黑" panose="020B0503020204020204" pitchFamily="34" charset="-122"/>
                <a:ea typeface="微软雅黑" panose="020B0503020204020204" pitchFamily="34" charset="-122"/>
              </a:rPr>
              <a:t>为例（</a:t>
            </a:r>
            <a:r>
              <a:rPr lang="en-US" altLang="zh-CN" sz="1799" dirty="0">
                <a:solidFill>
                  <a:srgbClr val="000000"/>
                </a:solidFill>
                <a:latin typeface="微软雅黑" panose="020B0503020204020204" pitchFamily="34" charset="-122"/>
                <a:ea typeface="微软雅黑" panose="020B0503020204020204" pitchFamily="34" charset="-122"/>
                <a:hlinkClick r:id="rId3"/>
              </a:rPr>
              <a:t>https://bbs.huaweicloud.com/forum/thread-41221-1-1.html</a:t>
            </a:r>
            <a:r>
              <a:rPr lang="zh-CN" altLang="en-US" sz="1799" dirty="0">
                <a:solidFill>
                  <a:srgbClr val="000000"/>
                </a:solidFill>
                <a:latin typeface="微软雅黑" panose="020B0503020204020204" pitchFamily="34" charset="-122"/>
                <a:ea typeface="微软雅黑" panose="020B0503020204020204" pitchFamily="34" charset="-122"/>
              </a:rPr>
              <a:t>），此工程多</a:t>
            </a:r>
            <a:endParaRPr lang="en-US" altLang="zh-CN" sz="1799" dirty="0">
              <a:solidFill>
                <a:srgbClr val="000000"/>
              </a:solidFill>
              <a:latin typeface="微软雅黑" panose="020B0503020204020204" pitchFamily="34" charset="-122"/>
              <a:ea typeface="微软雅黑" panose="020B0503020204020204" pitchFamily="34" charset="-122"/>
            </a:endParaRPr>
          </a:p>
          <a:p>
            <a:pPr defTabSz="1219078" fontAlgn="auto">
              <a:lnSpc>
                <a:spcPct val="150000"/>
              </a:lnSpc>
              <a:spcBef>
                <a:spcPts val="0"/>
              </a:spcBef>
              <a:spcAft>
                <a:spcPts val="0"/>
              </a:spcAft>
            </a:pPr>
            <a:r>
              <a:rPr lang="zh-CN" altLang="en-US" sz="1799" dirty="0">
                <a:solidFill>
                  <a:srgbClr val="000000"/>
                </a:solidFill>
                <a:latin typeface="微软雅黑" panose="020B0503020204020204" pitchFamily="34" charset="-122"/>
                <a:ea typeface="微软雅黑" panose="020B0503020204020204" pitchFamily="34" charset="-122"/>
              </a:rPr>
              <a:t>个</a:t>
            </a:r>
            <a:r>
              <a:rPr lang="en-US" altLang="zh-CN" sz="1799" dirty="0" smtClean="0">
                <a:solidFill>
                  <a:srgbClr val="000000"/>
                </a:solidFill>
                <a:latin typeface="微软雅黑" panose="020B0503020204020204" pitchFamily="34" charset="-122"/>
                <a:ea typeface="微软雅黑" panose="020B0503020204020204" pitchFamily="34" charset="-122"/>
              </a:rPr>
              <a:t>jar</a:t>
            </a:r>
            <a:r>
              <a:rPr lang="zh-CN" altLang="en-US" sz="1799" dirty="0" smtClean="0">
                <a:solidFill>
                  <a:srgbClr val="000000"/>
                </a:solidFill>
                <a:latin typeface="微软雅黑" panose="020B0503020204020204" pitchFamily="34" charset="-122"/>
                <a:ea typeface="微软雅黑" panose="020B0503020204020204" pitchFamily="34" charset="-122"/>
              </a:rPr>
              <a:t>包含</a:t>
            </a:r>
            <a:r>
              <a:rPr lang="en-US" altLang="zh-CN" sz="1799" dirty="0" smtClean="0">
                <a:solidFill>
                  <a:srgbClr val="000000"/>
                </a:solidFill>
                <a:latin typeface="微软雅黑" panose="020B0503020204020204" pitchFamily="34" charset="-122"/>
                <a:ea typeface="微软雅黑" panose="020B0503020204020204" pitchFamily="34" charset="-122"/>
              </a:rPr>
              <a:t>x86</a:t>
            </a:r>
            <a:r>
              <a:rPr lang="zh-CN" altLang="en-US" sz="1799" dirty="0">
                <a:solidFill>
                  <a:srgbClr val="000000"/>
                </a:solidFill>
                <a:latin typeface="微软雅黑" panose="020B0503020204020204" pitchFamily="34" charset="-122"/>
                <a:ea typeface="微软雅黑" panose="020B0503020204020204" pitchFamily="34" charset="-122"/>
              </a:rPr>
              <a:t>架构</a:t>
            </a:r>
            <a:r>
              <a:rPr lang="en-US" altLang="zh-CN" sz="1799" dirty="0">
                <a:solidFill>
                  <a:srgbClr val="000000"/>
                </a:solidFill>
                <a:latin typeface="微软雅黑" panose="020B0503020204020204" pitchFamily="34" charset="-122"/>
                <a:ea typeface="微软雅黑" panose="020B0503020204020204" pitchFamily="34" charset="-122"/>
              </a:rPr>
              <a:t>so</a:t>
            </a:r>
            <a:r>
              <a:rPr lang="zh-CN" altLang="en-US" sz="1799" dirty="0">
                <a:solidFill>
                  <a:srgbClr val="000000"/>
                </a:solidFill>
                <a:latin typeface="微软雅黑" panose="020B0503020204020204" pitchFamily="34" charset="-122"/>
                <a:ea typeface="微软雅黑" panose="020B0503020204020204" pitchFamily="34" charset="-122"/>
              </a:rPr>
              <a:t>，而此</a:t>
            </a:r>
            <a:r>
              <a:rPr lang="zh-CN" altLang="en-US" sz="1799" dirty="0" smtClean="0">
                <a:solidFill>
                  <a:srgbClr val="000000"/>
                </a:solidFill>
                <a:latin typeface="微软雅黑" panose="020B0503020204020204" pitchFamily="34" charset="-122"/>
                <a:ea typeface="微软雅黑" panose="020B0503020204020204" pitchFamily="34" charset="-122"/>
              </a:rPr>
              <a:t>部分</a:t>
            </a:r>
            <a:r>
              <a:rPr lang="en-US" altLang="zh-CN" sz="1799" dirty="0" smtClean="0">
                <a:solidFill>
                  <a:srgbClr val="000000"/>
                </a:solidFill>
                <a:latin typeface="微软雅黑" panose="020B0503020204020204" pitchFamily="34" charset="-122"/>
                <a:ea typeface="微软雅黑" panose="020B0503020204020204" pitchFamily="34" charset="-122"/>
              </a:rPr>
              <a:t>jar</a:t>
            </a:r>
            <a:r>
              <a:rPr lang="zh-CN" altLang="en-US" sz="1799" dirty="0" smtClean="0">
                <a:solidFill>
                  <a:srgbClr val="000000"/>
                </a:solidFill>
                <a:latin typeface="微软雅黑" panose="020B0503020204020204" pitchFamily="34" charset="-122"/>
                <a:ea typeface="微软雅黑" panose="020B0503020204020204" pitchFamily="34" charset="-122"/>
              </a:rPr>
              <a:t>已经过适配并上传到鲲鹏</a:t>
            </a: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仓，编译时只需优先搜索鲲鹏</a:t>
            </a:r>
            <a:r>
              <a:rPr lang="en-US" altLang="zh-CN" sz="1799" dirty="0">
                <a:solidFill>
                  <a:srgbClr val="000000"/>
                </a:solidFill>
                <a:latin typeface="微软雅黑" panose="020B0503020204020204" pitchFamily="34" charset="-122"/>
                <a:ea typeface="微软雅黑" panose="020B0503020204020204" pitchFamily="34" charset="-122"/>
              </a:rPr>
              <a:t>maven</a:t>
            </a:r>
            <a:r>
              <a:rPr lang="zh-CN" altLang="en-US" sz="1799" dirty="0">
                <a:solidFill>
                  <a:srgbClr val="000000"/>
                </a:solidFill>
                <a:latin typeface="微软雅黑" panose="020B0503020204020204" pitchFamily="34" charset="-122"/>
                <a:ea typeface="微软雅黑" panose="020B0503020204020204" pitchFamily="34" charset="-122"/>
              </a:rPr>
              <a:t>仓。</a:t>
            </a:r>
          </a:p>
        </p:txBody>
      </p:sp>
      <p:sp>
        <p:nvSpPr>
          <p:cNvPr id="11" name="矩形 10"/>
          <p:cNvSpPr/>
          <p:nvPr/>
        </p:nvSpPr>
        <p:spPr>
          <a:xfrm>
            <a:off x="553186" y="2421682"/>
            <a:ext cx="11089379" cy="3744416"/>
          </a:xfrm>
          <a:prstGeom prst="rect">
            <a:avLst/>
          </a:prstGeom>
          <a:noFill/>
          <a:ln w="12700">
            <a:solidFill>
              <a:srgbClr val="5AC8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表格 15"/>
          <p:cNvGraphicFramePr>
            <a:graphicFrameLocks noGrp="1"/>
          </p:cNvGraphicFramePr>
          <p:nvPr>
            <p:extLst>
              <p:ext uri="{D42A27DB-BD31-4B8C-83A1-F6EECF244321}">
                <p14:modId xmlns:p14="http://schemas.microsoft.com/office/powerpoint/2010/main" val="1143371760"/>
              </p:ext>
            </p:extLst>
          </p:nvPr>
        </p:nvGraphicFramePr>
        <p:xfrm>
          <a:off x="2031228" y="3933850"/>
          <a:ext cx="8130118" cy="1854200"/>
        </p:xfrm>
        <a:graphic>
          <a:graphicData uri="http://schemas.openxmlformats.org/drawingml/2006/table">
            <a:tbl>
              <a:tblPr firstRow="1" bandRow="1">
                <a:tableStyleId>{16D9F66E-5EB9-4882-86FB-DCBF35E3C3E4}</a:tableStyleId>
              </a:tblPr>
              <a:tblGrid>
                <a:gridCol w="3778035"/>
                <a:gridCol w="4352083"/>
              </a:tblGrid>
              <a:tr h="370840">
                <a:tc>
                  <a:txBody>
                    <a:bodyPr/>
                    <a:lstStyle/>
                    <a:p>
                      <a:pPr algn="ctr"/>
                      <a:r>
                        <a:rPr lang="zh-CN" altLang="en-US" sz="1600" smtClean="0">
                          <a:latin typeface="+mn-ea"/>
                          <a:ea typeface="+mn-ea"/>
                        </a:rPr>
                        <a:t>原始</a:t>
                      </a:r>
                      <a:r>
                        <a:rPr lang="en-US" altLang="zh-CN" sz="1600" smtClean="0">
                          <a:latin typeface="+mn-ea"/>
                          <a:ea typeface="+mn-ea"/>
                        </a:rPr>
                        <a:t>jar</a:t>
                      </a:r>
                      <a:endParaRPr lang="zh-CN" altLang="en-US" sz="1600">
                        <a:latin typeface="+mn-ea"/>
                        <a:ea typeface="+mn-ea"/>
                      </a:endParaRPr>
                    </a:p>
                  </a:txBody>
                  <a:tcPr anchor="ctr"/>
                </a:tc>
                <a:tc>
                  <a:txBody>
                    <a:bodyPr/>
                    <a:lstStyle/>
                    <a:p>
                      <a:pPr algn="ctr"/>
                      <a:r>
                        <a:rPr lang="en-US" altLang="zh-CN" sz="1600" smtClean="0">
                          <a:latin typeface="+mn-ea"/>
                          <a:ea typeface="+mn-ea"/>
                        </a:rPr>
                        <a:t>so</a:t>
                      </a:r>
                      <a:r>
                        <a:rPr lang="zh-CN" altLang="en-US" sz="1600" smtClean="0">
                          <a:latin typeface="+mn-ea"/>
                          <a:ea typeface="+mn-ea"/>
                        </a:rPr>
                        <a:t>文件</a:t>
                      </a:r>
                      <a:endParaRPr lang="zh-CN" altLang="en-US" sz="1600">
                        <a:latin typeface="+mn-ea"/>
                        <a:ea typeface="+mn-ea"/>
                      </a:endParaRPr>
                    </a:p>
                  </a:txBody>
                  <a:tcPr anchor="ctr"/>
                </a:tc>
              </a:tr>
              <a:tr h="370840">
                <a:tc>
                  <a:txBody>
                    <a:bodyPr/>
                    <a:lstStyle/>
                    <a:p>
                      <a:r>
                        <a:rPr lang="en-US" altLang="zh-CN" sz="1600" smtClean="0">
                          <a:latin typeface="+mn-ea"/>
                          <a:ea typeface="+mn-ea"/>
                        </a:rPr>
                        <a:t>jline-2.12.jar</a:t>
                      </a:r>
                      <a:endParaRPr lang="zh-CN" altLang="en-US" sz="1600">
                        <a:latin typeface="+mn-ea"/>
                        <a:ea typeface="+mn-ea"/>
                      </a:endParaRPr>
                    </a:p>
                  </a:txBody>
                  <a:tcPr anchor="ctr"/>
                </a:tc>
                <a:tc>
                  <a:txBody>
                    <a:bodyPr/>
                    <a:lstStyle/>
                    <a:p>
                      <a:r>
                        <a:rPr lang="en-US" altLang="zh-CN" sz="1600" smtClean="0">
                          <a:latin typeface="+mn-ea"/>
                          <a:ea typeface="+mn-ea"/>
                        </a:rPr>
                        <a:t>libjansi.so</a:t>
                      </a:r>
                      <a:endParaRPr lang="zh-CN" altLang="en-US" sz="1600">
                        <a:latin typeface="+mn-ea"/>
                        <a:ea typeface="+mn-ea"/>
                      </a:endParaRPr>
                    </a:p>
                  </a:txBody>
                  <a:tcPr anchor="ctr"/>
                </a:tc>
              </a:tr>
              <a:tr h="370840">
                <a:tc>
                  <a:txBody>
                    <a:bodyPr/>
                    <a:lstStyle/>
                    <a:p>
                      <a:r>
                        <a:rPr lang="en-US" altLang="zh-CN" sz="1600" smtClean="0">
                          <a:latin typeface="+mn-ea"/>
                          <a:ea typeface="+mn-ea"/>
                        </a:rPr>
                        <a:t>snappy-java-1.0.5.jar</a:t>
                      </a:r>
                      <a:endParaRPr lang="zh-CN" altLang="en-US" sz="1600">
                        <a:latin typeface="+mn-ea"/>
                        <a:ea typeface="+mn-ea"/>
                      </a:endParaRPr>
                    </a:p>
                  </a:txBody>
                  <a:tcPr anchor="ctr"/>
                </a:tc>
                <a:tc>
                  <a:txBody>
                    <a:bodyPr/>
                    <a:lstStyle/>
                    <a:p>
                      <a:r>
                        <a:rPr lang="en-US" altLang="zh-CN" sz="1600" smtClean="0">
                          <a:latin typeface="+mn-ea"/>
                          <a:ea typeface="+mn-ea"/>
                        </a:rPr>
                        <a:t>libsnappyjava.so</a:t>
                      </a:r>
                      <a:endParaRPr lang="zh-CN" altLang="en-US" sz="1600">
                        <a:latin typeface="+mn-ea"/>
                        <a:ea typeface="+mn-ea"/>
                      </a:endParaRPr>
                    </a:p>
                  </a:txBody>
                  <a:tcPr anchor="ctr"/>
                </a:tc>
              </a:tr>
              <a:tr h="370840">
                <a:tc>
                  <a:txBody>
                    <a:bodyPr/>
                    <a:lstStyle/>
                    <a:p>
                      <a:r>
                        <a:rPr lang="en-US" altLang="zh-CN" sz="1600" smtClean="0">
                          <a:latin typeface="+mn-ea"/>
                          <a:ea typeface="+mn-ea"/>
                        </a:rPr>
                        <a:t>netty-all-4.0.52.Final.jar</a:t>
                      </a:r>
                      <a:endParaRPr lang="zh-CN" altLang="en-US" sz="1600">
                        <a:latin typeface="+mn-ea"/>
                        <a:ea typeface="+mn-ea"/>
                      </a:endParaRPr>
                    </a:p>
                  </a:txBody>
                  <a:tcPr anchor="ctr"/>
                </a:tc>
                <a:tc>
                  <a:txBody>
                    <a:bodyPr/>
                    <a:lstStyle/>
                    <a:p>
                      <a:r>
                        <a:rPr lang="en-US" altLang="zh-CN" sz="1600" smtClean="0">
                          <a:latin typeface="+mn-ea"/>
                          <a:ea typeface="+mn-ea"/>
                        </a:rPr>
                        <a:t>libnetty_transport_native_epoll_x86_64.so</a:t>
                      </a:r>
                      <a:endParaRPr lang="zh-CN" altLang="en-US" sz="1600">
                        <a:latin typeface="+mn-ea"/>
                        <a:ea typeface="+mn-ea"/>
                      </a:endParaRPr>
                    </a:p>
                  </a:txBody>
                  <a:tcPr anchor="ctr"/>
                </a:tc>
              </a:tr>
              <a:tr h="370840">
                <a:tc>
                  <a:txBody>
                    <a:bodyPr/>
                    <a:lstStyle/>
                    <a:p>
                      <a:r>
                        <a:rPr lang="en-US" altLang="zh-CN" sz="1600" smtClean="0">
                          <a:latin typeface="+mn-ea"/>
                          <a:ea typeface="+mn-ea"/>
                        </a:rPr>
                        <a:t>leveldbjni-all-1.8.jar</a:t>
                      </a:r>
                      <a:endParaRPr lang="zh-CN" altLang="en-US" sz="1600">
                        <a:latin typeface="+mn-ea"/>
                        <a:ea typeface="+mn-ea"/>
                      </a:endParaRPr>
                    </a:p>
                  </a:txBody>
                  <a:tcPr anchor="ctr"/>
                </a:tc>
                <a:tc>
                  <a:txBody>
                    <a:bodyPr/>
                    <a:lstStyle/>
                    <a:p>
                      <a:r>
                        <a:rPr lang="en-US" altLang="zh-CN" sz="1600" smtClean="0">
                          <a:latin typeface="+mn-ea"/>
                          <a:ea typeface="+mn-ea"/>
                        </a:rPr>
                        <a:t>libleveldbjni.so</a:t>
                      </a:r>
                      <a:endParaRPr lang="zh-CN" altLang="en-US" sz="1600">
                        <a:latin typeface="+mn-ea"/>
                        <a:ea typeface="+mn-ea"/>
                      </a:endParaRPr>
                    </a:p>
                  </a:txBody>
                  <a:tcPr anchor="ctr"/>
                </a:tc>
              </a:tr>
            </a:tbl>
          </a:graphicData>
        </a:graphic>
      </p:graphicFrame>
      <p:sp>
        <p:nvSpPr>
          <p:cNvPr id="17" name="文本框 16"/>
          <p:cNvSpPr txBox="1"/>
          <p:nvPr/>
        </p:nvSpPr>
        <p:spPr>
          <a:xfrm>
            <a:off x="553187" y="2421682"/>
            <a:ext cx="11089378" cy="1200329"/>
          </a:xfrm>
          <a:prstGeom prst="rect">
            <a:avLst/>
          </a:prstGeom>
          <a:noFill/>
        </p:spPr>
        <p:txBody>
          <a:bodyPr wrap="square" rtlCol="0" anchor="ctr">
            <a:spAutoFit/>
          </a:bodyPr>
          <a:lstStyle/>
          <a:p>
            <a:pPr>
              <a:lnSpc>
                <a:spcPct val="150000"/>
              </a:lnSpc>
            </a:pPr>
            <a:r>
              <a:rPr lang="zh-CN" altLang="en-US" sz="1600" smtClean="0">
                <a:latin typeface="+mn-ea"/>
                <a:ea typeface="+mn-ea"/>
              </a:rPr>
              <a:t>使用如下链接下载</a:t>
            </a:r>
            <a:r>
              <a:rPr lang="en-US" altLang="zh-CN" sz="1600" smtClean="0">
                <a:latin typeface="+mn-ea"/>
                <a:ea typeface="+mn-ea"/>
              </a:rPr>
              <a:t>HDP x86 RPM</a:t>
            </a:r>
            <a:r>
              <a:rPr lang="zh-CN" altLang="en-US" sz="1600" smtClean="0">
                <a:latin typeface="+mn-ea"/>
                <a:ea typeface="+mn-ea"/>
              </a:rPr>
              <a:t>包：</a:t>
            </a:r>
            <a:r>
              <a:rPr lang="en-US" altLang="zh-CN" sz="1600" smtClean="0">
                <a:latin typeface="+mn-ea"/>
                <a:ea typeface="+mn-ea"/>
                <a:hlinkClick r:id="rId4"/>
              </a:rPr>
              <a:t>http://public-repo-1.hortonworks.com/HDP/centos7/2.x/updates/2.6.3.0/HDP-2.6.3.0-centos7-rpm.tar.gz</a:t>
            </a:r>
            <a:r>
              <a:rPr lang="zh-CN" altLang="en-US" sz="1600" smtClean="0">
                <a:latin typeface="+mn-ea"/>
                <a:ea typeface="+mn-ea"/>
              </a:rPr>
              <a:t>，分析</a:t>
            </a:r>
            <a:r>
              <a:rPr lang="en-US" altLang="zh-CN" sz="1600" smtClean="0">
                <a:latin typeface="+mn-ea"/>
                <a:ea typeface="+mn-ea"/>
              </a:rPr>
              <a:t>hive_2_6_3_0_235-1.2.1000.2.6.3.0-235.noarch.rpm</a:t>
            </a:r>
            <a:r>
              <a:rPr lang="zh-CN" altLang="en-US" sz="1600" smtClean="0">
                <a:latin typeface="+mn-ea"/>
                <a:ea typeface="+mn-ea"/>
              </a:rPr>
              <a:t>得出需要移植的第三方依赖包如下表所示</a:t>
            </a:r>
            <a:endParaRPr lang="zh-CN" altLang="en-US" sz="1600">
              <a:latin typeface="+mn-ea"/>
              <a:ea typeface="+mn-ea"/>
            </a:endParaRPr>
          </a:p>
        </p:txBody>
      </p:sp>
    </p:spTree>
    <p:extLst>
      <p:ext uri="{BB962C8B-B14F-4D97-AF65-F5344CB8AC3E}">
        <p14:creationId xmlns:p14="http://schemas.microsoft.com/office/powerpoint/2010/main" val="31987569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162"/>
          <p:cNvSpPr/>
          <p:nvPr/>
        </p:nvSpPr>
        <p:spPr>
          <a:xfrm>
            <a:off x="2640516" y="1268181"/>
            <a:ext cx="8999178" cy="4238560"/>
          </a:xfrm>
          <a:prstGeom prst="rect">
            <a:avLst/>
          </a:prstGeom>
          <a:gradFill flip="none" rotWithShape="1">
            <a:gsLst>
              <a:gs pos="0">
                <a:schemeClr val="bg1">
                  <a:lumMod val="50000"/>
                  <a:alpha val="0"/>
                </a:schemeClr>
              </a:gs>
              <a:gs pos="100000">
                <a:schemeClr val="bg1">
                  <a:lumMod val="50000"/>
                  <a:alpha val="11000"/>
                </a:schemeClr>
              </a:gs>
            </a:gsLst>
            <a:lin ang="5400000" scaled="0"/>
            <a:tileRect/>
          </a:gradFill>
          <a:ln w="12700">
            <a:gradFill flip="none" rotWithShape="1">
              <a:gsLst>
                <a:gs pos="417">
                  <a:schemeClr val="bg1">
                    <a:lumMod val="50000"/>
                  </a:schemeClr>
                </a:gs>
                <a:gs pos="51000">
                  <a:schemeClr val="bg1">
                    <a:lumMod val="50000"/>
                    <a:alpha val="0"/>
                  </a:schemeClr>
                </a:gs>
                <a:gs pos="100000">
                  <a:schemeClr val="bg1">
                    <a:lumMod val="50000"/>
                  </a:schemeClr>
                </a:gs>
              </a:gsLst>
              <a:lin ang="5400000" scaled="0"/>
              <a:tileRect/>
            </a:gradFill>
            <a:miter lim="800000"/>
          </a:ln>
        </p:spPr>
        <p:txBody>
          <a:bodyPr lIns="0" tIns="0" rIns="0" bIns="0"/>
          <a:lstStyle/>
          <a:p>
            <a:pPr indent="-186989" defTabSz="695306" fontAlgn="base">
              <a:lnSpc>
                <a:spcPts val="2909"/>
              </a:lnSpc>
              <a:buClr>
                <a:srgbClr val="CC9900"/>
              </a:buClr>
              <a:buFont typeface="Arial" pitchFamily="34" charset="0"/>
              <a:buChar char="•"/>
            </a:pPr>
            <a:endParaRPr sz="6798" b="1" kern="0">
              <a:solidFill>
                <a:sysClr val="windowText" lastClr="000000"/>
              </a:solidFill>
              <a:latin typeface="Microsoft YaHei"/>
              <a:ea typeface="Microsoft YaHei"/>
            </a:endParaRPr>
          </a:p>
        </p:txBody>
      </p:sp>
      <p:sp>
        <p:nvSpPr>
          <p:cNvPr id="4" name="Freeform 9"/>
          <p:cNvSpPr>
            <a:spLocks/>
          </p:cNvSpPr>
          <p:nvPr userDrawn="1"/>
        </p:nvSpPr>
        <p:spPr bwMode="auto">
          <a:xfrm>
            <a:off x="1" y="474050"/>
            <a:ext cx="952601" cy="508835"/>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349" y="474050"/>
            <a:ext cx="233302" cy="508835"/>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759140"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smtClean="0">
                <a:solidFill>
                  <a:srgbClr val="000000"/>
                </a:solidFill>
                <a:latin typeface="微软雅黑" panose="020B0503020204020204" pitchFamily="34" charset="-122"/>
                <a:ea typeface="微软雅黑" panose="020B0503020204020204" pitchFamily="34" charset="-122"/>
              </a:rPr>
              <a:t>鲲鹏</a:t>
            </a:r>
            <a:r>
              <a:rPr lang="en-US" altLang="zh-CN" sz="2799" dirty="0" smtClean="0">
                <a:solidFill>
                  <a:srgbClr val="000000"/>
                </a:solidFill>
                <a:latin typeface="微软雅黑" panose="020B0503020204020204" pitchFamily="34" charset="-122"/>
                <a:ea typeface="微软雅黑" panose="020B0503020204020204" pitchFamily="34" charset="-122"/>
              </a:rPr>
              <a:t>Maven</a:t>
            </a:r>
            <a:r>
              <a:rPr lang="zh-CN" altLang="en-US" sz="2799" dirty="0" smtClean="0">
                <a:solidFill>
                  <a:srgbClr val="000000"/>
                </a:solidFill>
                <a:latin typeface="微软雅黑" panose="020B0503020204020204" pitchFamily="34" charset="-122"/>
                <a:ea typeface="微软雅黑" panose="020B0503020204020204" pitchFamily="34" charset="-122"/>
              </a:rPr>
              <a:t>仓编译</a:t>
            </a:r>
            <a:r>
              <a:rPr lang="en-US" altLang="zh-CN" sz="2799" dirty="0" smtClean="0">
                <a:solidFill>
                  <a:srgbClr val="000000"/>
                </a:solidFill>
                <a:latin typeface="微软雅黑" panose="020B0503020204020204" pitchFamily="34" charset="-122"/>
                <a:ea typeface="微软雅黑" panose="020B0503020204020204" pitchFamily="34" charset="-122"/>
              </a:rPr>
              <a:t>Hive</a:t>
            </a:r>
            <a:endParaRPr lang="zh-CN" altLang="en-US" sz="2799" dirty="0">
              <a:solidFill>
                <a:srgbClr val="000000">
                  <a:lumMod val="75000"/>
                  <a:lumOff val="25000"/>
                </a:srgbClr>
              </a:solidFill>
              <a:latin typeface="Microsoft YaHei"/>
              <a:ea typeface="Microsoft YaHei"/>
              <a:cs typeface="Arial" pitchFamily="34" charset="0"/>
            </a:endParaRPr>
          </a:p>
        </p:txBody>
      </p:sp>
      <p:grpSp>
        <p:nvGrpSpPr>
          <p:cNvPr id="14" name="组合 13"/>
          <p:cNvGrpSpPr/>
          <p:nvPr/>
        </p:nvGrpSpPr>
        <p:grpSpPr>
          <a:xfrm>
            <a:off x="387540" y="532546"/>
            <a:ext cx="329534" cy="391842"/>
            <a:chOff x="-1647825" y="2492375"/>
            <a:chExt cx="1947863" cy="2316163"/>
          </a:xfrm>
          <a:solidFill>
            <a:schemeClr val="bg1"/>
          </a:solidFill>
        </p:grpSpPr>
        <p:sp>
          <p:nvSpPr>
            <p:cNvPr id="2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pic>
        <p:nvPicPr>
          <p:cNvPr id="18" name="图片 17"/>
          <p:cNvPicPr>
            <a:picLocks noChangeAspect="1"/>
          </p:cNvPicPr>
          <p:nvPr/>
        </p:nvPicPr>
        <p:blipFill>
          <a:blip r:embed="rId3"/>
          <a:stretch>
            <a:fillRect/>
          </a:stretch>
        </p:blipFill>
        <p:spPr>
          <a:xfrm>
            <a:off x="4583832" y="2172093"/>
            <a:ext cx="4877770" cy="3201123"/>
          </a:xfrm>
          <a:prstGeom prst="rect">
            <a:avLst/>
          </a:prstGeom>
        </p:spPr>
      </p:pic>
      <p:sp>
        <p:nvSpPr>
          <p:cNvPr id="16" name="圆角矩形 15"/>
          <p:cNvSpPr/>
          <p:nvPr/>
        </p:nvSpPr>
        <p:spPr bwMode="auto">
          <a:xfrm>
            <a:off x="552829" y="4862048"/>
            <a:ext cx="1871720" cy="1373714"/>
          </a:xfrm>
          <a:prstGeom prst="roundRect">
            <a:avLst>
              <a:gd name="adj" fmla="val 0"/>
            </a:avLst>
          </a:prstGeom>
          <a:noFill/>
          <a:ln w="19050" cap="flat" cmpd="sng" algn="ctr">
            <a:solidFill>
              <a:srgbClr val="C00000"/>
            </a:solidFill>
            <a:prstDash val="solid"/>
            <a:round/>
            <a:headEnd type="none" w="med" len="med"/>
            <a:tailEnd type="none" w="med" len="med"/>
          </a:ln>
          <a:effectLst/>
        </p:spPr>
        <p:txBody>
          <a:bodyPr vert="horz" wrap="square" lIns="91416" tIns="45708" rIns="91416" bIns="45708" numCol="1" rtlCol="0" anchor="ctr" anchorCtr="1" compatLnSpc="1">
            <a:prstTxWarp prst="textNoShape">
              <a:avLst/>
            </a:prstTxWarp>
          </a:bodyPr>
          <a:lstStyle/>
          <a:p>
            <a:pPr defTabSz="1218590" fontAlgn="auto">
              <a:lnSpc>
                <a:spcPct val="110000"/>
              </a:lnSpc>
              <a:spcBef>
                <a:spcPts val="600"/>
              </a:spcBef>
              <a:spcAft>
                <a:spcPts val="0"/>
              </a:spcAft>
            </a:pPr>
            <a:endParaRPr lang="zh-CN" altLang="en-US" sz="16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26" name="圆角矩形 25"/>
          <p:cNvSpPr/>
          <p:nvPr/>
        </p:nvSpPr>
        <p:spPr bwMode="auto">
          <a:xfrm>
            <a:off x="552829" y="3065115"/>
            <a:ext cx="1871720" cy="1373714"/>
          </a:xfrm>
          <a:prstGeom prst="roundRect">
            <a:avLst>
              <a:gd name="adj" fmla="val 0"/>
            </a:avLst>
          </a:prstGeom>
          <a:noFill/>
          <a:ln w="19050" cap="flat" cmpd="sng" algn="ctr">
            <a:solidFill>
              <a:srgbClr val="C00000"/>
            </a:solidFill>
            <a:prstDash val="solid"/>
            <a:round/>
            <a:headEnd type="none" w="med" len="med"/>
            <a:tailEnd type="none" w="med" len="med"/>
          </a:ln>
          <a:effectLst/>
        </p:spPr>
        <p:txBody>
          <a:bodyPr vert="horz" wrap="square" lIns="91416" tIns="45708" rIns="91416" bIns="45708" numCol="1" rtlCol="0" anchor="ctr" anchorCtr="1" compatLnSpc="1">
            <a:prstTxWarp prst="textNoShape">
              <a:avLst/>
            </a:prstTxWarp>
          </a:bodyPr>
          <a:lstStyle/>
          <a:p>
            <a:pPr defTabSz="1218590" fontAlgn="auto">
              <a:lnSpc>
                <a:spcPct val="110000"/>
              </a:lnSpc>
              <a:spcBef>
                <a:spcPts val="600"/>
              </a:spcBef>
              <a:spcAft>
                <a:spcPts val="0"/>
              </a:spcAft>
            </a:pPr>
            <a:endParaRPr lang="zh-CN" altLang="en-US" sz="16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34" name="圆角矩形 33"/>
          <p:cNvSpPr/>
          <p:nvPr/>
        </p:nvSpPr>
        <p:spPr bwMode="auto">
          <a:xfrm>
            <a:off x="552829" y="1268182"/>
            <a:ext cx="1871720" cy="1373714"/>
          </a:xfrm>
          <a:prstGeom prst="roundRect">
            <a:avLst>
              <a:gd name="adj" fmla="val 0"/>
            </a:avLst>
          </a:prstGeom>
          <a:noFill/>
          <a:ln w="19050" cap="flat" cmpd="sng" algn="ctr">
            <a:solidFill>
              <a:srgbClr val="C00000"/>
            </a:solidFill>
            <a:prstDash val="solid"/>
            <a:round/>
            <a:headEnd type="none" w="med" len="med"/>
            <a:tailEnd type="none" w="med" len="med"/>
          </a:ln>
          <a:effectLst/>
        </p:spPr>
        <p:txBody>
          <a:bodyPr vert="horz" wrap="square" lIns="91416" tIns="45708" rIns="91416" bIns="45708" numCol="1" rtlCol="0" anchor="ctr" anchorCtr="1" compatLnSpc="1">
            <a:prstTxWarp prst="textNoShape">
              <a:avLst/>
            </a:prstTxWarp>
          </a:bodyPr>
          <a:lstStyle/>
          <a:p>
            <a:pPr defTabSz="1218590" fontAlgn="auto">
              <a:lnSpc>
                <a:spcPct val="110000"/>
              </a:lnSpc>
              <a:spcBef>
                <a:spcPts val="600"/>
              </a:spcBef>
              <a:spcAft>
                <a:spcPts val="0"/>
              </a:spcAft>
            </a:pPr>
            <a:endParaRPr lang="zh-CN" altLang="en-US" sz="16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2" name="TextBox 1"/>
          <p:cNvSpPr txBox="1"/>
          <p:nvPr/>
        </p:nvSpPr>
        <p:spPr>
          <a:xfrm>
            <a:off x="665601" y="1631958"/>
            <a:ext cx="1646176" cy="646163"/>
          </a:xfrm>
          <a:prstGeom prst="rect">
            <a:avLst/>
          </a:prstGeom>
          <a:noFill/>
        </p:spPr>
        <p:txBody>
          <a:bodyPr wrap="none" rtlCol="0">
            <a:spAutoFit/>
          </a:bodyPr>
          <a:lstStyle/>
          <a:p>
            <a:pPr algn="ctr" defTabSz="1219078" fontAlgn="auto">
              <a:spcBef>
                <a:spcPts val="0"/>
              </a:spcBef>
              <a:spcAft>
                <a:spcPts val="0"/>
              </a:spcAft>
            </a:pPr>
            <a:r>
              <a:rPr lang="en-US" altLang="zh-CN" sz="1799" dirty="0">
                <a:solidFill>
                  <a:srgbClr val="000000"/>
                </a:solidFill>
                <a:latin typeface="Arial"/>
                <a:ea typeface="Microsoft YaHei"/>
              </a:rPr>
              <a:t>1</a:t>
            </a:r>
          </a:p>
          <a:p>
            <a:pPr algn="ctr" defTabSz="1219078" fontAlgn="auto">
              <a:spcBef>
                <a:spcPts val="0"/>
              </a:spcBef>
              <a:spcAft>
                <a:spcPts val="0"/>
              </a:spcAft>
            </a:pPr>
            <a:r>
              <a:rPr lang="zh-CN" altLang="en-US" sz="1799" dirty="0">
                <a:solidFill>
                  <a:srgbClr val="000000"/>
                </a:solidFill>
                <a:latin typeface="Arial"/>
                <a:ea typeface="Microsoft YaHei"/>
              </a:rPr>
              <a:t>安装</a:t>
            </a:r>
            <a:r>
              <a:rPr lang="en-US" altLang="en-US" sz="1799" dirty="0" err="1">
                <a:solidFill>
                  <a:srgbClr val="000000"/>
                </a:solidFill>
                <a:latin typeface="Arial"/>
                <a:ea typeface="Microsoft YaHei"/>
              </a:rPr>
              <a:t>OpenJDK</a:t>
            </a:r>
            <a:endParaRPr lang="zh-CN" altLang="en-US" sz="1799" dirty="0">
              <a:solidFill>
                <a:srgbClr val="000000"/>
              </a:solidFill>
              <a:latin typeface="Arial"/>
              <a:ea typeface="Microsoft YaHei"/>
            </a:endParaRPr>
          </a:p>
        </p:txBody>
      </p:sp>
      <p:sp>
        <p:nvSpPr>
          <p:cNvPr id="40" name="TextBox 39"/>
          <p:cNvSpPr txBox="1"/>
          <p:nvPr/>
        </p:nvSpPr>
        <p:spPr>
          <a:xfrm>
            <a:off x="551411" y="3428890"/>
            <a:ext cx="1874552" cy="1138517"/>
          </a:xfrm>
          <a:prstGeom prst="rect">
            <a:avLst/>
          </a:prstGeom>
          <a:noFill/>
        </p:spPr>
        <p:txBody>
          <a:bodyPr wrap="none" rtlCol="0">
            <a:spAutoFit/>
          </a:bodyPr>
          <a:lstStyle/>
          <a:p>
            <a:pPr algn="ctr" defTabSz="1219078" fontAlgn="auto">
              <a:spcBef>
                <a:spcPts val="0"/>
              </a:spcBef>
              <a:spcAft>
                <a:spcPts val="0"/>
              </a:spcAft>
            </a:pPr>
            <a:r>
              <a:rPr lang="en-US" altLang="zh-CN" sz="1799" dirty="0">
                <a:solidFill>
                  <a:srgbClr val="000000"/>
                </a:solidFill>
                <a:latin typeface="Arial"/>
                <a:ea typeface="Microsoft YaHei"/>
              </a:rPr>
              <a:t>2</a:t>
            </a:r>
          </a:p>
          <a:p>
            <a:pPr algn="ctr" defTabSz="1219078" fontAlgn="auto">
              <a:spcBef>
                <a:spcPts val="0"/>
              </a:spcBef>
              <a:spcAft>
                <a:spcPts val="0"/>
              </a:spcAft>
            </a:pPr>
            <a:r>
              <a:rPr lang="zh-CN" altLang="en-US" sz="1600" dirty="0">
                <a:solidFill>
                  <a:srgbClr val="000000"/>
                </a:solidFill>
                <a:latin typeface="Arial"/>
                <a:ea typeface="Microsoft YaHei"/>
              </a:rPr>
              <a:t>安装</a:t>
            </a:r>
            <a:r>
              <a:rPr lang="en-US" altLang="en-US" sz="1600" dirty="0" smtClean="0">
                <a:solidFill>
                  <a:srgbClr val="000000"/>
                </a:solidFill>
                <a:latin typeface="Arial"/>
                <a:ea typeface="Microsoft YaHei"/>
              </a:rPr>
              <a:t>Maven</a:t>
            </a:r>
            <a:r>
              <a:rPr lang="zh-CN" altLang="en-US" sz="1600" dirty="0" smtClean="0">
                <a:solidFill>
                  <a:srgbClr val="000000"/>
                </a:solidFill>
                <a:latin typeface="Arial"/>
                <a:ea typeface="Microsoft YaHei"/>
              </a:rPr>
              <a:t>并</a:t>
            </a:r>
            <a:endParaRPr lang="en-US" altLang="zh-CN" sz="1600" dirty="0" smtClean="0">
              <a:solidFill>
                <a:srgbClr val="000000"/>
              </a:solidFill>
              <a:latin typeface="Arial"/>
              <a:ea typeface="Microsoft YaHei"/>
            </a:endParaRPr>
          </a:p>
          <a:p>
            <a:pPr algn="ctr" defTabSz="1219078" fontAlgn="auto">
              <a:spcBef>
                <a:spcPts val="0"/>
              </a:spcBef>
              <a:spcAft>
                <a:spcPts val="0"/>
              </a:spcAft>
            </a:pPr>
            <a:r>
              <a:rPr lang="zh-CN" altLang="en-US" sz="1600" dirty="0" smtClean="0">
                <a:solidFill>
                  <a:srgbClr val="000000"/>
                </a:solidFill>
                <a:latin typeface="微软雅黑" panose="020B0503020204020204" pitchFamily="34" charset="-122"/>
                <a:ea typeface="微软雅黑" panose="020B0503020204020204" pitchFamily="34" charset="-122"/>
              </a:rPr>
              <a:t>配置</a:t>
            </a:r>
            <a:r>
              <a:rPr lang="zh-CN" altLang="en-US" sz="1600" dirty="0">
                <a:solidFill>
                  <a:srgbClr val="000000"/>
                </a:solidFill>
                <a:latin typeface="微软雅黑" panose="020B0503020204020204" pitchFamily="34" charset="-122"/>
                <a:ea typeface="微软雅黑" panose="020B0503020204020204" pitchFamily="34" charset="-122"/>
              </a:rPr>
              <a:t>鲲鹏</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仓</a:t>
            </a:r>
            <a:endParaRPr lang="zh-CN" altLang="en-US" sz="1600" dirty="0">
              <a:solidFill>
                <a:srgbClr val="000000">
                  <a:lumMod val="75000"/>
                  <a:lumOff val="25000"/>
                </a:srgbClr>
              </a:solidFill>
              <a:latin typeface="Microsoft YaHei"/>
              <a:ea typeface="Microsoft YaHei"/>
              <a:cs typeface="Arial" pitchFamily="34" charset="0"/>
            </a:endParaRPr>
          </a:p>
          <a:p>
            <a:pPr algn="ctr" defTabSz="1219078" fontAlgn="auto">
              <a:spcBef>
                <a:spcPts val="0"/>
              </a:spcBef>
              <a:spcAft>
                <a:spcPts val="0"/>
              </a:spcAft>
            </a:pPr>
            <a:endParaRPr lang="zh-CN" altLang="en-US" sz="1799" dirty="0">
              <a:solidFill>
                <a:srgbClr val="000000"/>
              </a:solidFill>
              <a:latin typeface="Arial"/>
              <a:ea typeface="Microsoft YaHei"/>
            </a:endParaRPr>
          </a:p>
        </p:txBody>
      </p:sp>
      <p:sp>
        <p:nvSpPr>
          <p:cNvPr id="41" name="TextBox 40"/>
          <p:cNvSpPr txBox="1"/>
          <p:nvPr/>
        </p:nvSpPr>
        <p:spPr>
          <a:xfrm>
            <a:off x="934834" y="5225823"/>
            <a:ext cx="1107708" cy="646163"/>
          </a:xfrm>
          <a:prstGeom prst="rect">
            <a:avLst/>
          </a:prstGeom>
          <a:noFill/>
        </p:spPr>
        <p:txBody>
          <a:bodyPr wrap="none" rtlCol="0">
            <a:spAutoFit/>
          </a:bodyPr>
          <a:lstStyle/>
          <a:p>
            <a:pPr algn="ctr" defTabSz="1219078" fontAlgn="auto">
              <a:spcBef>
                <a:spcPts val="0"/>
              </a:spcBef>
              <a:spcAft>
                <a:spcPts val="0"/>
              </a:spcAft>
            </a:pPr>
            <a:r>
              <a:rPr lang="en-US" altLang="zh-CN" sz="1799" dirty="0">
                <a:solidFill>
                  <a:srgbClr val="000000"/>
                </a:solidFill>
                <a:latin typeface="Arial"/>
                <a:ea typeface="Microsoft YaHei"/>
              </a:rPr>
              <a:t>3</a:t>
            </a:r>
          </a:p>
          <a:p>
            <a:pPr algn="ctr" defTabSz="1219078" fontAlgn="auto">
              <a:spcBef>
                <a:spcPts val="0"/>
              </a:spcBef>
              <a:spcAft>
                <a:spcPts val="0"/>
              </a:spcAft>
            </a:pPr>
            <a:r>
              <a:rPr lang="en-US" altLang="en-US" sz="1799" dirty="0">
                <a:solidFill>
                  <a:srgbClr val="000000"/>
                </a:solidFill>
                <a:latin typeface="Arial"/>
                <a:ea typeface="Microsoft YaHei"/>
              </a:rPr>
              <a:t>Hive</a:t>
            </a:r>
            <a:r>
              <a:rPr lang="zh-CN" altLang="en-US" sz="1799" dirty="0">
                <a:solidFill>
                  <a:srgbClr val="000000"/>
                </a:solidFill>
                <a:latin typeface="Arial"/>
                <a:ea typeface="Microsoft YaHei"/>
              </a:rPr>
              <a:t>编译</a:t>
            </a:r>
          </a:p>
        </p:txBody>
      </p:sp>
      <p:sp>
        <p:nvSpPr>
          <p:cNvPr id="43" name="TextBox 42"/>
          <p:cNvSpPr txBox="1"/>
          <p:nvPr/>
        </p:nvSpPr>
        <p:spPr>
          <a:xfrm>
            <a:off x="2692618" y="1341312"/>
            <a:ext cx="8947077" cy="830781"/>
          </a:xfrm>
          <a:prstGeom prst="rect">
            <a:avLst/>
          </a:prstGeom>
          <a:noFill/>
        </p:spPr>
        <p:txBody>
          <a:bodyPr wrap="square" rtlCol="0">
            <a:spAutoFit/>
          </a:bodyPr>
          <a:lstStyle/>
          <a:p>
            <a:pPr defTabSz="1219078" fontAlgn="auto">
              <a:lnSpc>
                <a:spcPct val="150000"/>
              </a:lnSpc>
              <a:spcBef>
                <a:spcPts val="0"/>
              </a:spcBef>
              <a:spcAft>
                <a:spcPts val="0"/>
              </a:spcAft>
            </a:pPr>
            <a:r>
              <a:rPr lang="zh-CN" altLang="en-US" sz="1600" dirty="0" smtClean="0">
                <a:solidFill>
                  <a:srgbClr val="000000"/>
                </a:solidFill>
                <a:latin typeface="微软雅黑" panose="020B0503020204020204" pitchFamily="34" charset="-122"/>
                <a:ea typeface="微软雅黑" panose="020B0503020204020204" pitchFamily="34" charset="-122"/>
              </a:rPr>
              <a:t>安装</a:t>
            </a:r>
            <a:r>
              <a:rPr lang="en-US" altLang="zh-CN" sz="1600" dirty="0" err="1" smtClean="0">
                <a:solidFill>
                  <a:srgbClr val="000000"/>
                </a:solidFill>
                <a:latin typeface="微软雅黑" panose="020B0503020204020204" pitchFamily="34" charset="-122"/>
                <a:ea typeface="微软雅黑" panose="020B0503020204020204" pitchFamily="34" charset="-122"/>
              </a:rPr>
              <a:t>OpenJDK</a:t>
            </a:r>
            <a:r>
              <a:rPr lang="zh-CN" altLang="en-US" sz="1600" dirty="0" smtClean="0">
                <a:solidFill>
                  <a:srgbClr val="000000"/>
                </a:solidFill>
                <a:latin typeface="微软雅黑" panose="020B0503020204020204" pitchFamily="34" charset="-122"/>
                <a:ea typeface="微软雅黑" panose="020B0503020204020204" pitchFamily="34" charset="-122"/>
              </a:rPr>
              <a:t>和</a:t>
            </a:r>
            <a:r>
              <a:rPr lang="en-US" altLang="zh-CN" sz="1600" dirty="0" smtClean="0">
                <a:solidFill>
                  <a:srgbClr val="000000"/>
                </a:solidFill>
                <a:latin typeface="微软雅黑" panose="020B0503020204020204" pitchFamily="34" charset="-122"/>
                <a:ea typeface="微软雅黑" panose="020B0503020204020204" pitchFamily="34" charset="-122"/>
              </a:rPr>
              <a:t>Maven</a:t>
            </a:r>
            <a:r>
              <a:rPr lang="zh-CN" altLang="en-US" sz="1600" dirty="0" smtClean="0">
                <a:solidFill>
                  <a:srgbClr val="000000"/>
                </a:solidFill>
                <a:latin typeface="微软雅黑" panose="020B0503020204020204" pitchFamily="34" charset="-122"/>
                <a:ea typeface="微软雅黑" panose="020B0503020204020204" pitchFamily="34" charset="-122"/>
              </a:rPr>
              <a:t>参见（</a:t>
            </a:r>
            <a:r>
              <a:rPr lang="en-US" altLang="zh-CN" sz="1600" dirty="0" smtClean="0">
                <a:solidFill>
                  <a:srgbClr val="000000"/>
                </a:solidFill>
                <a:latin typeface="微软雅黑" panose="020B0503020204020204" pitchFamily="34" charset="-122"/>
                <a:ea typeface="微软雅黑" panose="020B0503020204020204" pitchFamily="34" charset="-122"/>
                <a:hlinkClick r:id="rId4"/>
              </a:rPr>
              <a:t>https://bbs.huaweicloud.com/forum/thread-41221-1-1.html</a:t>
            </a:r>
            <a:r>
              <a:rPr lang="zh-CN" altLang="en-US" sz="1600" dirty="0" smtClean="0">
                <a:solidFill>
                  <a:srgbClr val="000000"/>
                </a:solidFill>
                <a:latin typeface="微软雅黑" panose="020B0503020204020204" pitchFamily="34" charset="-122"/>
                <a:ea typeface="微软雅黑" panose="020B0503020204020204" pitchFamily="34" charset="-122"/>
              </a:rPr>
              <a:t>）</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defTabSz="1219078" fontAlgn="auto">
              <a:lnSpc>
                <a:spcPct val="150000"/>
              </a:lnSpc>
              <a:spcBef>
                <a:spcPts val="0"/>
              </a:spcBef>
              <a:spcAft>
                <a:spcPts val="0"/>
              </a:spcAft>
            </a:pPr>
            <a:r>
              <a:rPr lang="zh-CN" altLang="en-US" sz="1600" dirty="0" smtClean="0">
                <a:solidFill>
                  <a:srgbClr val="000000"/>
                </a:solidFill>
                <a:latin typeface="微软雅黑" panose="020B0503020204020204" pitchFamily="34" charset="-122"/>
                <a:ea typeface="微软雅黑" panose="020B0503020204020204" pitchFamily="34" charset="-122"/>
              </a:rPr>
              <a:t>编译</a:t>
            </a:r>
            <a:r>
              <a:rPr lang="zh-CN" altLang="en-US" sz="1600" dirty="0">
                <a:solidFill>
                  <a:srgbClr val="000000"/>
                </a:solidFill>
                <a:latin typeface="微软雅黑" panose="020B0503020204020204" pitchFamily="34" charset="-122"/>
                <a:ea typeface="微软雅黑" panose="020B0503020204020204" pitchFamily="34" charset="-122"/>
              </a:rPr>
              <a:t>搜索路径如下：</a:t>
            </a:r>
          </a:p>
        </p:txBody>
      </p:sp>
      <p:sp>
        <p:nvSpPr>
          <p:cNvPr id="44" name="TextBox 43"/>
          <p:cNvSpPr txBox="1"/>
          <p:nvPr/>
        </p:nvSpPr>
        <p:spPr>
          <a:xfrm>
            <a:off x="2981096" y="5732656"/>
            <a:ext cx="8370120" cy="461545"/>
          </a:xfrm>
          <a:prstGeom prst="rect">
            <a:avLst/>
          </a:prstGeom>
          <a:noFill/>
        </p:spPr>
        <p:txBody>
          <a:bodyPr wrap="square" rtlCol="0">
            <a:spAutoFit/>
          </a:bodyPr>
          <a:lstStyle/>
          <a:p>
            <a:pPr algn="ctr" defTabSz="1219078" fontAlgn="auto">
              <a:lnSpc>
                <a:spcPct val="150000"/>
              </a:lnSpc>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备注：</a:t>
            </a:r>
            <a:r>
              <a:rPr lang="en-US" altLang="zh-CN" sz="1600" dirty="0" err="1">
                <a:solidFill>
                  <a:srgbClr val="000000"/>
                </a:solidFill>
                <a:latin typeface="微软雅黑" panose="020B0503020204020204" pitchFamily="34" charset="-122"/>
                <a:ea typeface="微软雅黑" panose="020B0503020204020204" pitchFamily="34" charset="-122"/>
              </a:rPr>
              <a:t>Datanucleus</a:t>
            </a:r>
            <a:r>
              <a:rPr lang="zh-CN" altLang="en-US" sz="1600" dirty="0">
                <a:solidFill>
                  <a:srgbClr val="000000"/>
                </a:solidFill>
                <a:latin typeface="微软雅黑" panose="020B0503020204020204" pitchFamily="34" charset="-122"/>
                <a:ea typeface="微软雅黑" panose="020B0503020204020204" pitchFamily="34" charset="-122"/>
              </a:rPr>
              <a:t>为</a:t>
            </a:r>
            <a:r>
              <a:rPr lang="en-US" altLang="zh-CN" sz="1600" dirty="0">
                <a:solidFill>
                  <a:srgbClr val="000000"/>
                </a:solidFill>
                <a:latin typeface="微软雅黑" panose="020B0503020204020204" pitchFamily="34" charset="-122"/>
                <a:ea typeface="微软雅黑" panose="020B0503020204020204" pitchFamily="34" charset="-122"/>
              </a:rPr>
              <a:t>hive pom.xml</a:t>
            </a:r>
            <a:r>
              <a:rPr lang="zh-CN" altLang="en-US" sz="1600" dirty="0">
                <a:solidFill>
                  <a:srgbClr val="000000"/>
                </a:solidFill>
                <a:latin typeface="微软雅黑" panose="020B0503020204020204" pitchFamily="34" charset="-122"/>
                <a:ea typeface="微软雅黑" panose="020B0503020204020204" pitchFamily="34" charset="-122"/>
              </a:rPr>
              <a:t>配置的远程仓库，</a:t>
            </a:r>
            <a:r>
              <a:rPr lang="en-US" altLang="zh-CN" sz="1600" dirty="0">
                <a:solidFill>
                  <a:srgbClr val="000000"/>
                </a:solidFill>
                <a:latin typeface="微软雅黑" panose="020B0503020204020204" pitchFamily="34" charset="-122"/>
                <a:ea typeface="微软雅黑" panose="020B0503020204020204" pitchFamily="34" charset="-122"/>
              </a:rPr>
              <a:t>central</a:t>
            </a:r>
            <a:r>
              <a:rPr lang="zh-CN" altLang="en-US" sz="1600" dirty="0">
                <a:solidFill>
                  <a:srgbClr val="000000"/>
                </a:solidFill>
                <a:latin typeface="微软雅黑" panose="020B0503020204020204" pitchFamily="34" charset="-122"/>
                <a:ea typeface="微软雅黑" panose="020B0503020204020204" pitchFamily="34" charset="-122"/>
              </a:rPr>
              <a:t>为</a:t>
            </a:r>
            <a:r>
              <a:rPr lang="en-US" altLang="zh-CN" sz="1600" dirty="0">
                <a:solidFill>
                  <a:srgbClr val="000000"/>
                </a:solidFill>
                <a:latin typeface="微软雅黑" panose="020B0503020204020204" pitchFamily="34" charset="-122"/>
                <a:ea typeface="微软雅黑" panose="020B0503020204020204" pitchFamily="34" charset="-122"/>
              </a:rPr>
              <a:t>maven</a:t>
            </a:r>
            <a:r>
              <a:rPr lang="zh-CN" altLang="en-US" sz="1600" dirty="0">
                <a:solidFill>
                  <a:srgbClr val="000000"/>
                </a:solidFill>
                <a:latin typeface="微软雅黑" panose="020B0503020204020204" pitchFamily="34" charset="-122"/>
                <a:ea typeface="微软雅黑" panose="020B0503020204020204" pitchFamily="34" charset="-122"/>
              </a:rPr>
              <a:t>默认远程仓。</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45" name="梯形 44"/>
          <p:cNvSpPr/>
          <p:nvPr/>
        </p:nvSpPr>
        <p:spPr>
          <a:xfrm>
            <a:off x="2640517" y="5797611"/>
            <a:ext cx="8999177" cy="438152"/>
          </a:xfrm>
          <a:prstGeom prst="trapezoid">
            <a:avLst>
              <a:gd name="adj" fmla="val 135325"/>
            </a:avLst>
          </a:prstGeom>
          <a:gradFill>
            <a:gsLst>
              <a:gs pos="0">
                <a:srgbClr val="4BF0F0">
                  <a:alpha val="0"/>
                </a:srgbClr>
              </a:gs>
              <a:gs pos="100000">
                <a:schemeClr val="bg1">
                  <a:lumMod val="65000"/>
                  <a:alpha val="50000"/>
                </a:schemeClr>
              </a:gs>
            </a:gsLst>
            <a:lin ang="5400000" scaled="0"/>
          </a:gradFill>
          <a:ln w="6350">
            <a:gradFill>
              <a:gsLst>
                <a:gs pos="0">
                  <a:srgbClr val="4BF0F0">
                    <a:alpha val="0"/>
                  </a:srgbClr>
                </a:gs>
                <a:gs pos="50000">
                  <a:schemeClr val="bg1">
                    <a:lumMod val="65000"/>
                  </a:schemeClr>
                </a:gs>
                <a:gs pos="100000">
                  <a:schemeClr val="bg1">
                    <a:lumMod val="5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82823" tIns="91411" rIns="182823" bIns="91411" anchor="ctr"/>
          <a:lstStyle/>
          <a:p>
            <a:pPr algn="ctr" defTabSz="1219078" fontAlgn="auto">
              <a:spcBef>
                <a:spcPts val="0"/>
              </a:spcBef>
              <a:spcAft>
                <a:spcPts val="0"/>
              </a:spcAft>
              <a:defRPr/>
            </a:pPr>
            <a:endParaRPr lang="zh-CN" altLang="en-US" sz="1400" dirty="0">
              <a:solidFill>
                <a:srgbClr val="FFFFFF"/>
              </a:solidFill>
              <a:effectLst>
                <a:outerShdw blurRad="38100" dist="38100" dir="2700000" algn="tl">
                  <a:srgbClr val="000000">
                    <a:alpha val="43137"/>
                  </a:srgbClr>
                </a:outerShdw>
              </a:effectLst>
              <a:cs typeface="Arial" pitchFamily="34" charset="0"/>
            </a:endParaRPr>
          </a:p>
        </p:txBody>
      </p:sp>
      <p:sp>
        <p:nvSpPr>
          <p:cNvPr id="47" name="右箭头 46"/>
          <p:cNvSpPr/>
          <p:nvPr/>
        </p:nvSpPr>
        <p:spPr>
          <a:xfrm rot="5400000">
            <a:off x="1308714" y="2643695"/>
            <a:ext cx="359947" cy="419621"/>
          </a:xfrm>
          <a:prstGeom prst="rightArrow">
            <a:avLst>
              <a:gd name="adj1" fmla="val 68431"/>
              <a:gd name="adj2" fmla="val 51961"/>
            </a:avLst>
          </a:prstGeom>
          <a:gradFill flip="none" rotWithShape="1">
            <a:gsLst>
              <a:gs pos="0">
                <a:srgbClr val="0070C0">
                  <a:alpha val="0"/>
                </a:srgbClr>
              </a:gs>
              <a:gs pos="100000">
                <a:srgbClr val="C00000">
                  <a:alpha val="30000"/>
                </a:srgbClr>
              </a:gs>
            </a:gsLst>
            <a:lin ang="0" scaled="1"/>
            <a:tileRect/>
          </a:gradFill>
          <a:ln w="3175">
            <a:gradFill flip="none" rotWithShape="1">
              <a:gsLst>
                <a:gs pos="0">
                  <a:srgbClr val="00BAFB">
                    <a:alpha val="0"/>
                  </a:srgbClr>
                </a:gs>
                <a:gs pos="50000">
                  <a:srgbClr val="C00000"/>
                </a:gs>
              </a:gsLst>
              <a:lin ang="0" scaled="1"/>
              <a:tileRect/>
            </a:gradFill>
            <a:miter lim="800000"/>
            <a:headEnd/>
            <a:tailEnd/>
          </a:ln>
          <a:effectLst/>
        </p:spPr>
        <p:txBody>
          <a:bodyPr lIns="0" tIns="0" rIns="0" bIns="0"/>
          <a:lstStyle/>
          <a:p>
            <a:pPr indent="-260065" defTabSz="967026" fontAlgn="auto">
              <a:lnSpc>
                <a:spcPts val="4044"/>
              </a:lnSpc>
              <a:spcBef>
                <a:spcPts val="0"/>
              </a:spcBef>
              <a:spcAft>
                <a:spcPts val="0"/>
              </a:spcAft>
              <a:buFont typeface="Arial" pitchFamily="34" charset="0"/>
              <a:buChar char="•"/>
              <a:defRPr/>
            </a:pPr>
            <a:endParaRPr lang="zh-CN" altLang="en-US" sz="6598" kern="0">
              <a:solidFill>
                <a:sysClr val="windowText" lastClr="000000"/>
              </a:solidFill>
              <a:latin typeface="Arial"/>
              <a:ea typeface="Microsoft YaHei"/>
              <a:sym typeface="Arial" pitchFamily="34" charset="0"/>
            </a:endParaRPr>
          </a:p>
        </p:txBody>
      </p:sp>
      <p:sp>
        <p:nvSpPr>
          <p:cNvPr id="48" name="右箭头 47"/>
          <p:cNvSpPr/>
          <p:nvPr/>
        </p:nvSpPr>
        <p:spPr>
          <a:xfrm rot="5400000">
            <a:off x="1308714" y="4454782"/>
            <a:ext cx="359947" cy="419621"/>
          </a:xfrm>
          <a:prstGeom prst="rightArrow">
            <a:avLst>
              <a:gd name="adj1" fmla="val 68431"/>
              <a:gd name="adj2" fmla="val 51961"/>
            </a:avLst>
          </a:prstGeom>
          <a:gradFill flip="none" rotWithShape="1">
            <a:gsLst>
              <a:gs pos="0">
                <a:srgbClr val="0070C0">
                  <a:alpha val="0"/>
                </a:srgbClr>
              </a:gs>
              <a:gs pos="100000">
                <a:srgbClr val="C00000">
                  <a:alpha val="30000"/>
                </a:srgbClr>
              </a:gs>
            </a:gsLst>
            <a:lin ang="0" scaled="1"/>
            <a:tileRect/>
          </a:gradFill>
          <a:ln w="3175">
            <a:gradFill flip="none" rotWithShape="1">
              <a:gsLst>
                <a:gs pos="0">
                  <a:srgbClr val="00BAFB">
                    <a:alpha val="0"/>
                  </a:srgbClr>
                </a:gs>
                <a:gs pos="50000">
                  <a:srgbClr val="C00000"/>
                </a:gs>
              </a:gsLst>
              <a:lin ang="0" scaled="1"/>
              <a:tileRect/>
            </a:gradFill>
            <a:miter lim="800000"/>
            <a:headEnd/>
            <a:tailEnd/>
          </a:ln>
          <a:effectLst/>
        </p:spPr>
        <p:txBody>
          <a:bodyPr lIns="0" tIns="0" rIns="0" bIns="0"/>
          <a:lstStyle/>
          <a:p>
            <a:pPr indent="-260065" defTabSz="967026" fontAlgn="auto">
              <a:lnSpc>
                <a:spcPts val="4044"/>
              </a:lnSpc>
              <a:spcBef>
                <a:spcPts val="0"/>
              </a:spcBef>
              <a:spcAft>
                <a:spcPts val="0"/>
              </a:spcAft>
              <a:buFont typeface="Arial" pitchFamily="34" charset="0"/>
              <a:buChar char="•"/>
              <a:defRPr/>
            </a:pPr>
            <a:endParaRPr lang="zh-CN" altLang="en-US" sz="6598" kern="0">
              <a:solidFill>
                <a:sysClr val="windowText" lastClr="000000"/>
              </a:solidFill>
              <a:latin typeface="Arial"/>
              <a:ea typeface="Microsoft YaHei"/>
              <a:sym typeface="Arial" pitchFamily="34" charset="0"/>
            </a:endParaRPr>
          </a:p>
        </p:txBody>
      </p:sp>
    </p:spTree>
    <p:extLst>
      <p:ext uri="{BB962C8B-B14F-4D97-AF65-F5344CB8AC3E}">
        <p14:creationId xmlns:p14="http://schemas.microsoft.com/office/powerpoint/2010/main" val="2940727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474050"/>
            <a:ext cx="1052650" cy="508835"/>
            <a:chOff x="0" y="474074"/>
            <a:chExt cx="1052924" cy="508968"/>
          </a:xfrm>
        </p:grpSpPr>
        <p:sp>
          <p:nvSpPr>
            <p:cNvPr id="4"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sp>
          <p:nvSpPr>
            <p:cNvPr id="5"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9078" fontAlgn="auto">
                <a:spcBef>
                  <a:spcPts val="0"/>
                </a:spcBef>
                <a:spcAft>
                  <a:spcPts val="0"/>
                </a:spcAft>
              </a:pPr>
              <a:endParaRPr lang="zh-CN" altLang="en-US" sz="2399">
                <a:solidFill>
                  <a:srgbClr val="000000"/>
                </a:solidFill>
                <a:latin typeface="Arial"/>
                <a:ea typeface="宋体" pitchFamily="2" charset="-122"/>
              </a:endParaRPr>
            </a:p>
          </p:txBody>
        </p:sp>
      </p:grpSp>
      <p:sp>
        <p:nvSpPr>
          <p:cNvPr id="12" name="TextBox 10">
            <a:extLst>
              <a:ext uri="{FF2B5EF4-FFF2-40B4-BE49-F238E27FC236}">
                <a16:creationId xmlns:a16="http://schemas.microsoft.com/office/drawing/2014/main" xmlns="" id="{18ED692C-39CB-4AC0-81F6-D21CDD086EE4}"/>
              </a:ext>
            </a:extLst>
          </p:cNvPr>
          <p:cNvSpPr txBox="1"/>
          <p:nvPr/>
        </p:nvSpPr>
        <p:spPr bwMode="auto">
          <a:xfrm>
            <a:off x="1056752" y="477441"/>
            <a:ext cx="5039248" cy="531699"/>
          </a:xfrm>
          <a:prstGeom prst="rect">
            <a:avLst/>
          </a:prstGeom>
          <a:noFill/>
          <a:ln w="9525">
            <a:noFill/>
            <a:miter lim="800000"/>
            <a:headEnd/>
            <a:tailEnd/>
          </a:ln>
        </p:spPr>
        <p:txBody>
          <a:bodyPr wrap="square" lIns="99954" tIns="49974" rIns="99954" bIns="49974" rtlCol="0">
            <a:spAutoFit/>
          </a:bodyPr>
          <a:lstStyle/>
          <a:p>
            <a:pPr defTabSz="1001324" eaLnBrk="0" fontAlgn="auto" hangingPunct="0">
              <a:spcBef>
                <a:spcPts val="0"/>
              </a:spcBef>
              <a:spcAft>
                <a:spcPts val="0"/>
              </a:spcAft>
            </a:pPr>
            <a:r>
              <a:rPr lang="zh-CN" altLang="en-US" sz="2799" dirty="0">
                <a:solidFill>
                  <a:srgbClr val="000000">
                    <a:lumMod val="75000"/>
                    <a:lumOff val="25000"/>
                  </a:srgbClr>
                </a:solidFill>
                <a:latin typeface="Microsoft YaHei"/>
                <a:ea typeface="Microsoft YaHei"/>
                <a:cs typeface="Arial" pitchFamily="34" charset="0"/>
              </a:rPr>
              <a:t>本章总结</a:t>
            </a:r>
          </a:p>
        </p:txBody>
      </p:sp>
      <p:grpSp>
        <p:nvGrpSpPr>
          <p:cNvPr id="14" name="组合 13"/>
          <p:cNvGrpSpPr/>
          <p:nvPr/>
        </p:nvGrpSpPr>
        <p:grpSpPr>
          <a:xfrm>
            <a:off x="387540" y="532547"/>
            <a:ext cx="387947" cy="391842"/>
            <a:chOff x="5540375" y="2868613"/>
            <a:chExt cx="1106488" cy="1117600"/>
          </a:xfrm>
          <a:solidFill>
            <a:schemeClr val="bg1"/>
          </a:solidFill>
        </p:grpSpPr>
        <p:sp>
          <p:nvSpPr>
            <p:cNvPr id="20"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sp>
          <p:nvSpPr>
            <p:cNvPr id="21"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9078" fontAlgn="auto">
                <a:spcBef>
                  <a:spcPts val="0"/>
                </a:spcBef>
                <a:spcAft>
                  <a:spcPts val="0"/>
                </a:spcAft>
              </a:pPr>
              <a:endParaRPr lang="zh-CN" altLang="en-US" sz="2399">
                <a:solidFill>
                  <a:srgbClr val="000000"/>
                </a:solidFill>
                <a:latin typeface="Microsoft YaHei"/>
                <a:ea typeface="Microsoft YaHei"/>
              </a:endParaRPr>
            </a:p>
          </p:txBody>
        </p:sp>
      </p:grpSp>
      <p:sp>
        <p:nvSpPr>
          <p:cNvPr id="26" name="TextBox 7"/>
          <p:cNvSpPr txBox="1"/>
          <p:nvPr/>
        </p:nvSpPr>
        <p:spPr>
          <a:xfrm>
            <a:off x="550720" y="2349642"/>
            <a:ext cx="11087388" cy="1707191"/>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8834" fontAlgn="auto">
              <a:spcBef>
                <a:spcPts val="0"/>
              </a:spcBef>
              <a:spcAft>
                <a:spcPts val="0"/>
              </a:spcAft>
            </a:pPr>
            <a:endParaRPr lang="zh-CN" altLang="en-US" dirty="0">
              <a:solidFill>
                <a:srgbClr val="C7000B"/>
              </a:solidFill>
              <a:effectLst/>
            </a:endParaRPr>
          </a:p>
        </p:txBody>
      </p:sp>
      <p:sp>
        <p:nvSpPr>
          <p:cNvPr id="27" name="文本占位符 1"/>
          <p:cNvSpPr txBox="1">
            <a:spLocks/>
          </p:cNvSpPr>
          <p:nvPr/>
        </p:nvSpPr>
        <p:spPr>
          <a:xfrm>
            <a:off x="911188" y="2924747"/>
            <a:ext cx="10557300" cy="751491"/>
          </a:xfrm>
          <a:prstGeom prst="rect">
            <a:avLst/>
          </a:prstGeom>
        </p:spPr>
        <p:txBody>
          <a:bodyPr/>
          <a:lstStyle>
            <a:defPPr>
              <a:defRPr lang="zh-CN"/>
            </a:defPPr>
            <a:lvl1pPr marL="301625" indent="-301625" defTabSz="801688" eaLnBrk="1" fontAlgn="base" hangingPunct="1">
              <a:lnSpc>
                <a:spcPct val="140000"/>
              </a:lnSpc>
              <a:spcBef>
                <a:spcPct val="30000"/>
              </a:spcBef>
              <a:buClr>
                <a:schemeClr val="bg1">
                  <a:lumMod val="50000"/>
                </a:schemeClr>
              </a:buClr>
              <a:buSzPct val="60000"/>
              <a:buFont typeface="Wingdings" pitchFamily="2" charset="2"/>
              <a:buChar char="l"/>
              <a:defRPr sz="2200">
                <a:latin typeface="+mn-lt"/>
                <a:ea typeface="+mn-ea"/>
              </a:defRPr>
            </a:lvl1pPr>
            <a:lvl2pPr marL="654050" lvl="1" indent="-252413" defTabSz="801688" eaLnBrk="1" fontAlgn="base" hangingPunct="1">
              <a:lnSpc>
                <a:spcPct val="150000"/>
              </a:lnSpc>
              <a:spcBef>
                <a:spcPct val="30000"/>
              </a:spcBef>
              <a:buClr>
                <a:srgbClr val="C00000"/>
              </a:buClr>
              <a:buSzPct val="50000"/>
              <a:buFont typeface="Wingdings" pitchFamily="2" charset="2"/>
              <a:buChar char="u"/>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pPr>
              <a:spcAft>
                <a:spcPts val="0"/>
              </a:spcAft>
              <a:buClr>
                <a:srgbClr val="C7000B"/>
              </a:buClr>
              <a:buFont typeface="Wingdings" pitchFamily="2" charset="2"/>
              <a:buChar char="u"/>
            </a:pPr>
            <a:r>
              <a:rPr lang="zh-CN" altLang="en-US" sz="2199" smtClean="0">
                <a:solidFill>
                  <a:srgbClr val="000000"/>
                </a:solidFill>
              </a:rPr>
              <a:t>本章节简要</a:t>
            </a:r>
            <a:r>
              <a:rPr lang="zh-CN" altLang="en-US" sz="2199" dirty="0">
                <a:solidFill>
                  <a:srgbClr val="000000"/>
                </a:solidFill>
              </a:rPr>
              <a:t>介绍如何在鲲鹏上使用鲲鹏</a:t>
            </a:r>
            <a:r>
              <a:rPr lang="en-US" altLang="zh-CN" sz="2199" dirty="0" smtClean="0">
                <a:solidFill>
                  <a:srgbClr val="000000"/>
                </a:solidFill>
              </a:rPr>
              <a:t>Maven</a:t>
            </a:r>
            <a:r>
              <a:rPr lang="zh-CN" altLang="en-US" sz="2199" dirty="0" smtClean="0">
                <a:solidFill>
                  <a:srgbClr val="000000"/>
                </a:solidFill>
              </a:rPr>
              <a:t>仓构建</a:t>
            </a:r>
            <a:r>
              <a:rPr lang="en-US" altLang="zh-CN" sz="2199" dirty="0">
                <a:solidFill>
                  <a:srgbClr val="000000"/>
                </a:solidFill>
              </a:rPr>
              <a:t>Maven</a:t>
            </a:r>
            <a:r>
              <a:rPr lang="zh-CN" altLang="en-US" sz="2199" dirty="0">
                <a:solidFill>
                  <a:srgbClr val="000000"/>
                </a:solidFill>
              </a:rPr>
              <a:t>工程。</a:t>
            </a:r>
            <a:endParaRPr lang="en-US" altLang="zh-CN" sz="2199" dirty="0">
              <a:solidFill>
                <a:srgbClr val="000000"/>
              </a:solidFill>
            </a:endParaRPr>
          </a:p>
        </p:txBody>
      </p:sp>
    </p:spTree>
    <p:extLst>
      <p:ext uri="{BB962C8B-B14F-4D97-AF65-F5344CB8AC3E}">
        <p14:creationId xmlns:p14="http://schemas.microsoft.com/office/powerpoint/2010/main" val="138028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40804" y="1568273"/>
            <a:ext cx="287933" cy="287933"/>
          </a:xfrm>
          <a:prstGeom prst="ellipse">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5" name="椭圆 4"/>
          <p:cNvSpPr/>
          <p:nvPr/>
        </p:nvSpPr>
        <p:spPr>
          <a:xfrm>
            <a:off x="-1140804" y="2113440"/>
            <a:ext cx="287933" cy="287933"/>
          </a:xfrm>
          <a:prstGeom prst="ellipse">
            <a:avLst/>
          </a:prstGeom>
          <a:solidFill>
            <a:srgbClr val="15B0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6" name="椭圆 5"/>
          <p:cNvSpPr/>
          <p:nvPr/>
        </p:nvSpPr>
        <p:spPr>
          <a:xfrm>
            <a:off x="-1140804" y="2658608"/>
            <a:ext cx="287933" cy="287933"/>
          </a:xfrm>
          <a:prstGeom prst="ellipse">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7" name="椭圆 6"/>
          <p:cNvSpPr/>
          <p:nvPr/>
        </p:nvSpPr>
        <p:spPr>
          <a:xfrm>
            <a:off x="-672752" y="1568273"/>
            <a:ext cx="287933" cy="287933"/>
          </a:xfrm>
          <a:prstGeom prst="ellipse">
            <a:avLst/>
          </a:prstGeom>
          <a:solidFill>
            <a:srgbClr val="FFD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8" name="椭圆 7"/>
          <p:cNvSpPr/>
          <p:nvPr/>
        </p:nvSpPr>
        <p:spPr>
          <a:xfrm>
            <a:off x="-672752" y="2113440"/>
            <a:ext cx="287933" cy="287933"/>
          </a:xfrm>
          <a:prstGeom prst="ellipse">
            <a:avLst/>
          </a:prstGeom>
          <a:solidFill>
            <a:srgbClr val="59C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9" name="椭圆 8"/>
          <p:cNvSpPr/>
          <p:nvPr/>
        </p:nvSpPr>
        <p:spPr>
          <a:xfrm>
            <a:off x="-672752" y="2658608"/>
            <a:ext cx="287933" cy="287933"/>
          </a:xfrm>
          <a:prstGeom prst="ellipse">
            <a:avLst/>
          </a:prstGeom>
          <a:solidFill>
            <a:srgbClr val="F66F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4" name="矩形 33"/>
          <p:cNvSpPr/>
          <p:nvPr/>
        </p:nvSpPr>
        <p:spPr bwMode="auto">
          <a:xfrm>
            <a:off x="1260296" y="2168860"/>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35" name="文本占位符 3"/>
          <p:cNvSpPr txBox="1">
            <a:spLocks/>
          </p:cNvSpPr>
          <p:nvPr/>
        </p:nvSpPr>
        <p:spPr>
          <a:xfrm>
            <a:off x="1400993" y="1700808"/>
            <a:ext cx="2843825" cy="165884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sz="1800" dirty="0">
                <a:solidFill>
                  <a:schemeClr val="bg1">
                    <a:lumMod val="50000"/>
                  </a:schemeClr>
                </a:solidFill>
              </a:rPr>
              <a:t>为什么要做软件迁移</a:t>
            </a:r>
          </a:p>
          <a:p>
            <a:pPr marL="0" indent="0">
              <a:buNone/>
            </a:pPr>
            <a:r>
              <a:rPr lang="zh-CN" altLang="en-US" sz="1800" b="1" dirty="0"/>
              <a:t>软件迁移过程概述</a:t>
            </a:r>
          </a:p>
          <a:p>
            <a:pPr marL="0" indent="0">
              <a:buNone/>
            </a:pPr>
            <a:r>
              <a:rPr lang="zh-CN" altLang="en-US" sz="1800" dirty="0">
                <a:solidFill>
                  <a:schemeClr val="bg1">
                    <a:lumMod val="50000"/>
                  </a:schemeClr>
                </a:solidFill>
              </a:rPr>
              <a:t>典型</a:t>
            </a:r>
            <a:r>
              <a:rPr lang="zh-CN" altLang="en-US" sz="1800" dirty="0" smtClean="0">
                <a:solidFill>
                  <a:schemeClr val="bg1">
                    <a:lumMod val="50000"/>
                  </a:schemeClr>
                </a:solidFill>
              </a:rPr>
              <a:t>案例</a:t>
            </a:r>
            <a:endParaRPr lang="zh-CN" altLang="en-US" sz="2000" dirty="0"/>
          </a:p>
        </p:txBody>
      </p:sp>
      <p:sp>
        <p:nvSpPr>
          <p:cNvPr id="36" name="11"/>
          <p:cNvSpPr/>
          <p:nvPr/>
        </p:nvSpPr>
        <p:spPr bwMode="auto">
          <a:xfrm>
            <a:off x="781461" y="2258456"/>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
        <p:nvSpPr>
          <p:cNvPr id="37"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Tree>
    <p:extLst>
      <p:ext uri="{BB962C8B-B14F-4D97-AF65-F5344CB8AC3E}">
        <p14:creationId xmlns:p14="http://schemas.microsoft.com/office/powerpoint/2010/main" val="42472321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sp>
        <p:nvSpPr>
          <p:cNvPr id="2" name="矩形 1"/>
          <p:cNvSpPr/>
          <p:nvPr/>
        </p:nvSpPr>
        <p:spPr>
          <a:xfrm>
            <a:off x="695400" y="1736812"/>
            <a:ext cx="6096000" cy="3046988"/>
          </a:xfrm>
          <a:prstGeom prst="rect">
            <a:avLst/>
          </a:prstGeom>
        </p:spPr>
        <p:txBody>
          <a:bodyPr>
            <a:spAutoFit/>
          </a:bodyPr>
          <a:lstStyle/>
          <a:p>
            <a:pPr marL="457063" indent="-457063">
              <a:lnSpc>
                <a:spcPct val="200000"/>
              </a:lnSpc>
              <a:buFont typeface="+mj-lt"/>
              <a:buAutoNum type="arabicPeriod"/>
            </a:pPr>
            <a:r>
              <a:rPr lang="zh-CN" altLang="en-US" sz="1800" dirty="0">
                <a:solidFill>
                  <a:schemeClr val="bg2"/>
                </a:solidFill>
                <a:latin typeface="+mn-ea"/>
                <a:ea typeface="+mn-ea"/>
                <a:cs typeface="+mn-ea"/>
                <a:sym typeface="+mn-lt"/>
              </a:rPr>
              <a:t>鲲鹏软件迁移概述</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C/C++</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Java/Python</a:t>
            </a:r>
            <a:r>
              <a:rPr lang="zh-CN" altLang="en-US" sz="1800" dirty="0">
                <a:solidFill>
                  <a:schemeClr val="bg2"/>
                </a:solidFill>
                <a:latin typeface="+mn-ea"/>
                <a:ea typeface="+mn-ea"/>
                <a:cs typeface="+mn-ea"/>
                <a:sym typeface="+mn-lt"/>
              </a:rPr>
              <a:t>代码迁移</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en-US" altLang="zh-CN" sz="1800" dirty="0">
                <a:solidFill>
                  <a:schemeClr val="bg2"/>
                </a:solidFill>
                <a:latin typeface="+mn-ea"/>
                <a:ea typeface="+mn-ea"/>
                <a:cs typeface="+mn-ea"/>
                <a:sym typeface="+mn-lt"/>
              </a:rPr>
              <a:t>Maven</a:t>
            </a:r>
            <a:r>
              <a:rPr lang="zh-CN" altLang="en-US" sz="1800" dirty="0">
                <a:solidFill>
                  <a:schemeClr val="bg2"/>
                </a:solidFill>
                <a:latin typeface="+mn-ea"/>
                <a:ea typeface="+mn-ea"/>
                <a:cs typeface="+mn-ea"/>
                <a:sym typeface="+mn-lt"/>
              </a:rPr>
              <a:t>仓软件构建</a:t>
            </a:r>
            <a:endParaRPr lang="en-US" altLang="zh-CN" sz="1800" dirty="0">
              <a:solidFill>
                <a:schemeClr val="bg2"/>
              </a:solidFill>
              <a:latin typeface="+mn-ea"/>
              <a:ea typeface="+mn-ea"/>
              <a:cs typeface="+mn-ea"/>
              <a:sym typeface="+mn-lt"/>
            </a:endParaRPr>
          </a:p>
          <a:p>
            <a:pPr marL="457063" indent="-457063">
              <a:lnSpc>
                <a:spcPct val="200000"/>
              </a:lnSpc>
              <a:buFont typeface="+mj-lt"/>
              <a:buAutoNum type="arabicPeriod"/>
            </a:pPr>
            <a:r>
              <a:rPr lang="zh-CN" altLang="en-US" sz="2400" b="1" dirty="0">
                <a:latin typeface="+mn-ea"/>
                <a:ea typeface="+mn-ea"/>
                <a:cs typeface="+mn-ea"/>
                <a:sym typeface="+mn-lt"/>
              </a:rPr>
              <a:t>软件包迁移</a:t>
            </a:r>
          </a:p>
        </p:txBody>
      </p:sp>
    </p:spTree>
    <p:extLst>
      <p:ext uri="{BB962C8B-B14F-4D97-AF65-F5344CB8AC3E}">
        <p14:creationId xmlns:p14="http://schemas.microsoft.com/office/powerpoint/2010/main" val="8971617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前言</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40" name="Line 14"/>
          <p:cNvSpPr>
            <a:spLocks noChangeShapeType="1"/>
          </p:cNvSpPr>
          <p:nvPr/>
        </p:nvSpPr>
        <p:spPr bwMode="gray">
          <a:xfrm flipH="1">
            <a:off x="2964880" y="6041851"/>
            <a:ext cx="1092469" cy="712788"/>
          </a:xfrm>
          <a:prstGeom prst="line">
            <a:avLst/>
          </a:prstGeom>
          <a:noFill/>
          <a:ln w="9525">
            <a:solidFill>
              <a:srgbClr val="F8F8F8">
                <a:alpha val="10196"/>
              </a:srgbClr>
            </a:solidFill>
            <a:round/>
            <a:headEnd/>
            <a:tailEnd/>
          </a:ln>
        </p:spPr>
        <p:txBody>
          <a:bodyPr/>
          <a:lstStyle/>
          <a:p>
            <a:endParaRPr lang="zh-CN" altLang="en-US"/>
          </a:p>
        </p:txBody>
      </p:sp>
      <p:sp>
        <p:nvSpPr>
          <p:cNvPr id="41" name="文本框 36"/>
          <p:cNvSpPr txBox="1"/>
          <p:nvPr/>
        </p:nvSpPr>
        <p:spPr>
          <a:xfrm>
            <a:off x="484051" y="1256563"/>
            <a:ext cx="11164714" cy="1200329"/>
          </a:xfrm>
          <a:prstGeom prst="rect">
            <a:avLst/>
          </a:prstGeom>
          <a:noFill/>
        </p:spPr>
        <p:txBody>
          <a:bodyPr wrap="square" rtlCol="0" anchor="ctr">
            <a:spAutoFit/>
          </a:bodyPr>
          <a:lstStyle/>
          <a:p>
            <a:pPr>
              <a:lnSpc>
                <a:spcPct val="150000"/>
              </a:lnSpc>
            </a:pPr>
            <a:r>
              <a:rPr lang="zh-CN" altLang="en-US" sz="1600" dirty="0">
                <a:latin typeface="Microsoft YaHei" panose="020B0503020204020204" pitchFamily="34" charset="-122"/>
                <a:ea typeface="Microsoft YaHei" panose="020B0503020204020204" pitchFamily="34" charset="-122"/>
              </a:rPr>
              <a:t>常见的</a:t>
            </a:r>
            <a:r>
              <a:rPr lang="en-US" altLang="zh-CN" sz="1600" dirty="0">
                <a:latin typeface="Microsoft YaHei" panose="020B0503020204020204" pitchFamily="34" charset="-122"/>
                <a:ea typeface="Microsoft YaHei" panose="020B0503020204020204" pitchFamily="34" charset="-122"/>
              </a:rPr>
              <a:t>Linux</a:t>
            </a:r>
            <a:r>
              <a:rPr lang="zh-CN" altLang="en-US" sz="1600" dirty="0">
                <a:latin typeface="Microsoft YaHei" panose="020B0503020204020204" pitchFamily="34" charset="-122"/>
                <a:ea typeface="Microsoft YaHei" panose="020B0503020204020204" pitchFamily="34" charset="-122"/>
              </a:rPr>
              <a:t>发行版主要分为两类：类</a:t>
            </a:r>
            <a:r>
              <a:rPr lang="en-US" altLang="zh-CN" sz="1600" dirty="0" err="1">
                <a:latin typeface="Microsoft YaHei" panose="020B0503020204020204" pitchFamily="34" charset="-122"/>
                <a:ea typeface="Microsoft YaHei" panose="020B0503020204020204" pitchFamily="34" charset="-122"/>
              </a:rPr>
              <a:t>RedHat</a:t>
            </a:r>
            <a:r>
              <a:rPr lang="zh-CN" altLang="en-US" sz="1600" dirty="0">
                <a:latin typeface="Microsoft YaHei" panose="020B0503020204020204" pitchFamily="34" charset="-122"/>
                <a:ea typeface="Microsoft YaHei" panose="020B0503020204020204" pitchFamily="34" charset="-122"/>
              </a:rPr>
              <a:t>系列和类</a:t>
            </a:r>
            <a:r>
              <a:rPr lang="en-US" altLang="zh-CN" sz="1600" dirty="0" err="1">
                <a:latin typeface="Microsoft YaHei" panose="020B0503020204020204" pitchFamily="34" charset="-122"/>
                <a:ea typeface="Microsoft YaHei" panose="020B0503020204020204" pitchFamily="34" charset="-122"/>
              </a:rPr>
              <a:t>Debian</a:t>
            </a:r>
            <a:r>
              <a:rPr lang="zh-CN" altLang="en-US" sz="1600" dirty="0">
                <a:latin typeface="Microsoft YaHei" panose="020B0503020204020204" pitchFamily="34" charset="-122"/>
                <a:ea typeface="Microsoft YaHei" panose="020B0503020204020204" pitchFamily="34" charset="-122"/>
              </a:rPr>
              <a:t>系列</a:t>
            </a:r>
            <a:r>
              <a:rPr lang="zh-CN" altLang="en-US" sz="1600" dirty="0" smtClean="0">
                <a:latin typeface="Microsoft YaHei" panose="020B0503020204020204" pitchFamily="34" charset="-122"/>
                <a:ea typeface="Microsoft YaHei" panose="020B0503020204020204" pitchFamily="34" charset="-122"/>
              </a:rPr>
              <a:t>。类</a:t>
            </a:r>
            <a:r>
              <a:rPr lang="en-US" altLang="zh-CN" sz="1600" dirty="0" err="1">
                <a:latin typeface="Microsoft YaHei" panose="020B0503020204020204" pitchFamily="34" charset="-122"/>
                <a:ea typeface="Microsoft YaHei" panose="020B0503020204020204" pitchFamily="34" charset="-122"/>
              </a:rPr>
              <a:t>RedHat</a:t>
            </a:r>
            <a:r>
              <a:rPr lang="zh-CN" altLang="en-US" sz="1600" dirty="0">
                <a:latin typeface="Microsoft YaHei" panose="020B0503020204020204" pitchFamily="34" charset="-122"/>
                <a:ea typeface="Microsoft YaHei" panose="020B0503020204020204" pitchFamily="34" charset="-122"/>
              </a:rPr>
              <a:t>系统中，软件包的格式是</a:t>
            </a:r>
            <a:r>
              <a:rPr lang="en-US" altLang="zh-CN" sz="1600" dirty="0">
                <a:latin typeface="Microsoft YaHei" panose="020B0503020204020204" pitchFamily="34" charset="-122"/>
                <a:ea typeface="Microsoft YaHei" panose="020B0503020204020204" pitchFamily="34" charset="-122"/>
              </a:rPr>
              <a:t>rpm</a:t>
            </a:r>
            <a:r>
              <a:rPr lang="zh-CN" altLang="en-US" sz="1600" dirty="0" smtClean="0">
                <a:latin typeface="Microsoft YaHei" panose="020B0503020204020204" pitchFamily="34" charset="-122"/>
                <a:ea typeface="Microsoft YaHei" panose="020B0503020204020204" pitchFamily="34" charset="-122"/>
              </a:rPr>
              <a:t>；类</a:t>
            </a:r>
            <a:r>
              <a:rPr lang="en-US" altLang="zh-CN" sz="1600" dirty="0" err="1">
                <a:latin typeface="Microsoft YaHei" panose="020B0503020204020204" pitchFamily="34" charset="-122"/>
                <a:ea typeface="Microsoft YaHei" panose="020B0503020204020204" pitchFamily="34" charset="-122"/>
              </a:rPr>
              <a:t>Debian</a:t>
            </a:r>
            <a:r>
              <a:rPr lang="zh-CN" altLang="en-US" sz="1600" dirty="0">
                <a:latin typeface="Microsoft YaHei" panose="020B0503020204020204" pitchFamily="34" charset="-122"/>
                <a:ea typeface="Microsoft YaHei" panose="020B0503020204020204" pitchFamily="34" charset="-122"/>
              </a:rPr>
              <a:t>系统中，软件包的格式是</a:t>
            </a:r>
            <a:r>
              <a:rPr lang="en-US" altLang="zh-CN" sz="1600" dirty="0">
                <a:latin typeface="Microsoft YaHei" panose="020B0503020204020204" pitchFamily="34" charset="-122"/>
                <a:ea typeface="Microsoft YaHei" panose="020B0503020204020204" pitchFamily="34" charset="-122"/>
              </a:rPr>
              <a:t>deb</a:t>
            </a:r>
            <a:r>
              <a:rPr lang="zh-CN" altLang="en-US" sz="1600" dirty="0">
                <a:latin typeface="Microsoft YaHei" panose="020B0503020204020204" pitchFamily="34" charset="-122"/>
                <a:ea typeface="Microsoft YaHei" panose="020B0503020204020204" pitchFamily="34" charset="-122"/>
              </a:rPr>
              <a:t>。类</a:t>
            </a:r>
            <a:r>
              <a:rPr lang="en-US" altLang="zh-CN" sz="1600" dirty="0" err="1">
                <a:latin typeface="Microsoft YaHei" panose="020B0503020204020204" pitchFamily="34" charset="-122"/>
                <a:ea typeface="Microsoft YaHei" panose="020B0503020204020204" pitchFamily="34" charset="-122"/>
              </a:rPr>
              <a:t>RedHat</a:t>
            </a:r>
            <a:r>
              <a:rPr lang="zh-CN" altLang="en-US" sz="1600" dirty="0">
                <a:latin typeface="Microsoft YaHei" panose="020B0503020204020204" pitchFamily="34" charset="-122"/>
                <a:ea typeface="Microsoft YaHei" panose="020B0503020204020204" pitchFamily="34" charset="-122"/>
              </a:rPr>
              <a:t>系统提供了</a:t>
            </a:r>
            <a:r>
              <a:rPr lang="en-US" altLang="zh-CN" sz="1600" dirty="0">
                <a:latin typeface="Microsoft YaHei" panose="020B0503020204020204" pitchFamily="34" charset="-122"/>
                <a:ea typeface="Microsoft YaHei" panose="020B0503020204020204" pitchFamily="34" charset="-122"/>
              </a:rPr>
              <a:t>rpm</a:t>
            </a:r>
            <a:r>
              <a:rPr lang="zh-CN" altLang="en-US" sz="1600" dirty="0">
                <a:latin typeface="Microsoft YaHei" panose="020B0503020204020204" pitchFamily="34" charset="-122"/>
                <a:ea typeface="Microsoft YaHei" panose="020B0503020204020204" pitchFamily="34" charset="-122"/>
              </a:rPr>
              <a:t>（全称是：</a:t>
            </a:r>
            <a:r>
              <a:rPr lang="en-US" altLang="zh-CN" sz="1600" dirty="0" err="1">
                <a:latin typeface="Microsoft YaHei" panose="020B0503020204020204" pitchFamily="34" charset="-122"/>
                <a:ea typeface="Microsoft YaHei" panose="020B0503020204020204" pitchFamily="34" charset="-122"/>
              </a:rPr>
              <a:t>RedHat</a:t>
            </a:r>
            <a:r>
              <a:rPr lang="en-US" altLang="zh-CN" sz="1600" dirty="0">
                <a:latin typeface="Microsoft YaHei" panose="020B0503020204020204" pitchFamily="34" charset="-122"/>
                <a:ea typeface="Microsoft YaHei" panose="020B0503020204020204" pitchFamily="34" charset="-122"/>
              </a:rPr>
              <a:t> Package Manager</a:t>
            </a:r>
            <a:r>
              <a:rPr lang="zh-CN" altLang="en-US" sz="1600" dirty="0">
                <a:latin typeface="Microsoft YaHei" panose="020B0503020204020204" pitchFamily="34" charset="-122"/>
                <a:ea typeface="Microsoft YaHei" panose="020B0503020204020204" pitchFamily="34" charset="-122"/>
              </a:rPr>
              <a:t>）命令来安装、卸载和升级</a:t>
            </a:r>
            <a:r>
              <a:rPr lang="en-US" altLang="zh-CN" sz="1600" dirty="0">
                <a:latin typeface="Microsoft YaHei" panose="020B0503020204020204" pitchFamily="34" charset="-122"/>
                <a:ea typeface="Microsoft YaHei" panose="020B0503020204020204" pitchFamily="34" charset="-122"/>
              </a:rPr>
              <a:t>rpm</a:t>
            </a:r>
            <a:r>
              <a:rPr lang="zh-CN" altLang="en-US" sz="1600" dirty="0">
                <a:latin typeface="Microsoft YaHei" panose="020B0503020204020204" pitchFamily="34" charset="-122"/>
                <a:ea typeface="Microsoft YaHei" panose="020B0503020204020204" pitchFamily="34" charset="-122"/>
              </a:rPr>
              <a:t>软件包；类</a:t>
            </a:r>
            <a:r>
              <a:rPr lang="en-US" altLang="zh-CN" sz="1600" dirty="0" err="1">
                <a:latin typeface="Microsoft YaHei" panose="020B0503020204020204" pitchFamily="34" charset="-122"/>
                <a:ea typeface="Microsoft YaHei" panose="020B0503020204020204" pitchFamily="34" charset="-122"/>
              </a:rPr>
              <a:t>Debian</a:t>
            </a:r>
            <a:r>
              <a:rPr lang="zh-CN" altLang="en-US" sz="1600" dirty="0">
                <a:latin typeface="Microsoft YaHei" panose="020B0503020204020204" pitchFamily="34" charset="-122"/>
                <a:ea typeface="Microsoft YaHei" panose="020B0503020204020204" pitchFamily="34" charset="-122"/>
              </a:rPr>
              <a:t>系统提供了</a:t>
            </a:r>
            <a:r>
              <a:rPr lang="en-US" altLang="zh-CN" sz="1600" dirty="0" err="1">
                <a:latin typeface="Microsoft YaHei" panose="020B0503020204020204" pitchFamily="34" charset="-122"/>
                <a:ea typeface="Microsoft YaHei" panose="020B0503020204020204" pitchFamily="34" charset="-122"/>
              </a:rPr>
              <a:t>dpkg</a:t>
            </a:r>
            <a:r>
              <a:rPr lang="zh-CN" altLang="en-US" sz="1600" dirty="0">
                <a:latin typeface="Microsoft YaHei" panose="020B0503020204020204" pitchFamily="34" charset="-122"/>
                <a:ea typeface="Microsoft YaHei" panose="020B0503020204020204" pitchFamily="34" charset="-122"/>
              </a:rPr>
              <a:t>命令来安装、卸载、升级</a:t>
            </a:r>
            <a:r>
              <a:rPr lang="en-US" altLang="zh-CN" sz="1600" dirty="0">
                <a:latin typeface="Microsoft YaHei" panose="020B0503020204020204" pitchFamily="34" charset="-122"/>
                <a:ea typeface="Microsoft YaHei" panose="020B0503020204020204" pitchFamily="34" charset="-122"/>
              </a:rPr>
              <a:t>deb</a:t>
            </a:r>
            <a:r>
              <a:rPr lang="zh-CN" altLang="en-US" sz="1600" dirty="0">
                <a:latin typeface="Microsoft YaHei" panose="020B0503020204020204" pitchFamily="34" charset="-122"/>
                <a:ea typeface="Microsoft YaHei" panose="020B0503020204020204" pitchFamily="34" charset="-122"/>
              </a:rPr>
              <a:t>软件包。</a:t>
            </a:r>
          </a:p>
        </p:txBody>
      </p:sp>
      <p:grpSp>
        <p:nvGrpSpPr>
          <p:cNvPr id="44" name="组合 43"/>
          <p:cNvGrpSpPr/>
          <p:nvPr/>
        </p:nvGrpSpPr>
        <p:grpSpPr>
          <a:xfrm>
            <a:off x="299356" y="548680"/>
            <a:ext cx="302027" cy="359134"/>
            <a:chOff x="-1647825" y="2492375"/>
            <a:chExt cx="1947863" cy="2316163"/>
          </a:xfrm>
          <a:solidFill>
            <a:schemeClr val="bg1"/>
          </a:solidFill>
        </p:grpSpPr>
        <p:sp>
          <p:nvSpPr>
            <p:cNvPr id="4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47" name="矩形 46"/>
          <p:cNvSpPr/>
          <p:nvPr/>
        </p:nvSpPr>
        <p:spPr bwMode="auto">
          <a:xfrm>
            <a:off x="697376" y="5436372"/>
            <a:ext cx="10943762"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9" name="矩形 48"/>
          <p:cNvSpPr/>
          <p:nvPr/>
        </p:nvSpPr>
        <p:spPr bwMode="auto">
          <a:xfrm>
            <a:off x="623121" y="5436372"/>
            <a:ext cx="50520" cy="477313"/>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50" name="矩形 49"/>
          <p:cNvSpPr/>
          <p:nvPr/>
        </p:nvSpPr>
        <p:spPr bwMode="auto">
          <a:xfrm>
            <a:off x="572684" y="5436371"/>
            <a:ext cx="18000" cy="477313"/>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3" name="文本框 24"/>
          <p:cNvSpPr txBox="1"/>
          <p:nvPr/>
        </p:nvSpPr>
        <p:spPr>
          <a:xfrm>
            <a:off x="835147" y="5489710"/>
            <a:ext cx="9800844" cy="338554"/>
          </a:xfrm>
          <a:prstGeom prst="rect">
            <a:avLst/>
          </a:prstGeom>
          <a:noFill/>
        </p:spPr>
        <p:txBody>
          <a:bodyPr wrap="square" rtlCol="0" anchor="ctr">
            <a:spAutoFit/>
          </a:bodyPr>
          <a:lstStyle/>
          <a:p>
            <a:r>
              <a:rPr lang="zh-CN" altLang="en-US" sz="1600" smtClean="0">
                <a:latin typeface="Microsoft YaHei" panose="020B0503020204020204" pitchFamily="34" charset="-122"/>
                <a:ea typeface="Microsoft YaHei" panose="020B0503020204020204" pitchFamily="34" charset="-122"/>
              </a:rPr>
              <a:t>本章节主要</a:t>
            </a:r>
            <a:r>
              <a:rPr lang="zh-CN" altLang="en-US" sz="1600" dirty="0" smtClean="0">
                <a:latin typeface="Microsoft YaHei" panose="020B0503020204020204" pitchFamily="34" charset="-122"/>
                <a:ea typeface="Microsoft YaHei" panose="020B0503020204020204" pitchFamily="34" charset="-122"/>
              </a:rPr>
              <a:t>讲述如何将</a:t>
            </a:r>
            <a:r>
              <a:rPr lang="en-US" altLang="zh-CN" sz="1600" dirty="0">
                <a:latin typeface="Microsoft YaHei" panose="020B0503020204020204" pitchFamily="34" charset="-122"/>
                <a:ea typeface="Microsoft YaHei" panose="020B0503020204020204" pitchFamily="34" charset="-122"/>
              </a:rPr>
              <a:t>x86</a:t>
            </a:r>
            <a:r>
              <a:rPr lang="zh-CN" altLang="en-US" sz="1600" dirty="0">
                <a:latin typeface="Microsoft YaHei" panose="020B0503020204020204" pitchFamily="34" charset="-122"/>
                <a:ea typeface="Microsoft YaHei" panose="020B0503020204020204" pitchFamily="34" charset="-122"/>
              </a:rPr>
              <a:t>平台</a:t>
            </a:r>
            <a:r>
              <a:rPr lang="zh-CN" altLang="en-US" sz="1600" dirty="0" smtClean="0">
                <a:latin typeface="Microsoft YaHei" panose="020B0503020204020204" pitchFamily="34" charset="-122"/>
                <a:ea typeface="Microsoft YaHei" panose="020B0503020204020204" pitchFamily="34" charset="-122"/>
              </a:rPr>
              <a:t>软件包</a:t>
            </a:r>
            <a:r>
              <a:rPr lang="en-US" altLang="zh-CN" sz="1600" dirty="0" smtClean="0">
                <a:latin typeface="Microsoft YaHei" panose="020B0503020204020204" pitchFamily="34" charset="-122"/>
                <a:ea typeface="Microsoft YaHei" panose="020B0503020204020204" pitchFamily="34" charset="-122"/>
              </a:rPr>
              <a:t>rpm</a:t>
            </a:r>
            <a:r>
              <a:rPr lang="zh-CN" altLang="en-US" sz="1600" dirty="0" smtClean="0">
                <a:latin typeface="Microsoft YaHei" panose="020B0503020204020204" pitchFamily="34" charset="-122"/>
                <a:ea typeface="Microsoft YaHei" panose="020B0503020204020204" pitchFamily="34" charset="-122"/>
              </a:rPr>
              <a:t>迁移</a:t>
            </a:r>
            <a:r>
              <a:rPr lang="zh-CN" altLang="en-US" sz="1600" dirty="0">
                <a:latin typeface="Microsoft YaHei" panose="020B0503020204020204" pitchFamily="34" charset="-122"/>
                <a:ea typeface="Microsoft YaHei" panose="020B0503020204020204" pitchFamily="34" charset="-122"/>
              </a:rPr>
              <a:t>（重构）到鲲鹏平台</a:t>
            </a:r>
          </a:p>
        </p:txBody>
      </p:sp>
      <p:graphicFrame>
        <p:nvGraphicFramePr>
          <p:cNvPr id="17" name="表格 16"/>
          <p:cNvGraphicFramePr>
            <a:graphicFrameLocks noGrp="1"/>
          </p:cNvGraphicFramePr>
          <p:nvPr>
            <p:extLst>
              <p:ext uri="{D42A27DB-BD31-4B8C-83A1-F6EECF244321}">
                <p14:modId xmlns:p14="http://schemas.microsoft.com/office/powerpoint/2010/main" val="1607557195"/>
              </p:ext>
            </p:extLst>
          </p:nvPr>
        </p:nvGraphicFramePr>
        <p:xfrm>
          <a:off x="1754056" y="2784484"/>
          <a:ext cx="8631547" cy="2229125"/>
        </p:xfrm>
        <a:graphic>
          <a:graphicData uri="http://schemas.openxmlformats.org/drawingml/2006/table">
            <a:tbl>
              <a:tblPr firstRow="1" bandRow="1">
                <a:tableStyleId>{C4B1156A-380E-4F78-BDF5-A606A8083BF9}</a:tableStyleId>
              </a:tblPr>
              <a:tblGrid>
                <a:gridCol w="1401655"/>
                <a:gridCol w="2468944"/>
                <a:gridCol w="1714831"/>
                <a:gridCol w="1549546"/>
                <a:gridCol w="1496571"/>
              </a:tblGrid>
              <a:tr h="445825">
                <a:tc>
                  <a:txBody>
                    <a:bodyPr/>
                    <a:lstStyle/>
                    <a:p>
                      <a:pPr algn="ctr"/>
                      <a:r>
                        <a:rPr lang="zh-CN" altLang="en-US" sz="1400" smtClean="0">
                          <a:latin typeface="+mn-ea"/>
                          <a:ea typeface="+mn-ea"/>
                        </a:rPr>
                        <a:t>分类</a:t>
                      </a:r>
                      <a:endParaRPr lang="zh-CN" altLang="en-US" sz="1400">
                        <a:latin typeface="+mn-ea"/>
                        <a:ea typeface="+mn-ea"/>
                      </a:endParaRPr>
                    </a:p>
                  </a:txBody>
                  <a:tcPr anchor="ctr"/>
                </a:tc>
                <a:tc>
                  <a:txBody>
                    <a:bodyPr/>
                    <a:lstStyle/>
                    <a:p>
                      <a:pPr algn="ctr"/>
                      <a:r>
                        <a:rPr lang="zh-CN" altLang="en-US" sz="1400" smtClean="0">
                          <a:latin typeface="+mn-ea"/>
                          <a:ea typeface="+mn-ea"/>
                        </a:rPr>
                        <a:t>发行版</a:t>
                      </a:r>
                      <a:endParaRPr lang="zh-CN" altLang="en-US" sz="1400">
                        <a:latin typeface="+mn-ea"/>
                        <a:ea typeface="+mn-ea"/>
                      </a:endParaRPr>
                    </a:p>
                  </a:txBody>
                  <a:tcPr anchor="ctr"/>
                </a:tc>
                <a:tc>
                  <a:txBody>
                    <a:bodyPr/>
                    <a:lstStyle/>
                    <a:p>
                      <a:pPr algn="ctr"/>
                      <a:r>
                        <a:rPr lang="zh-CN" altLang="en-US" sz="1400" smtClean="0">
                          <a:latin typeface="+mn-ea"/>
                          <a:ea typeface="+mn-ea"/>
                        </a:rPr>
                        <a:t>手动安装命令</a:t>
                      </a:r>
                      <a:endParaRPr lang="zh-CN" altLang="en-US" sz="1400">
                        <a:latin typeface="+mn-ea"/>
                        <a:ea typeface="+mn-ea"/>
                      </a:endParaRPr>
                    </a:p>
                  </a:txBody>
                  <a:tcPr anchor="ctr"/>
                </a:tc>
                <a:tc>
                  <a:txBody>
                    <a:bodyPr/>
                    <a:lstStyle/>
                    <a:p>
                      <a:pPr algn="ctr"/>
                      <a:r>
                        <a:rPr lang="zh-CN" altLang="en-US" sz="1400" smtClean="0">
                          <a:latin typeface="+mn-ea"/>
                          <a:ea typeface="+mn-ea"/>
                        </a:rPr>
                        <a:t>自动安装命令</a:t>
                      </a:r>
                      <a:endParaRPr lang="zh-CN" altLang="en-US" sz="1400">
                        <a:latin typeface="+mn-ea"/>
                        <a:ea typeface="+mn-ea"/>
                      </a:endParaRPr>
                    </a:p>
                  </a:txBody>
                  <a:tcPr anchor="ctr"/>
                </a:tc>
                <a:tc>
                  <a:txBody>
                    <a:bodyPr/>
                    <a:lstStyle/>
                    <a:p>
                      <a:pPr algn="ctr"/>
                      <a:r>
                        <a:rPr lang="zh-CN" altLang="en-US" sz="1400" smtClean="0">
                          <a:latin typeface="+mn-ea"/>
                          <a:ea typeface="+mn-ea"/>
                        </a:rPr>
                        <a:t>软件包后缀</a:t>
                      </a:r>
                      <a:endParaRPr lang="zh-CN" altLang="en-US" sz="1400">
                        <a:latin typeface="+mn-ea"/>
                        <a:ea typeface="+mn-ea"/>
                      </a:endParaRPr>
                    </a:p>
                  </a:txBody>
                  <a:tcPr anchor="ctr"/>
                </a:tc>
              </a:tr>
              <a:tr h="445825">
                <a:tc rowSpan="3">
                  <a:txBody>
                    <a:bodyPr/>
                    <a:lstStyle/>
                    <a:p>
                      <a:pPr algn="ctr"/>
                      <a:r>
                        <a:rPr lang="zh-CN" altLang="en-US" sz="1400" smtClean="0">
                          <a:latin typeface="+mn-ea"/>
                          <a:ea typeface="+mn-ea"/>
                        </a:rPr>
                        <a:t>类</a:t>
                      </a:r>
                      <a:r>
                        <a:rPr lang="en-US" altLang="zh-CN" sz="1400" smtClean="0">
                          <a:latin typeface="+mn-ea"/>
                          <a:ea typeface="+mn-ea"/>
                          <a:cs typeface="Arial" panose="020B0604020202020204" pitchFamily="34" charset="0"/>
                        </a:rPr>
                        <a:t>RedHat</a:t>
                      </a:r>
                      <a:endParaRPr lang="zh-CN" altLang="en-US" sz="1400">
                        <a:latin typeface="+mn-ea"/>
                        <a:ea typeface="+mn-ea"/>
                        <a:cs typeface="Arial" panose="020B0604020202020204" pitchFamily="34" charset="0"/>
                      </a:endParaRPr>
                    </a:p>
                  </a:txBody>
                  <a:tcPr anchor="ctr"/>
                </a:tc>
                <a:tc>
                  <a:txBody>
                    <a:bodyPr/>
                    <a:lstStyle/>
                    <a:p>
                      <a:pPr algn="ctr"/>
                      <a:r>
                        <a:rPr lang="en-US" altLang="zh-CN" sz="1400" smtClean="0">
                          <a:latin typeface="+mn-ea"/>
                          <a:ea typeface="+mn-ea"/>
                          <a:cs typeface="Arial" panose="020B0604020202020204" pitchFamily="34" charset="0"/>
                        </a:rPr>
                        <a:t>Fedora/CentOS</a:t>
                      </a:r>
                      <a:endParaRPr lang="zh-CN" altLang="en-US" sz="1400">
                        <a:latin typeface="+mn-ea"/>
                        <a:ea typeface="+mn-ea"/>
                        <a:cs typeface="Arial" panose="020B0604020202020204" pitchFamily="34" charset="0"/>
                      </a:endParaRPr>
                    </a:p>
                  </a:txBody>
                  <a:tcPr anchor="ctr"/>
                </a:tc>
                <a:tc rowSpan="3">
                  <a:txBody>
                    <a:bodyPr/>
                    <a:lstStyle/>
                    <a:p>
                      <a:pPr algn="ctr"/>
                      <a:r>
                        <a:rPr lang="en-US" altLang="zh-CN" sz="1400" smtClean="0">
                          <a:latin typeface="+mn-ea"/>
                          <a:ea typeface="+mn-ea"/>
                          <a:cs typeface="Arial" panose="020B0604020202020204" pitchFamily="34" charset="0"/>
                        </a:rPr>
                        <a:t>rpm</a:t>
                      </a:r>
                      <a:endParaRPr lang="zh-CN" altLang="en-US" sz="1400">
                        <a:latin typeface="+mn-ea"/>
                        <a:ea typeface="+mn-ea"/>
                        <a:cs typeface="Arial" panose="020B0604020202020204" pitchFamily="34" charset="0"/>
                      </a:endParaRPr>
                    </a:p>
                  </a:txBody>
                  <a:tcPr anchor="ctr"/>
                </a:tc>
                <a:tc>
                  <a:txBody>
                    <a:bodyPr/>
                    <a:lstStyle/>
                    <a:p>
                      <a:pPr algn="ctr"/>
                      <a:r>
                        <a:rPr lang="en-US" altLang="zh-CN" sz="1400" smtClean="0">
                          <a:latin typeface="+mn-ea"/>
                          <a:ea typeface="+mn-ea"/>
                          <a:cs typeface="Arial" panose="020B0604020202020204" pitchFamily="34" charset="0"/>
                        </a:rPr>
                        <a:t>yum</a:t>
                      </a:r>
                      <a:endParaRPr lang="zh-CN" altLang="en-US" sz="1400">
                        <a:latin typeface="+mn-ea"/>
                        <a:ea typeface="+mn-ea"/>
                        <a:cs typeface="Arial" panose="020B0604020202020204" pitchFamily="34" charset="0"/>
                      </a:endParaRPr>
                    </a:p>
                  </a:txBody>
                  <a:tcPr anchor="ctr"/>
                </a:tc>
                <a:tc rowSpan="3">
                  <a:txBody>
                    <a:bodyPr/>
                    <a:lstStyle/>
                    <a:p>
                      <a:pPr algn="ctr"/>
                      <a:r>
                        <a:rPr lang="en-US" altLang="zh-CN" sz="1400" smtClean="0">
                          <a:latin typeface="+mn-ea"/>
                          <a:ea typeface="+mn-ea"/>
                          <a:cs typeface="Arial" panose="020B0604020202020204" pitchFamily="34" charset="0"/>
                        </a:rPr>
                        <a:t>*.rpm</a:t>
                      </a:r>
                      <a:endParaRPr lang="zh-CN" altLang="en-US" sz="1400">
                        <a:latin typeface="+mn-ea"/>
                        <a:ea typeface="+mn-ea"/>
                        <a:cs typeface="Arial" panose="020B0604020202020204" pitchFamily="34" charset="0"/>
                      </a:endParaRPr>
                    </a:p>
                  </a:txBody>
                  <a:tcPr anchor="ctr"/>
                </a:tc>
              </a:tr>
              <a:tr h="445825">
                <a:tc vMerge="1">
                  <a:txBody>
                    <a:bodyPr/>
                    <a:lstStyle/>
                    <a:p>
                      <a:endParaRPr lang="zh-CN" altLang="en-US"/>
                    </a:p>
                  </a:txBody>
                  <a:tcPr/>
                </a:tc>
                <a:tc>
                  <a:txBody>
                    <a:bodyPr/>
                    <a:lstStyle/>
                    <a:p>
                      <a:pPr algn="ctr"/>
                      <a:r>
                        <a:rPr lang="en-US" altLang="zh-CN" sz="1400" smtClean="0">
                          <a:latin typeface="+mn-ea"/>
                          <a:ea typeface="+mn-ea"/>
                          <a:cs typeface="Arial" panose="020B0604020202020204" pitchFamily="34" charset="0"/>
                        </a:rPr>
                        <a:t>openSUSE/SUSE</a:t>
                      </a:r>
                      <a:endParaRPr lang="zh-CN" altLang="en-US" sz="1400">
                        <a:latin typeface="+mn-ea"/>
                        <a:ea typeface="+mn-ea"/>
                        <a:cs typeface="Arial" panose="020B0604020202020204" pitchFamily="34" charset="0"/>
                      </a:endParaRPr>
                    </a:p>
                  </a:txBody>
                  <a:tcPr anchor="ctr"/>
                </a:tc>
                <a:tc vMerge="1">
                  <a:txBody>
                    <a:bodyPr/>
                    <a:lstStyle/>
                    <a:p>
                      <a:endParaRPr lang="zh-CN" altLang="en-US"/>
                    </a:p>
                  </a:txBody>
                  <a:tcPr/>
                </a:tc>
                <a:tc>
                  <a:txBody>
                    <a:bodyPr/>
                    <a:lstStyle/>
                    <a:p>
                      <a:pPr algn="ctr"/>
                      <a:r>
                        <a:rPr lang="en-US" altLang="zh-CN" sz="1400" smtClean="0">
                          <a:latin typeface="+mn-ea"/>
                          <a:ea typeface="+mn-ea"/>
                          <a:cs typeface="Arial" panose="020B0604020202020204" pitchFamily="34" charset="0"/>
                        </a:rPr>
                        <a:t>zypper</a:t>
                      </a:r>
                      <a:endParaRPr lang="zh-CN" altLang="en-US" sz="1400">
                        <a:latin typeface="+mn-ea"/>
                        <a:ea typeface="+mn-ea"/>
                        <a:cs typeface="Arial" panose="020B0604020202020204" pitchFamily="34" charset="0"/>
                      </a:endParaRPr>
                    </a:p>
                  </a:txBody>
                  <a:tcPr anchor="ctr"/>
                </a:tc>
                <a:tc vMerge="1">
                  <a:txBody>
                    <a:bodyPr/>
                    <a:lstStyle/>
                    <a:p>
                      <a:endParaRPr lang="zh-CN" altLang="en-US"/>
                    </a:p>
                  </a:txBody>
                  <a:tcPr/>
                </a:tc>
              </a:tr>
              <a:tr h="445825">
                <a:tc vMerge="1">
                  <a:txBody>
                    <a:bodyPr/>
                    <a:lstStyle/>
                    <a:p>
                      <a:endParaRPr lang="zh-CN" altLang="en-US"/>
                    </a:p>
                  </a:txBody>
                  <a:tcPr/>
                </a:tc>
                <a:tc>
                  <a:txBody>
                    <a:bodyPr/>
                    <a:lstStyle/>
                    <a:p>
                      <a:pPr algn="ctr"/>
                      <a:r>
                        <a:rPr lang="en-US" altLang="zh-CN" sz="1400" smtClean="0">
                          <a:latin typeface="+mn-ea"/>
                          <a:ea typeface="+mn-ea"/>
                          <a:cs typeface="Arial" panose="020B0604020202020204" pitchFamily="34" charset="0"/>
                        </a:rPr>
                        <a:t>Mandriva</a:t>
                      </a:r>
                      <a:r>
                        <a:rPr lang="en-US" altLang="zh-CN" sz="1400" baseline="0" smtClean="0">
                          <a:latin typeface="+mn-ea"/>
                          <a:ea typeface="+mn-ea"/>
                          <a:cs typeface="Arial" panose="020B0604020202020204" pitchFamily="34" charset="0"/>
                        </a:rPr>
                        <a:t> Linux/Mageia</a:t>
                      </a:r>
                      <a:endParaRPr lang="zh-CN" altLang="en-US" sz="1400">
                        <a:latin typeface="+mn-ea"/>
                        <a:ea typeface="+mn-ea"/>
                        <a:cs typeface="Arial" panose="020B0604020202020204" pitchFamily="34" charset="0"/>
                      </a:endParaRPr>
                    </a:p>
                  </a:txBody>
                  <a:tcPr anchor="ctr"/>
                </a:tc>
                <a:tc vMerge="1">
                  <a:txBody>
                    <a:bodyPr/>
                    <a:lstStyle/>
                    <a:p>
                      <a:endParaRPr lang="zh-CN" altLang="en-US"/>
                    </a:p>
                  </a:txBody>
                  <a:tcPr/>
                </a:tc>
                <a:tc>
                  <a:txBody>
                    <a:bodyPr/>
                    <a:lstStyle/>
                    <a:p>
                      <a:pPr algn="ctr"/>
                      <a:r>
                        <a:rPr lang="en-US" altLang="zh-CN" sz="1400" smtClean="0">
                          <a:latin typeface="+mn-ea"/>
                          <a:ea typeface="+mn-ea"/>
                          <a:cs typeface="Arial" panose="020B0604020202020204" pitchFamily="34" charset="0"/>
                        </a:rPr>
                        <a:t>urpmi</a:t>
                      </a:r>
                      <a:endParaRPr lang="zh-CN" altLang="en-US" sz="1400">
                        <a:latin typeface="+mn-ea"/>
                        <a:ea typeface="+mn-ea"/>
                        <a:cs typeface="Arial" panose="020B0604020202020204" pitchFamily="34" charset="0"/>
                      </a:endParaRPr>
                    </a:p>
                  </a:txBody>
                  <a:tcPr anchor="ctr"/>
                </a:tc>
                <a:tc vMerge="1">
                  <a:txBody>
                    <a:bodyPr/>
                    <a:lstStyle/>
                    <a:p>
                      <a:endParaRPr lang="zh-CN" altLang="en-US"/>
                    </a:p>
                  </a:txBody>
                  <a:tcPr/>
                </a:tc>
              </a:tr>
              <a:tr h="445825">
                <a:tc>
                  <a:txBody>
                    <a:bodyPr/>
                    <a:lstStyle/>
                    <a:p>
                      <a:pPr algn="ctr"/>
                      <a:r>
                        <a:rPr lang="zh-CN" altLang="en-US" sz="1400" smtClean="0">
                          <a:latin typeface="+mn-ea"/>
                          <a:ea typeface="+mn-ea"/>
                        </a:rPr>
                        <a:t>类</a:t>
                      </a:r>
                      <a:r>
                        <a:rPr lang="en-US" altLang="zh-CN" sz="1400" smtClean="0">
                          <a:latin typeface="+mn-ea"/>
                          <a:ea typeface="+mn-ea"/>
                          <a:cs typeface="Arial" panose="020B0604020202020204" pitchFamily="34" charset="0"/>
                        </a:rPr>
                        <a:t>Debian</a:t>
                      </a:r>
                      <a:endParaRPr lang="zh-CN" altLang="en-US" sz="1400">
                        <a:latin typeface="+mn-ea"/>
                        <a:ea typeface="+mn-ea"/>
                        <a:cs typeface="Arial" panose="020B0604020202020204" pitchFamily="34" charset="0"/>
                      </a:endParaRPr>
                    </a:p>
                  </a:txBody>
                  <a:tcPr anchor="ctr"/>
                </a:tc>
                <a:tc>
                  <a:txBody>
                    <a:bodyPr/>
                    <a:lstStyle/>
                    <a:p>
                      <a:pPr algn="ctr"/>
                      <a:r>
                        <a:rPr lang="en-US" altLang="zh-CN" sz="1400" smtClean="0">
                          <a:latin typeface="+mn-ea"/>
                          <a:ea typeface="+mn-ea"/>
                          <a:cs typeface="Arial" panose="020B0604020202020204" pitchFamily="34" charset="0"/>
                        </a:rPr>
                        <a:t>Debian/Ubuntu</a:t>
                      </a:r>
                      <a:endParaRPr lang="zh-CN" altLang="en-US" sz="1400">
                        <a:latin typeface="+mn-ea"/>
                        <a:ea typeface="+mn-ea"/>
                        <a:cs typeface="Arial" panose="020B0604020202020204" pitchFamily="34" charset="0"/>
                      </a:endParaRPr>
                    </a:p>
                  </a:txBody>
                  <a:tcPr anchor="ctr"/>
                </a:tc>
                <a:tc>
                  <a:txBody>
                    <a:bodyPr/>
                    <a:lstStyle/>
                    <a:p>
                      <a:pPr algn="ctr"/>
                      <a:r>
                        <a:rPr lang="en-US" altLang="zh-CN" sz="1400" smtClean="0">
                          <a:latin typeface="+mn-ea"/>
                          <a:ea typeface="+mn-ea"/>
                          <a:cs typeface="Arial" panose="020B0604020202020204" pitchFamily="34" charset="0"/>
                        </a:rPr>
                        <a:t>dpkg</a:t>
                      </a:r>
                      <a:endParaRPr lang="zh-CN" altLang="en-US" sz="1400">
                        <a:latin typeface="+mn-ea"/>
                        <a:ea typeface="+mn-ea"/>
                        <a:cs typeface="Arial" panose="020B0604020202020204" pitchFamily="34" charset="0"/>
                      </a:endParaRPr>
                    </a:p>
                  </a:txBody>
                  <a:tcPr anchor="ctr"/>
                </a:tc>
                <a:tc>
                  <a:txBody>
                    <a:bodyPr/>
                    <a:lstStyle/>
                    <a:p>
                      <a:pPr algn="ctr"/>
                      <a:r>
                        <a:rPr lang="en-US" altLang="zh-CN" sz="1400" smtClean="0">
                          <a:latin typeface="+mn-ea"/>
                          <a:ea typeface="+mn-ea"/>
                          <a:cs typeface="Arial" panose="020B0604020202020204" pitchFamily="34" charset="0"/>
                        </a:rPr>
                        <a:t>apt-get</a:t>
                      </a:r>
                      <a:endParaRPr lang="zh-CN" altLang="en-US" sz="1400">
                        <a:latin typeface="+mn-ea"/>
                        <a:ea typeface="+mn-ea"/>
                        <a:cs typeface="Arial" panose="020B0604020202020204" pitchFamily="34" charset="0"/>
                      </a:endParaRPr>
                    </a:p>
                  </a:txBody>
                  <a:tcPr anchor="ctr"/>
                </a:tc>
                <a:tc>
                  <a:txBody>
                    <a:bodyPr/>
                    <a:lstStyle/>
                    <a:p>
                      <a:pPr algn="ctr"/>
                      <a:r>
                        <a:rPr lang="en-US" altLang="zh-CN" sz="1400" smtClean="0">
                          <a:latin typeface="+mn-ea"/>
                          <a:ea typeface="+mn-ea"/>
                          <a:cs typeface="Arial" panose="020B0604020202020204" pitchFamily="34" charset="0"/>
                        </a:rPr>
                        <a:t>*.deb</a:t>
                      </a:r>
                      <a:endParaRPr lang="zh-CN" altLang="en-US" sz="1400">
                        <a:latin typeface="+mn-ea"/>
                        <a:ea typeface="+mn-ea"/>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4549438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1280760" y="2301515"/>
            <a:ext cx="9543701" cy="1707636"/>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9200"/>
            <a:endParaRPr lang="zh-CN" altLang="en-US" dirty="0">
              <a:solidFill>
                <a:srgbClr val="C7000B"/>
              </a:solidFill>
              <a:effectLst/>
            </a:endParaRPr>
          </a:p>
        </p:txBody>
      </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目标</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7" name="内容占位符 2"/>
          <p:cNvSpPr txBox="1">
            <a:spLocks/>
          </p:cNvSpPr>
          <p:nvPr/>
        </p:nvSpPr>
        <p:spPr>
          <a:xfrm>
            <a:off x="1174571" y="1620831"/>
            <a:ext cx="9240316" cy="56904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Clr>
                <a:srgbClr val="C00000"/>
              </a:buClr>
              <a:buNone/>
            </a:pPr>
            <a:r>
              <a:rPr lang="zh-CN" altLang="en-US" dirty="0" smtClean="0"/>
              <a:t>学完本章节后，您将能够：</a:t>
            </a:r>
          </a:p>
        </p:txBody>
      </p:sp>
      <p:grpSp>
        <p:nvGrpSpPr>
          <p:cNvPr id="8" name="组合 7"/>
          <p:cNvGrpSpPr/>
          <p:nvPr/>
        </p:nvGrpSpPr>
        <p:grpSpPr>
          <a:xfrm>
            <a:off x="299356" y="506839"/>
            <a:ext cx="418085" cy="417694"/>
            <a:chOff x="2960687" y="4865687"/>
            <a:chExt cx="1698626" cy="1697038"/>
          </a:xfrm>
          <a:solidFill>
            <a:schemeClr val="bg1"/>
          </a:solidFill>
        </p:grpSpPr>
        <p:sp>
          <p:nvSpPr>
            <p:cNvPr id="9"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1"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内容占位符 2"/>
          <p:cNvSpPr txBox="1">
            <a:spLocks/>
          </p:cNvSpPr>
          <p:nvPr/>
        </p:nvSpPr>
        <p:spPr>
          <a:xfrm>
            <a:off x="1460321" y="2592381"/>
            <a:ext cx="8802166" cy="1054820"/>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a:lnSpc>
                <a:spcPct val="150000"/>
              </a:lnSpc>
              <a:buClr>
                <a:srgbClr val="C00000"/>
              </a:buClr>
              <a:buFont typeface="Wingdings" pitchFamily="2" charset="2"/>
              <a:buChar char="u"/>
            </a:pPr>
            <a:r>
              <a:rPr lang="zh-CN" altLang="en-US" dirty="0" smtClean="0"/>
              <a:t>熟悉</a:t>
            </a:r>
            <a:r>
              <a:rPr lang="en-US" altLang="zh-CN" dirty="0" smtClean="0"/>
              <a:t>rpm</a:t>
            </a:r>
            <a:r>
              <a:rPr lang="zh-CN" altLang="en-US" dirty="0" smtClean="0"/>
              <a:t>软件包重构流程；</a:t>
            </a:r>
            <a:endParaRPr lang="en-US" altLang="zh-CN" dirty="0" smtClean="0"/>
          </a:p>
          <a:p>
            <a:pPr lvl="1">
              <a:lnSpc>
                <a:spcPct val="150000"/>
              </a:lnSpc>
              <a:buClr>
                <a:srgbClr val="C00000"/>
              </a:buClr>
              <a:buFont typeface="Wingdings" pitchFamily="2" charset="2"/>
              <a:buChar char="u"/>
            </a:pPr>
            <a:r>
              <a:rPr lang="zh-CN" altLang="en-US" dirty="0" smtClean="0"/>
              <a:t>使用</a:t>
            </a:r>
            <a:r>
              <a:rPr lang="en-US" altLang="zh-CN" dirty="0" smtClean="0"/>
              <a:t>Porting Advisor</a:t>
            </a:r>
            <a:r>
              <a:rPr lang="zh-CN" altLang="en-US" dirty="0" smtClean="0"/>
              <a:t>开发工具自动将</a:t>
            </a:r>
            <a:r>
              <a:rPr lang="en-US" altLang="zh-CN" dirty="0" smtClean="0"/>
              <a:t>x86</a:t>
            </a:r>
            <a:r>
              <a:rPr lang="zh-CN" altLang="en-US" dirty="0" smtClean="0"/>
              <a:t> </a:t>
            </a:r>
            <a:r>
              <a:rPr lang="en-US" altLang="zh-CN" dirty="0" smtClean="0"/>
              <a:t>rpm</a:t>
            </a:r>
            <a:r>
              <a:rPr lang="zh-CN" altLang="en-US" dirty="0" smtClean="0"/>
              <a:t>软件包迁移到鲲鹏平台</a:t>
            </a:r>
            <a:endParaRPr lang="en-US" altLang="zh-CN" dirty="0" smtClean="0"/>
          </a:p>
        </p:txBody>
      </p:sp>
    </p:spTree>
    <p:extLst>
      <p:ext uri="{BB962C8B-B14F-4D97-AF65-F5344CB8AC3E}">
        <p14:creationId xmlns:p14="http://schemas.microsoft.com/office/powerpoint/2010/main" val="15045391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260296" y="1711082"/>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8" name="文本占位符 3"/>
          <p:cNvSpPr txBox="1">
            <a:spLocks/>
          </p:cNvSpPr>
          <p:nvPr/>
        </p:nvSpPr>
        <p:spPr>
          <a:xfrm>
            <a:off x="1400993" y="1700808"/>
            <a:ext cx="2843825" cy="165884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b="1" dirty="0" smtClean="0"/>
              <a:t>rpm</a:t>
            </a:r>
            <a:r>
              <a:rPr lang="zh-CN" altLang="en-US" sz="1800" b="1" dirty="0" smtClean="0"/>
              <a:t>介绍</a:t>
            </a:r>
            <a:endParaRPr lang="en-US" altLang="zh-CN" sz="1800" b="1" dirty="0" smtClean="0"/>
          </a:p>
          <a:p>
            <a:pPr marL="0" indent="0">
              <a:buNone/>
            </a:pPr>
            <a:r>
              <a:rPr lang="en-US" altLang="zh-CN" sz="1800" dirty="0" smtClean="0">
                <a:solidFill>
                  <a:schemeClr val="bg1">
                    <a:lumMod val="50000"/>
                  </a:schemeClr>
                </a:solidFill>
              </a:rPr>
              <a:t>rpm</a:t>
            </a:r>
            <a:r>
              <a:rPr lang="zh-CN" altLang="en-US" sz="1800" dirty="0" smtClean="0">
                <a:solidFill>
                  <a:schemeClr val="bg1">
                    <a:lumMod val="50000"/>
                  </a:schemeClr>
                </a:solidFill>
              </a:rPr>
              <a:t>迁移</a:t>
            </a:r>
          </a:p>
          <a:p>
            <a:pPr marL="0" indent="0">
              <a:buNone/>
            </a:pPr>
            <a:r>
              <a:rPr lang="en-US" altLang="zh-CN" sz="1800" dirty="0" smtClean="0">
                <a:solidFill>
                  <a:schemeClr val="bg1">
                    <a:lumMod val="50000"/>
                  </a:schemeClr>
                </a:solidFill>
              </a:rPr>
              <a:t>rpm</a:t>
            </a:r>
            <a:r>
              <a:rPr lang="zh-CN" altLang="en-US" sz="1800" dirty="0" smtClean="0">
                <a:solidFill>
                  <a:schemeClr val="bg1">
                    <a:lumMod val="50000"/>
                  </a:schemeClr>
                </a:solidFill>
              </a:rPr>
              <a:t>迁移实例</a:t>
            </a:r>
          </a:p>
          <a:p>
            <a:pPr marL="0" indent="0">
              <a:buNone/>
            </a:pPr>
            <a:endParaRPr lang="zh-CN" altLang="en-US" sz="2000" dirty="0"/>
          </a:p>
        </p:txBody>
      </p:sp>
      <p:grpSp>
        <p:nvGrpSpPr>
          <p:cNvPr id="9" name="组合 8"/>
          <p:cNvGrpSpPr/>
          <p:nvPr/>
        </p:nvGrpSpPr>
        <p:grpSpPr>
          <a:xfrm>
            <a:off x="299356" y="548680"/>
            <a:ext cx="302027" cy="359134"/>
            <a:chOff x="-1647825" y="2492375"/>
            <a:chExt cx="1947863" cy="2316163"/>
          </a:xfrm>
          <a:solidFill>
            <a:schemeClr val="bg1"/>
          </a:solidFill>
        </p:grpSpPr>
        <p:sp>
          <p:nvSpPr>
            <p:cNvPr id="10"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1"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11"/>
          <p:cNvSpPr/>
          <p:nvPr/>
        </p:nvSpPr>
        <p:spPr bwMode="auto">
          <a:xfrm>
            <a:off x="781461" y="1800678"/>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20214351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558850" y="1268413"/>
            <a:ext cx="3345420" cy="360387"/>
          </a:xfrm>
          <a:prstGeom prst="rect">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45" name="矩形 44"/>
          <p:cNvSpPr/>
          <p:nvPr/>
        </p:nvSpPr>
        <p:spPr bwMode="auto">
          <a:xfrm>
            <a:off x="4404921" y="1268413"/>
            <a:ext cx="3345420" cy="360387"/>
          </a:xfrm>
          <a:prstGeom prst="rect">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smtClean="0">
                <a:latin typeface="+mj-lt"/>
                <a:ea typeface="+mn-ea"/>
              </a:rPr>
              <a:t>rpm</a:t>
            </a:r>
            <a:r>
              <a:rPr lang="zh-CN" altLang="en-US" sz="2800" dirty="0" smtClean="0">
                <a:latin typeface="+mj-lt"/>
                <a:ea typeface="+mn-ea"/>
              </a:rPr>
              <a:t>软件包</a:t>
            </a:r>
            <a:r>
              <a:rPr lang="zh-CN" altLang="en-US" sz="2800" dirty="0">
                <a:latin typeface="+mj-lt"/>
                <a:ea typeface="+mn-ea"/>
              </a:rPr>
              <a:t>组成</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7" name="文本框 36"/>
          <p:cNvSpPr txBox="1"/>
          <p:nvPr/>
        </p:nvSpPr>
        <p:spPr>
          <a:xfrm>
            <a:off x="1610190" y="1249194"/>
            <a:ext cx="1299817" cy="369332"/>
          </a:xfrm>
          <a:prstGeom prst="rect">
            <a:avLst/>
          </a:prstGeom>
          <a:noFill/>
        </p:spPr>
        <p:txBody>
          <a:bodyPr wrap="square" rtlCol="0" anchor="ctr">
            <a:spAutoFit/>
          </a:bodyPr>
          <a:lstStyle/>
          <a:p>
            <a:pPr algn="ctr"/>
            <a:r>
              <a:rPr lang="zh-CN" altLang="en-US" sz="1800" b="1" dirty="0" smtClean="0">
                <a:solidFill>
                  <a:schemeClr val="bg1"/>
                </a:solidFill>
                <a:latin typeface="Microsoft YaHei" panose="020B0503020204020204" pitchFamily="34" charset="-122"/>
                <a:ea typeface="Microsoft YaHei" panose="020B0503020204020204" pitchFamily="34" charset="-122"/>
              </a:rPr>
              <a:t>应用程序</a:t>
            </a:r>
            <a:endParaRPr lang="zh-CN" altLang="en-US" sz="1600" dirty="0">
              <a:solidFill>
                <a:schemeClr val="bg1"/>
              </a:solidFill>
              <a:latin typeface="Microsoft YaHei" panose="020B0503020204020204" pitchFamily="34" charset="-122"/>
              <a:ea typeface="Microsoft YaHei" panose="020B0503020204020204" pitchFamily="34" charset="-122"/>
            </a:endParaRPr>
          </a:p>
        </p:txBody>
      </p:sp>
      <p:pic>
        <p:nvPicPr>
          <p:cNvPr id="10" name="图片 9"/>
          <p:cNvPicPr>
            <a:picLocks noChangeAspect="1"/>
          </p:cNvPicPr>
          <p:nvPr/>
        </p:nvPicPr>
        <p:blipFill>
          <a:blip r:embed="rId3"/>
          <a:stretch>
            <a:fillRect/>
          </a:stretch>
        </p:blipFill>
        <p:spPr>
          <a:xfrm>
            <a:off x="4436883" y="2812445"/>
            <a:ext cx="3281497" cy="3058567"/>
          </a:xfrm>
          <a:prstGeom prst="rect">
            <a:avLst/>
          </a:prstGeom>
        </p:spPr>
      </p:pic>
      <p:grpSp>
        <p:nvGrpSpPr>
          <p:cNvPr id="11" name="组合 10"/>
          <p:cNvGrpSpPr/>
          <p:nvPr/>
        </p:nvGrpSpPr>
        <p:grpSpPr>
          <a:xfrm>
            <a:off x="1671857" y="3528807"/>
            <a:ext cx="1154630" cy="360000"/>
            <a:chOff x="3695921" y="892051"/>
            <a:chExt cx="1154630" cy="471434"/>
          </a:xfrm>
        </p:grpSpPr>
        <p:sp>
          <p:nvSpPr>
            <p:cNvPr id="12" name="圆角矩形 11"/>
            <p:cNvSpPr/>
            <p:nvPr/>
          </p:nvSpPr>
          <p:spPr>
            <a:xfrm>
              <a:off x="3695921" y="892051"/>
              <a:ext cx="1154630" cy="471434"/>
            </a:xfrm>
            <a:prstGeom prst="roundRect">
              <a:avLst>
                <a:gd name="adj" fmla="val 10000"/>
              </a:avLst>
            </a:prstGeom>
            <a:solidFill>
              <a:srgbClr val="30B5C5">
                <a:alpha val="10000"/>
              </a:srgbClr>
            </a:solidFill>
            <a:ln w="1905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圆角矩形 6"/>
            <p:cNvSpPr/>
            <p:nvPr/>
          </p:nvSpPr>
          <p:spPr>
            <a:xfrm>
              <a:off x="3709729" y="905857"/>
              <a:ext cx="1127014" cy="4438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二进制文件</a:t>
              </a:r>
              <a:endParaRPr lang="zh-CN" altLang="en-US" sz="1600" kern="1200" dirty="0"/>
            </a:p>
          </p:txBody>
        </p:sp>
      </p:grpSp>
      <p:grpSp>
        <p:nvGrpSpPr>
          <p:cNvPr id="14" name="组合 13"/>
          <p:cNvGrpSpPr/>
          <p:nvPr/>
        </p:nvGrpSpPr>
        <p:grpSpPr>
          <a:xfrm>
            <a:off x="1671857" y="4041068"/>
            <a:ext cx="1154630" cy="360000"/>
            <a:chOff x="3695921" y="1698346"/>
            <a:chExt cx="1154630" cy="471433"/>
          </a:xfrm>
        </p:grpSpPr>
        <p:sp>
          <p:nvSpPr>
            <p:cNvPr id="15" name="圆角矩形 14"/>
            <p:cNvSpPr/>
            <p:nvPr/>
          </p:nvSpPr>
          <p:spPr>
            <a:xfrm>
              <a:off x="3695921" y="1698346"/>
              <a:ext cx="1154630" cy="471433"/>
            </a:xfrm>
            <a:prstGeom prst="roundRect">
              <a:avLst>
                <a:gd name="adj" fmla="val 10000"/>
              </a:avLst>
            </a:prstGeom>
            <a:solidFill>
              <a:srgbClr val="30B5C5">
                <a:alpha val="10000"/>
              </a:srgbClr>
            </a:solidFill>
            <a:ln w="1905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圆角矩形 8"/>
            <p:cNvSpPr/>
            <p:nvPr/>
          </p:nvSpPr>
          <p:spPr>
            <a:xfrm>
              <a:off x="3709729" y="1712153"/>
              <a:ext cx="1127014" cy="443817"/>
            </a:xfrm>
            <a:prstGeom prst="rect">
              <a:avLst/>
            </a:prstGeom>
            <a:noFill/>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库文件</a:t>
              </a:r>
              <a:r>
                <a:rPr lang="en-US" altLang="zh-CN" sz="1600" kern="1200" dirty="0" smtClean="0"/>
                <a:t>/Jar</a:t>
              </a:r>
              <a:endParaRPr lang="zh-CN" altLang="en-US" sz="1600" kern="1200" dirty="0"/>
            </a:p>
          </p:txBody>
        </p:sp>
      </p:grpSp>
      <p:grpSp>
        <p:nvGrpSpPr>
          <p:cNvPr id="18" name="组合 17"/>
          <p:cNvGrpSpPr/>
          <p:nvPr/>
        </p:nvGrpSpPr>
        <p:grpSpPr>
          <a:xfrm>
            <a:off x="1671857" y="4581128"/>
            <a:ext cx="1154630" cy="360000"/>
            <a:chOff x="3695921" y="2504644"/>
            <a:chExt cx="1154630" cy="471433"/>
          </a:xfrm>
        </p:grpSpPr>
        <p:sp>
          <p:nvSpPr>
            <p:cNvPr id="19" name="圆角矩形 18"/>
            <p:cNvSpPr/>
            <p:nvPr/>
          </p:nvSpPr>
          <p:spPr>
            <a:xfrm>
              <a:off x="3695921" y="2504644"/>
              <a:ext cx="1154630" cy="471433"/>
            </a:xfrm>
            <a:prstGeom prst="roundRect">
              <a:avLst>
                <a:gd name="adj" fmla="val 10000"/>
              </a:avLst>
            </a:prstGeom>
            <a:solidFill>
              <a:srgbClr val="30B5C5">
                <a:alpha val="10000"/>
              </a:srgbClr>
            </a:solidFill>
            <a:ln w="1905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圆角矩形 10"/>
            <p:cNvSpPr/>
            <p:nvPr/>
          </p:nvSpPr>
          <p:spPr>
            <a:xfrm>
              <a:off x="3753557" y="2518454"/>
              <a:ext cx="1039358" cy="443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配置文件</a:t>
              </a:r>
              <a:endParaRPr lang="zh-CN" altLang="en-US" sz="1600" kern="1200" dirty="0"/>
            </a:p>
          </p:txBody>
        </p:sp>
      </p:grpSp>
      <p:grpSp>
        <p:nvGrpSpPr>
          <p:cNvPr id="21" name="组合 20"/>
          <p:cNvGrpSpPr/>
          <p:nvPr/>
        </p:nvGrpSpPr>
        <p:grpSpPr>
          <a:xfrm>
            <a:off x="1671857" y="5121188"/>
            <a:ext cx="1154630" cy="360000"/>
            <a:chOff x="3695921" y="3286631"/>
            <a:chExt cx="1154630" cy="471433"/>
          </a:xfrm>
        </p:grpSpPr>
        <p:sp>
          <p:nvSpPr>
            <p:cNvPr id="22" name="圆角矩形 21"/>
            <p:cNvSpPr/>
            <p:nvPr/>
          </p:nvSpPr>
          <p:spPr>
            <a:xfrm>
              <a:off x="3695921" y="3286631"/>
              <a:ext cx="1154630" cy="471433"/>
            </a:xfrm>
            <a:prstGeom prst="roundRect">
              <a:avLst>
                <a:gd name="adj" fmla="val 10000"/>
              </a:avLst>
            </a:prstGeom>
            <a:solidFill>
              <a:srgbClr val="30B5C5">
                <a:alpha val="10000"/>
              </a:srgbClr>
            </a:solidFill>
            <a:ln w="1905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圆角矩形 13"/>
            <p:cNvSpPr/>
            <p:nvPr/>
          </p:nvSpPr>
          <p:spPr>
            <a:xfrm>
              <a:off x="3709729" y="3300439"/>
              <a:ext cx="1127014" cy="4438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帮助文件</a:t>
              </a:r>
              <a:endParaRPr lang="zh-CN" altLang="en-US" sz="1600" kern="1200" dirty="0"/>
            </a:p>
          </p:txBody>
        </p:sp>
      </p:grpSp>
      <p:sp>
        <p:nvSpPr>
          <p:cNvPr id="24" name="文本框 62"/>
          <p:cNvSpPr txBox="1"/>
          <p:nvPr/>
        </p:nvSpPr>
        <p:spPr>
          <a:xfrm>
            <a:off x="4821197" y="1249194"/>
            <a:ext cx="2507730" cy="369332"/>
          </a:xfrm>
          <a:prstGeom prst="rect">
            <a:avLst/>
          </a:prstGeom>
          <a:noFill/>
        </p:spPr>
        <p:txBody>
          <a:bodyPr wrap="square" rtlCol="0" anchor="ctr">
            <a:spAutoFit/>
          </a:bodyPr>
          <a:lstStyle/>
          <a:p>
            <a:pPr algn="ctr"/>
            <a:r>
              <a:rPr lang="en-US" altLang="zh-CN" sz="1800" b="1" dirty="0" smtClean="0">
                <a:solidFill>
                  <a:schemeClr val="bg1"/>
                </a:solidFill>
                <a:latin typeface="Microsoft YaHei" panose="020B0503020204020204" pitchFamily="34" charset="-122"/>
                <a:ea typeface="Microsoft YaHei" panose="020B0503020204020204" pitchFamily="34" charset="-122"/>
              </a:rPr>
              <a:t>rpm</a:t>
            </a:r>
            <a:r>
              <a:rPr lang="zh-CN" altLang="en-US" sz="1800" b="1" dirty="0" smtClean="0">
                <a:solidFill>
                  <a:schemeClr val="bg1"/>
                </a:solidFill>
                <a:latin typeface="Microsoft YaHei" panose="020B0503020204020204" pitchFamily="34" charset="-122"/>
                <a:ea typeface="Microsoft YaHei" panose="020B0503020204020204" pitchFamily="34" charset="-122"/>
              </a:rPr>
              <a:t>软件包文件组成</a:t>
            </a:r>
            <a:endParaRPr lang="zh-CN" altLang="en-US" sz="1600" dirty="0">
              <a:solidFill>
                <a:schemeClr val="bg1"/>
              </a:solidFill>
              <a:latin typeface="Microsoft YaHei" panose="020B0503020204020204" pitchFamily="34" charset="-122"/>
              <a:ea typeface="Microsoft YaHei" panose="020B0503020204020204" pitchFamily="34" charset="-122"/>
            </a:endParaRPr>
          </a:p>
        </p:txBody>
      </p:sp>
      <p:grpSp>
        <p:nvGrpSpPr>
          <p:cNvPr id="26" name="组合 25"/>
          <p:cNvGrpSpPr/>
          <p:nvPr/>
        </p:nvGrpSpPr>
        <p:grpSpPr>
          <a:xfrm>
            <a:off x="1109393" y="2796864"/>
            <a:ext cx="2239767" cy="531963"/>
            <a:chOff x="3300482" y="25222"/>
            <a:chExt cx="1977193" cy="531963"/>
          </a:xfrm>
          <a:scene3d>
            <a:camera prst="orthographicFront"/>
            <a:lightRig rig="threePt" dir="t"/>
          </a:scene3d>
        </p:grpSpPr>
        <p:sp>
          <p:nvSpPr>
            <p:cNvPr id="27" name="圆角矩形 26"/>
            <p:cNvSpPr/>
            <p:nvPr/>
          </p:nvSpPr>
          <p:spPr>
            <a:xfrm>
              <a:off x="3300482" y="25222"/>
              <a:ext cx="1977193" cy="531963"/>
            </a:xfrm>
            <a:prstGeom prst="roundRect">
              <a:avLst>
                <a:gd name="adj" fmla="val 10000"/>
              </a:avLst>
            </a:prstGeom>
            <a:solidFill>
              <a:srgbClr val="62B230">
                <a:alpha val="30000"/>
              </a:srgbClr>
            </a:solidFill>
            <a:effectLs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圆角矩形 4"/>
            <p:cNvSpPr/>
            <p:nvPr/>
          </p:nvSpPr>
          <p:spPr>
            <a:xfrm>
              <a:off x="3316063" y="40803"/>
              <a:ext cx="1946031" cy="5008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dirty="0" smtClean="0">
                  <a:solidFill>
                    <a:srgbClr val="62B230"/>
                  </a:solidFill>
                </a:rPr>
                <a:t>应用程序</a:t>
              </a:r>
              <a:endParaRPr lang="zh-CN" altLang="en-US" sz="2400" b="1" kern="1200" dirty="0">
                <a:solidFill>
                  <a:srgbClr val="62B230"/>
                </a:solidFill>
              </a:endParaRPr>
            </a:p>
          </p:txBody>
        </p:sp>
      </p:grpSp>
      <p:cxnSp>
        <p:nvCxnSpPr>
          <p:cNvPr id="29" name="直接连接符 28"/>
          <p:cNvCxnSpPr/>
          <p:nvPr/>
        </p:nvCxnSpPr>
        <p:spPr bwMode="auto">
          <a:xfrm flipH="1">
            <a:off x="1425101" y="3328827"/>
            <a:ext cx="5386" cy="251246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 name="组合 29"/>
          <p:cNvGrpSpPr/>
          <p:nvPr/>
        </p:nvGrpSpPr>
        <p:grpSpPr>
          <a:xfrm>
            <a:off x="1671857" y="5661288"/>
            <a:ext cx="1154630" cy="360000"/>
            <a:chOff x="3695921" y="3286631"/>
            <a:chExt cx="1154630" cy="471433"/>
          </a:xfrm>
        </p:grpSpPr>
        <p:sp>
          <p:nvSpPr>
            <p:cNvPr id="31" name="圆角矩形 30"/>
            <p:cNvSpPr/>
            <p:nvPr/>
          </p:nvSpPr>
          <p:spPr>
            <a:xfrm>
              <a:off x="3695921" y="3286631"/>
              <a:ext cx="1154630" cy="471433"/>
            </a:xfrm>
            <a:prstGeom prst="roundRect">
              <a:avLst>
                <a:gd name="adj" fmla="val 10000"/>
              </a:avLst>
            </a:prstGeom>
            <a:solidFill>
              <a:srgbClr val="30B5C5">
                <a:alpha val="10000"/>
              </a:srgbClr>
            </a:solidFill>
            <a:ln w="1905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圆角矩形 13"/>
            <p:cNvSpPr/>
            <p:nvPr/>
          </p:nvSpPr>
          <p:spPr>
            <a:xfrm>
              <a:off x="3709729" y="3300439"/>
              <a:ext cx="1127014" cy="4438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zh-CN" sz="1600" kern="1200" dirty="0" smtClean="0"/>
                <a:t>…</a:t>
              </a:r>
              <a:endParaRPr lang="zh-CN" altLang="en-US" sz="1600" kern="1200" dirty="0"/>
            </a:p>
          </p:txBody>
        </p:sp>
      </p:grpSp>
      <p:cxnSp>
        <p:nvCxnSpPr>
          <p:cNvPr id="33" name="直接连接符 32"/>
          <p:cNvCxnSpPr/>
          <p:nvPr/>
        </p:nvCxnSpPr>
        <p:spPr bwMode="auto">
          <a:xfrm>
            <a:off x="1439767" y="3708807"/>
            <a:ext cx="218446"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直接连接符 33"/>
          <p:cNvCxnSpPr/>
          <p:nvPr/>
        </p:nvCxnSpPr>
        <p:spPr bwMode="auto">
          <a:xfrm>
            <a:off x="1446093" y="4221068"/>
            <a:ext cx="20579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直接连接符 34"/>
          <p:cNvCxnSpPr/>
          <p:nvPr/>
        </p:nvCxnSpPr>
        <p:spPr bwMode="auto">
          <a:xfrm>
            <a:off x="1439767" y="4761128"/>
            <a:ext cx="218446"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直接连接符 39"/>
          <p:cNvCxnSpPr/>
          <p:nvPr/>
        </p:nvCxnSpPr>
        <p:spPr bwMode="auto">
          <a:xfrm>
            <a:off x="1436894" y="5301188"/>
            <a:ext cx="224193"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直接连接符 40"/>
          <p:cNvCxnSpPr/>
          <p:nvPr/>
        </p:nvCxnSpPr>
        <p:spPr bwMode="auto">
          <a:xfrm>
            <a:off x="1425101" y="5841288"/>
            <a:ext cx="24777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文本框 36"/>
          <p:cNvSpPr txBox="1"/>
          <p:nvPr/>
        </p:nvSpPr>
        <p:spPr>
          <a:xfrm>
            <a:off x="550862" y="1688304"/>
            <a:ext cx="3361397" cy="830997"/>
          </a:xfrm>
          <a:prstGeom prst="rect">
            <a:avLst/>
          </a:prstGeom>
          <a:noFill/>
        </p:spPr>
        <p:txBody>
          <a:bodyPr wrap="square" rtlCol="0" anchor="ctr">
            <a:spAutoFit/>
          </a:bodyPr>
          <a:lstStyle/>
          <a:p>
            <a:r>
              <a:rPr lang="zh-CN" altLang="en-US" sz="1600" dirty="0" smtClean="0">
                <a:latin typeface="微软雅黑" pitchFamily="34" charset="-122"/>
                <a:ea typeface="微软雅黑" pitchFamily="34" charset="-122"/>
                <a:cs typeface="Arial" pitchFamily="34" charset="0"/>
              </a:rPr>
              <a:t>常见的开发</a:t>
            </a:r>
            <a:r>
              <a:rPr lang="zh-CN" altLang="en-US" sz="1600" dirty="0">
                <a:latin typeface="微软雅黑" pitchFamily="34" charset="-122"/>
                <a:ea typeface="微软雅黑" pitchFamily="34" charset="-122"/>
                <a:cs typeface="Arial" pitchFamily="34" charset="0"/>
              </a:rPr>
              <a:t>语言有</a:t>
            </a:r>
            <a:r>
              <a:rPr lang="en-US" altLang="zh-CN" sz="1600" dirty="0">
                <a:latin typeface="微软雅黑" pitchFamily="34" charset="-122"/>
                <a:ea typeface="微软雅黑" pitchFamily="34" charset="-122"/>
                <a:cs typeface="Arial" pitchFamily="34" charset="0"/>
              </a:rPr>
              <a:t>C</a:t>
            </a:r>
            <a:r>
              <a:rPr lang="zh-CN" altLang="en-US" sz="1600" dirty="0">
                <a:latin typeface="微软雅黑" pitchFamily="34" charset="-122"/>
                <a:ea typeface="微软雅黑" pitchFamily="34" charset="-122"/>
                <a:cs typeface="Arial" pitchFamily="34" charset="0"/>
              </a:rPr>
              <a:t>、</a:t>
            </a:r>
            <a:r>
              <a:rPr lang="en-US" altLang="zh-CN" sz="1600" dirty="0">
                <a:latin typeface="微软雅黑" pitchFamily="34" charset="-122"/>
                <a:ea typeface="微软雅黑" pitchFamily="34" charset="-122"/>
                <a:cs typeface="Arial" pitchFamily="34" charset="0"/>
              </a:rPr>
              <a:t>C++</a:t>
            </a:r>
            <a:r>
              <a:rPr lang="zh-CN" altLang="en-US" sz="1600" dirty="0">
                <a:latin typeface="微软雅黑" pitchFamily="34" charset="-122"/>
                <a:ea typeface="微软雅黑" pitchFamily="34" charset="-122"/>
                <a:cs typeface="Arial" pitchFamily="34" charset="0"/>
              </a:rPr>
              <a:t>，</a:t>
            </a:r>
            <a:r>
              <a:rPr lang="en-US" altLang="zh-CN" sz="1600" dirty="0">
                <a:latin typeface="微软雅黑" pitchFamily="34" charset="-122"/>
                <a:ea typeface="微软雅黑" pitchFamily="34" charset="-122"/>
                <a:cs typeface="Arial" pitchFamily="34" charset="0"/>
              </a:rPr>
              <a:t>Java</a:t>
            </a:r>
            <a:r>
              <a:rPr lang="zh-CN" altLang="en-US" sz="1600" dirty="0">
                <a:latin typeface="微软雅黑" pitchFamily="34" charset="-122"/>
                <a:ea typeface="微软雅黑" pitchFamily="34" charset="-122"/>
                <a:cs typeface="Arial" pitchFamily="34" charset="0"/>
              </a:rPr>
              <a:t>、</a:t>
            </a:r>
            <a:r>
              <a:rPr lang="en-US" altLang="zh-CN" sz="1600" dirty="0">
                <a:latin typeface="微软雅黑" pitchFamily="34" charset="-122"/>
                <a:ea typeface="微软雅黑" pitchFamily="34" charset="-122"/>
                <a:cs typeface="Arial" pitchFamily="34" charset="0"/>
              </a:rPr>
              <a:t>Python</a:t>
            </a:r>
            <a:r>
              <a:rPr lang="zh-CN" altLang="en-US" sz="1600" dirty="0" smtClean="0">
                <a:latin typeface="微软雅黑" pitchFamily="34" charset="-122"/>
                <a:ea typeface="微软雅黑" pitchFamily="34" charset="-122"/>
                <a:cs typeface="Arial" pitchFamily="34" charset="0"/>
              </a:rPr>
              <a:t>等，最终编译成应用程序，应用程序主要包括</a:t>
            </a:r>
            <a:endParaRPr lang="zh-CN" altLang="en-US" sz="1600" dirty="0">
              <a:latin typeface="微软雅黑" pitchFamily="34" charset="-122"/>
              <a:ea typeface="微软雅黑" pitchFamily="34" charset="-122"/>
              <a:cs typeface="Arial" pitchFamily="34" charset="0"/>
            </a:endParaRPr>
          </a:p>
        </p:txBody>
      </p:sp>
      <p:sp>
        <p:nvSpPr>
          <p:cNvPr id="44" name="文本框 62"/>
          <p:cNvSpPr txBox="1"/>
          <p:nvPr/>
        </p:nvSpPr>
        <p:spPr>
          <a:xfrm>
            <a:off x="4404921" y="1688304"/>
            <a:ext cx="3345420" cy="830997"/>
          </a:xfrm>
          <a:prstGeom prst="rect">
            <a:avLst/>
          </a:prstGeom>
          <a:noFill/>
        </p:spPr>
        <p:txBody>
          <a:bodyPr wrap="square" rtlCol="0" anchor="ctr">
            <a:spAutoFit/>
          </a:bodyPr>
          <a:lstStyle/>
          <a:p>
            <a:r>
              <a:rPr lang="en-US" altLang="zh-CN" sz="1600" dirty="0">
                <a:latin typeface="微软雅黑" pitchFamily="34" charset="-122"/>
                <a:ea typeface="微软雅黑" pitchFamily="34" charset="-122"/>
                <a:cs typeface="Arial" pitchFamily="34" charset="0"/>
              </a:rPr>
              <a:t>rpm</a:t>
            </a:r>
            <a:r>
              <a:rPr lang="zh-CN" altLang="en-US" sz="1600" dirty="0" smtClean="0">
                <a:latin typeface="微软雅黑" pitchFamily="34" charset="-122"/>
                <a:ea typeface="微软雅黑" pitchFamily="34" charset="-122"/>
                <a:cs typeface="Arial" pitchFamily="34" charset="0"/>
              </a:rPr>
              <a:t>可以将应用程</a:t>
            </a:r>
            <a:r>
              <a:rPr lang="zh-CN" altLang="en-US" sz="1600" dirty="0">
                <a:latin typeface="微软雅黑" pitchFamily="34" charset="-122"/>
                <a:ea typeface="微软雅黑" pitchFamily="34" charset="-122"/>
                <a:cs typeface="Arial" pitchFamily="34" charset="0"/>
              </a:rPr>
              <a:t>序</a:t>
            </a:r>
            <a:r>
              <a:rPr lang="zh-CN" altLang="en-US" sz="1600" dirty="0" smtClean="0">
                <a:latin typeface="微软雅黑" pitchFamily="34" charset="-122"/>
                <a:ea typeface="微软雅黑" pitchFamily="34" charset="-122"/>
                <a:cs typeface="Arial" pitchFamily="34" charset="0"/>
              </a:rPr>
              <a:t>打包，所以</a:t>
            </a:r>
            <a:r>
              <a:rPr lang="en-US" altLang="zh-CN" sz="1600" dirty="0" smtClean="0">
                <a:latin typeface="微软雅黑" pitchFamily="34" charset="-122"/>
                <a:ea typeface="微软雅黑" pitchFamily="34" charset="-122"/>
                <a:cs typeface="Arial" pitchFamily="34" charset="0"/>
              </a:rPr>
              <a:t>rpm</a:t>
            </a:r>
            <a:r>
              <a:rPr lang="zh-CN" altLang="en-US" sz="1600" dirty="0" smtClean="0">
                <a:latin typeface="微软雅黑" pitchFamily="34" charset="-122"/>
                <a:ea typeface="微软雅黑" pitchFamily="34" charset="-122"/>
                <a:cs typeface="Arial" pitchFamily="34" charset="0"/>
              </a:rPr>
              <a:t>包通常包含以上文件</a:t>
            </a:r>
            <a:r>
              <a:rPr lang="en-US" altLang="zh-CN" sz="1600" dirty="0" smtClean="0">
                <a:latin typeface="微软雅黑" pitchFamily="34" charset="-122"/>
                <a:ea typeface="微软雅黑" pitchFamily="34" charset="-122"/>
                <a:cs typeface="Arial" pitchFamily="34" charset="0"/>
              </a:rPr>
              <a:t>(</a:t>
            </a:r>
            <a:r>
              <a:rPr lang="zh-CN" altLang="en-US" sz="1600" dirty="0">
                <a:latin typeface="微软雅黑" pitchFamily="34" charset="-122"/>
                <a:ea typeface="微软雅黑" pitchFamily="34" charset="-122"/>
                <a:cs typeface="Arial" pitchFamily="34" charset="0"/>
              </a:rPr>
              <a:t>二进制</a:t>
            </a:r>
            <a:r>
              <a:rPr lang="zh-CN" altLang="en-US" sz="1600" dirty="0" smtClean="0">
                <a:latin typeface="微软雅黑" pitchFamily="34" charset="-122"/>
                <a:ea typeface="微软雅黑" pitchFamily="34" charset="-122"/>
                <a:cs typeface="Arial" pitchFamily="34" charset="0"/>
              </a:rPr>
              <a:t>文件</a:t>
            </a:r>
            <a:r>
              <a:rPr lang="en-US" altLang="zh-CN" sz="1600" dirty="0" smtClean="0">
                <a:latin typeface="微软雅黑" pitchFamily="34" charset="-122"/>
                <a:ea typeface="微软雅黑" pitchFamily="34" charset="-122"/>
                <a:cs typeface="Arial" pitchFamily="34" charset="0"/>
              </a:rPr>
              <a:t>,so</a:t>
            </a:r>
            <a:r>
              <a:rPr lang="zh-CN" altLang="en-US" sz="1600" dirty="0" smtClean="0">
                <a:latin typeface="微软雅黑" pitchFamily="34" charset="-122"/>
                <a:ea typeface="微软雅黑" pitchFamily="34" charset="-122"/>
                <a:cs typeface="Arial" pitchFamily="34" charset="0"/>
              </a:rPr>
              <a:t>库文件，</a:t>
            </a:r>
            <a:r>
              <a:rPr lang="en-US" altLang="zh-CN" sz="1600" dirty="0" smtClean="0">
                <a:latin typeface="微软雅黑" pitchFamily="34" charset="-122"/>
                <a:ea typeface="微软雅黑" pitchFamily="34" charset="-122"/>
                <a:cs typeface="Arial" pitchFamily="34" charset="0"/>
              </a:rPr>
              <a:t>Jar</a:t>
            </a:r>
            <a:r>
              <a:rPr lang="zh-CN" altLang="en-US" sz="1600" dirty="0" smtClean="0">
                <a:latin typeface="微软雅黑" pitchFamily="34" charset="-122"/>
                <a:ea typeface="微软雅黑" pitchFamily="34" charset="-122"/>
                <a:cs typeface="Arial" pitchFamily="34" charset="0"/>
              </a:rPr>
              <a:t>包，配置文件等</a:t>
            </a:r>
            <a:r>
              <a:rPr lang="en-US" altLang="zh-CN" sz="1600" dirty="0" smtClean="0">
                <a:latin typeface="微软雅黑" pitchFamily="34" charset="-122"/>
                <a:ea typeface="微软雅黑" pitchFamily="34" charset="-122"/>
                <a:cs typeface="Arial" pitchFamily="34" charset="0"/>
              </a:rPr>
              <a:t>)</a:t>
            </a:r>
            <a:r>
              <a:rPr lang="zh-CN" altLang="en-US" sz="1600" dirty="0" smtClean="0">
                <a:latin typeface="微软雅黑" pitchFamily="34" charset="-122"/>
                <a:ea typeface="微软雅黑" pitchFamily="34" charset="-122"/>
                <a:cs typeface="Arial" pitchFamily="34" charset="0"/>
              </a:rPr>
              <a:t>。</a:t>
            </a:r>
            <a:endParaRPr lang="zh-CN" altLang="en-US" sz="1600" dirty="0">
              <a:latin typeface="微软雅黑" pitchFamily="34" charset="-122"/>
              <a:ea typeface="微软雅黑" pitchFamily="34" charset="-122"/>
              <a:cs typeface="Arial" pitchFamily="34" charset="0"/>
            </a:endParaRPr>
          </a:p>
        </p:txBody>
      </p:sp>
      <p:grpSp>
        <p:nvGrpSpPr>
          <p:cNvPr id="47" name="组合 46"/>
          <p:cNvGrpSpPr/>
          <p:nvPr/>
        </p:nvGrpSpPr>
        <p:grpSpPr>
          <a:xfrm>
            <a:off x="299356" y="548680"/>
            <a:ext cx="302027" cy="359134"/>
            <a:chOff x="-1647825" y="2492375"/>
            <a:chExt cx="1947863" cy="2316163"/>
          </a:xfrm>
          <a:solidFill>
            <a:schemeClr val="bg1"/>
          </a:solidFill>
        </p:grpSpPr>
        <p:sp>
          <p:nvSpPr>
            <p:cNvPr id="4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50" name="矩形 49"/>
          <p:cNvSpPr/>
          <p:nvPr/>
        </p:nvSpPr>
        <p:spPr bwMode="auto">
          <a:xfrm>
            <a:off x="8248139" y="1268413"/>
            <a:ext cx="3345420" cy="360387"/>
          </a:xfrm>
          <a:prstGeom prst="rect">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52" name="文本框 24"/>
          <p:cNvSpPr txBox="1"/>
          <p:nvPr/>
        </p:nvSpPr>
        <p:spPr>
          <a:xfrm>
            <a:off x="8967767" y="1249194"/>
            <a:ext cx="1906165" cy="369332"/>
          </a:xfrm>
          <a:prstGeom prst="rect">
            <a:avLst/>
          </a:prstGeom>
          <a:noFill/>
        </p:spPr>
        <p:txBody>
          <a:bodyPr wrap="square" rtlCol="0" anchor="ctr">
            <a:spAutoFit/>
          </a:bodyPr>
          <a:lstStyle/>
          <a:p>
            <a:pPr algn="ctr"/>
            <a:r>
              <a:rPr lang="zh-CN" altLang="en-US" sz="1800" b="1" dirty="0" smtClean="0">
                <a:solidFill>
                  <a:schemeClr val="bg1"/>
                </a:solidFill>
                <a:latin typeface="Microsoft YaHei" panose="020B0503020204020204" pitchFamily="34" charset="-122"/>
                <a:ea typeface="Microsoft YaHei" panose="020B0503020204020204" pitchFamily="34" charset="-122"/>
              </a:rPr>
              <a:t>二进制和库文件</a:t>
            </a:r>
            <a:endParaRPr lang="zh-CN" altLang="en-US" sz="1600" dirty="0">
              <a:solidFill>
                <a:schemeClr val="bg1"/>
              </a:solidFill>
              <a:latin typeface="Microsoft YaHei" panose="020B0503020204020204" pitchFamily="34" charset="-122"/>
              <a:ea typeface="Microsoft YaHei" panose="020B0503020204020204" pitchFamily="34" charset="-122"/>
            </a:endParaRPr>
          </a:p>
        </p:txBody>
      </p:sp>
      <p:sp>
        <p:nvSpPr>
          <p:cNvPr id="54" name="文本框 24"/>
          <p:cNvSpPr txBox="1"/>
          <p:nvPr/>
        </p:nvSpPr>
        <p:spPr>
          <a:xfrm>
            <a:off x="8248139" y="1688304"/>
            <a:ext cx="3335925" cy="584775"/>
          </a:xfrm>
          <a:prstGeom prst="rect">
            <a:avLst/>
          </a:prstGeom>
          <a:noFill/>
        </p:spPr>
        <p:txBody>
          <a:bodyPr wrap="square" rtlCol="0" anchor="ctr">
            <a:spAutoFit/>
          </a:bodyPr>
          <a:lstStyle/>
          <a:p>
            <a:r>
              <a:rPr lang="en-US" altLang="zh-CN" sz="1600" dirty="0">
                <a:latin typeface="微软雅黑" pitchFamily="34" charset="-122"/>
                <a:ea typeface="微软雅黑" pitchFamily="34" charset="-122"/>
                <a:cs typeface="Arial" pitchFamily="34" charset="0"/>
              </a:rPr>
              <a:t>rpm</a:t>
            </a:r>
            <a:r>
              <a:rPr lang="zh-CN" altLang="en-US" sz="1600" dirty="0" smtClean="0">
                <a:latin typeface="微软雅黑" pitchFamily="34" charset="-122"/>
                <a:ea typeface="微软雅黑" pitchFamily="34" charset="-122"/>
                <a:cs typeface="Arial" pitchFamily="34" charset="0"/>
              </a:rPr>
              <a:t>包中与处理器架构相关包括二进制（执行文件），库文件</a:t>
            </a:r>
            <a:endParaRPr lang="zh-CN" altLang="en-US" sz="1600" dirty="0">
              <a:latin typeface="微软雅黑" pitchFamily="34" charset="-122"/>
              <a:ea typeface="微软雅黑" pitchFamily="34" charset="-122"/>
              <a:cs typeface="Arial" pitchFamily="34" charset="0"/>
            </a:endParaRPr>
          </a:p>
        </p:txBody>
      </p:sp>
      <p:pic>
        <p:nvPicPr>
          <p:cNvPr id="55" name="图片 54"/>
          <p:cNvPicPr>
            <a:picLocks noChangeAspect="1"/>
          </p:cNvPicPr>
          <p:nvPr/>
        </p:nvPicPr>
        <p:blipFill rotWithShape="1">
          <a:blip r:embed="rId4"/>
          <a:srcRect r="5644"/>
          <a:stretch/>
        </p:blipFill>
        <p:spPr>
          <a:xfrm>
            <a:off x="8507585" y="2576927"/>
            <a:ext cx="2883504" cy="2733565"/>
          </a:xfrm>
          <a:prstGeom prst="rect">
            <a:avLst/>
          </a:prstGeom>
        </p:spPr>
      </p:pic>
      <p:sp>
        <p:nvSpPr>
          <p:cNvPr id="56" name="矩形 55"/>
          <p:cNvSpPr/>
          <p:nvPr/>
        </p:nvSpPr>
        <p:spPr>
          <a:xfrm>
            <a:off x="8248139" y="5271251"/>
            <a:ext cx="3392999" cy="923330"/>
          </a:xfrm>
          <a:prstGeom prst="rect">
            <a:avLst/>
          </a:prstGeom>
        </p:spPr>
        <p:txBody>
          <a:bodyPr wrap="square">
            <a:spAutoFit/>
          </a:bodyPr>
          <a:lstStyle/>
          <a:p>
            <a:pPr>
              <a:lnSpc>
                <a:spcPct val="150000"/>
              </a:lnSpc>
            </a:pPr>
            <a:r>
              <a:rPr lang="zh-CN" altLang="en-US" sz="1200" dirty="0" smtClean="0">
                <a:latin typeface="Microsoft YaHei" panose="020B0503020204020204" pitchFamily="34" charset="-122"/>
                <a:ea typeface="Microsoft YaHei" panose="020B0503020204020204" pitchFamily="34" charset="-122"/>
              </a:rPr>
              <a:t>所以</a:t>
            </a:r>
            <a:r>
              <a:rPr lang="zh-CN" altLang="en-US" sz="1200" dirty="0">
                <a:latin typeface="Microsoft YaHei" panose="020B0503020204020204" pitchFamily="34" charset="-122"/>
                <a:ea typeface="Microsoft YaHei" panose="020B0503020204020204" pitchFamily="34" charset="-122"/>
              </a:rPr>
              <a:t>将</a:t>
            </a:r>
            <a:r>
              <a:rPr lang="en-US" altLang="zh-CN" sz="1200" dirty="0">
                <a:latin typeface="Microsoft YaHei" panose="020B0503020204020204" pitchFamily="34" charset="-122"/>
                <a:ea typeface="Microsoft YaHei" panose="020B0503020204020204" pitchFamily="34" charset="-122"/>
              </a:rPr>
              <a:t>X86</a:t>
            </a:r>
            <a:r>
              <a:rPr lang="zh-CN" altLang="en-US" sz="1200" dirty="0" smtClean="0">
                <a:latin typeface="Microsoft YaHei" panose="020B0503020204020204" pitchFamily="34" charset="-122"/>
                <a:ea typeface="Microsoft YaHei" panose="020B0503020204020204" pitchFamily="34" charset="-122"/>
              </a:rPr>
              <a:t>的</a:t>
            </a:r>
            <a:r>
              <a:rPr lang="en-US" altLang="zh-CN" sz="1200" dirty="0" smtClean="0">
                <a:latin typeface="Microsoft YaHei" panose="020B0503020204020204" pitchFamily="34" charset="-122"/>
                <a:ea typeface="Microsoft YaHei" panose="020B0503020204020204" pitchFamily="34" charset="-122"/>
              </a:rPr>
              <a:t>rpm</a:t>
            </a:r>
            <a:r>
              <a:rPr lang="zh-CN" altLang="en-US" sz="1200" dirty="0" smtClean="0">
                <a:latin typeface="Microsoft YaHei" panose="020B0503020204020204" pitchFamily="34" charset="-122"/>
                <a:ea typeface="Microsoft YaHei" panose="020B0503020204020204" pitchFamily="34" charset="-122"/>
              </a:rPr>
              <a:t>包</a:t>
            </a:r>
            <a:r>
              <a:rPr lang="zh-CN" altLang="en-US" sz="1200" dirty="0">
                <a:latin typeface="Microsoft YaHei" panose="020B0503020204020204" pitchFamily="34" charset="-122"/>
                <a:ea typeface="Microsoft YaHei" panose="020B0503020204020204" pitchFamily="34" charset="-122"/>
              </a:rPr>
              <a:t>重构到</a:t>
            </a:r>
            <a:r>
              <a:rPr lang="en-US" altLang="zh-CN" sz="1200" dirty="0">
                <a:latin typeface="Microsoft YaHei" panose="020B0503020204020204" pitchFamily="34" charset="-122"/>
                <a:ea typeface="Microsoft YaHei" panose="020B0503020204020204" pitchFamily="34" charset="-122"/>
              </a:rPr>
              <a:t>Arm</a:t>
            </a:r>
            <a:r>
              <a:rPr lang="zh-CN" altLang="en-US" sz="1200" dirty="0" smtClean="0">
                <a:latin typeface="Microsoft YaHei" panose="020B0503020204020204" pitchFamily="34" charset="-122"/>
                <a:ea typeface="Microsoft YaHei" panose="020B0503020204020204" pitchFamily="34" charset="-122"/>
              </a:rPr>
              <a:t>的</a:t>
            </a:r>
            <a:r>
              <a:rPr lang="en-US" altLang="zh-CN" sz="1200" dirty="0" smtClean="0">
                <a:latin typeface="Microsoft YaHei" panose="020B0503020204020204" pitchFamily="34" charset="-122"/>
                <a:ea typeface="Microsoft YaHei" panose="020B0503020204020204" pitchFamily="34" charset="-122"/>
              </a:rPr>
              <a:t>rpm</a:t>
            </a:r>
            <a:r>
              <a:rPr lang="zh-CN" altLang="en-US" sz="1200" dirty="0" smtClean="0">
                <a:latin typeface="Microsoft YaHei" panose="020B0503020204020204" pitchFamily="34" charset="-122"/>
                <a:ea typeface="Microsoft YaHei" panose="020B0503020204020204" pitchFamily="34" charset="-122"/>
              </a:rPr>
              <a:t>包，需将</a:t>
            </a:r>
            <a:r>
              <a:rPr lang="en-US" altLang="zh-CN" sz="1200" dirty="0" smtClean="0">
                <a:latin typeface="Microsoft YaHei" panose="020B0503020204020204" pitchFamily="34" charset="-122"/>
                <a:ea typeface="Microsoft YaHei" panose="020B0503020204020204" pitchFamily="34" charset="-122"/>
              </a:rPr>
              <a:t>rpm</a:t>
            </a:r>
            <a:r>
              <a:rPr lang="zh-CN" altLang="en-US" sz="1200" dirty="0" smtClean="0">
                <a:latin typeface="Microsoft YaHei" panose="020B0503020204020204" pitchFamily="34" charset="-122"/>
                <a:ea typeface="Microsoft YaHei" panose="020B0503020204020204" pitchFamily="34" charset="-122"/>
              </a:rPr>
              <a:t>包含</a:t>
            </a:r>
            <a:r>
              <a:rPr lang="zh-CN" altLang="en-US" sz="1200" dirty="0">
                <a:latin typeface="Microsoft YaHei" panose="020B0503020204020204" pitchFamily="34" charset="-122"/>
                <a:ea typeface="Microsoft YaHei" panose="020B0503020204020204" pitchFamily="34" charset="-122"/>
              </a:rPr>
              <a:t>有</a:t>
            </a:r>
            <a:r>
              <a:rPr lang="en-US" altLang="zh-CN" sz="1200" dirty="0">
                <a:latin typeface="Microsoft YaHei" panose="020B0503020204020204" pitchFamily="34" charset="-122"/>
                <a:ea typeface="Microsoft YaHei" panose="020B0503020204020204" pitchFamily="34" charset="-122"/>
              </a:rPr>
              <a:t>X86</a:t>
            </a:r>
            <a:r>
              <a:rPr lang="zh-CN" altLang="en-US" sz="1200" dirty="0">
                <a:latin typeface="Microsoft YaHei" panose="020B0503020204020204" pitchFamily="34" charset="-122"/>
                <a:ea typeface="Microsoft YaHei" panose="020B0503020204020204" pitchFamily="34" charset="-122"/>
              </a:rPr>
              <a:t>的</a:t>
            </a:r>
            <a:r>
              <a:rPr lang="en-US" altLang="zh-CN" sz="1200" dirty="0">
                <a:latin typeface="Microsoft YaHei" panose="020B0503020204020204" pitchFamily="34" charset="-122"/>
                <a:ea typeface="Microsoft YaHei" panose="020B0503020204020204" pitchFamily="34" charset="-122"/>
              </a:rPr>
              <a:t>so</a:t>
            </a:r>
            <a:r>
              <a:rPr lang="zh-CN" altLang="en-US" sz="1200" dirty="0">
                <a:latin typeface="Microsoft YaHei" panose="020B0503020204020204" pitchFamily="34" charset="-122"/>
                <a:ea typeface="Microsoft YaHei" panose="020B0503020204020204" pitchFamily="34" charset="-122"/>
              </a:rPr>
              <a:t>、二进制文件，替换成</a:t>
            </a:r>
            <a:r>
              <a:rPr lang="en-US" altLang="zh-CN" sz="1200" dirty="0">
                <a:latin typeface="Microsoft YaHei" panose="020B0503020204020204" pitchFamily="34" charset="-122"/>
                <a:ea typeface="Microsoft YaHei" panose="020B0503020204020204" pitchFamily="34" charset="-122"/>
              </a:rPr>
              <a:t>arm</a:t>
            </a:r>
            <a:r>
              <a:rPr lang="zh-CN" altLang="en-US" sz="1200" dirty="0">
                <a:latin typeface="Microsoft YaHei" panose="020B0503020204020204" pitchFamily="34" charset="-122"/>
                <a:ea typeface="Microsoft YaHei" panose="020B0503020204020204" pitchFamily="34" charset="-122"/>
              </a:rPr>
              <a:t>架构</a:t>
            </a:r>
            <a:r>
              <a:rPr lang="en-US" altLang="zh-CN" sz="1200" dirty="0">
                <a:latin typeface="Microsoft YaHei" panose="020B0503020204020204" pitchFamily="34" charset="-122"/>
                <a:ea typeface="Microsoft YaHei" panose="020B0503020204020204" pitchFamily="34" charset="-122"/>
              </a:rPr>
              <a:t>so</a:t>
            </a:r>
            <a:r>
              <a:rPr lang="zh-CN" altLang="en-US" sz="1200" dirty="0">
                <a:latin typeface="Microsoft YaHei" panose="020B0503020204020204" pitchFamily="34" charset="-122"/>
                <a:ea typeface="Microsoft YaHei" panose="020B0503020204020204" pitchFamily="34" charset="-122"/>
              </a:rPr>
              <a:t>、二进制文件</a:t>
            </a:r>
          </a:p>
        </p:txBody>
      </p:sp>
    </p:spTree>
    <p:extLst>
      <p:ext uri="{BB962C8B-B14F-4D97-AF65-F5344CB8AC3E}">
        <p14:creationId xmlns:p14="http://schemas.microsoft.com/office/powerpoint/2010/main" val="16667769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7607030" y="3870805"/>
            <a:ext cx="4029244" cy="1332904"/>
            <a:chOff x="7703667" y="1538418"/>
            <a:chExt cx="2647091" cy="1332904"/>
          </a:xfrm>
        </p:grpSpPr>
        <p:sp>
          <p:nvSpPr>
            <p:cNvPr id="45" name="圆角矩形 44"/>
            <p:cNvSpPr/>
            <p:nvPr/>
          </p:nvSpPr>
          <p:spPr>
            <a:xfrm>
              <a:off x="7703668" y="1538419"/>
              <a:ext cx="2647090" cy="1332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6" name="文本框 12"/>
            <p:cNvSpPr txBox="1"/>
            <p:nvPr/>
          </p:nvSpPr>
          <p:spPr>
            <a:xfrm>
              <a:off x="7703667" y="1538418"/>
              <a:ext cx="2647090" cy="36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 name="组合 30"/>
          <p:cNvGrpSpPr/>
          <p:nvPr/>
        </p:nvGrpSpPr>
        <p:grpSpPr>
          <a:xfrm>
            <a:off x="7607030" y="1729092"/>
            <a:ext cx="4029244" cy="1597445"/>
            <a:chOff x="7703667" y="1538418"/>
            <a:chExt cx="2647091" cy="1597445"/>
          </a:xfrm>
        </p:grpSpPr>
        <p:sp>
          <p:nvSpPr>
            <p:cNvPr id="42" name="圆角矩形 41"/>
            <p:cNvSpPr/>
            <p:nvPr/>
          </p:nvSpPr>
          <p:spPr>
            <a:xfrm>
              <a:off x="7703668" y="1538419"/>
              <a:ext cx="2647090" cy="159744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文本框 12"/>
            <p:cNvSpPr txBox="1"/>
            <p:nvPr/>
          </p:nvSpPr>
          <p:spPr>
            <a:xfrm>
              <a:off x="7703667" y="1538418"/>
              <a:ext cx="2647090" cy="36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5" name="矩形 34"/>
          <p:cNvSpPr/>
          <p:nvPr/>
        </p:nvSpPr>
        <p:spPr bwMode="auto">
          <a:xfrm>
            <a:off x="697376" y="5821684"/>
            <a:ext cx="10943762"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0" name="矩形 39"/>
          <p:cNvSpPr/>
          <p:nvPr/>
        </p:nvSpPr>
        <p:spPr bwMode="auto">
          <a:xfrm>
            <a:off x="623121" y="5821684"/>
            <a:ext cx="50520" cy="477313"/>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41" name="矩形 40"/>
          <p:cNvSpPr/>
          <p:nvPr/>
        </p:nvSpPr>
        <p:spPr bwMode="auto">
          <a:xfrm>
            <a:off x="572684" y="5821683"/>
            <a:ext cx="18000" cy="477313"/>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smtClean="0">
                <a:latin typeface="+mj-lt"/>
                <a:ea typeface="+mn-ea"/>
              </a:rPr>
              <a:t>rpm</a:t>
            </a:r>
            <a:r>
              <a:rPr lang="zh-CN" altLang="en-US" sz="2800" dirty="0" smtClean="0">
                <a:latin typeface="+mj-lt"/>
                <a:ea typeface="+mn-ea"/>
              </a:rPr>
              <a:t>软件包</a:t>
            </a:r>
            <a:r>
              <a:rPr lang="zh-CN" altLang="en-US" sz="2800" dirty="0">
                <a:latin typeface="+mj-lt"/>
                <a:ea typeface="+mn-ea"/>
              </a:rPr>
              <a:t>获取渠道</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sp>
        <p:nvSpPr>
          <p:cNvPr id="7" name="Line 5"/>
          <p:cNvSpPr>
            <a:spLocks noChangeShapeType="1"/>
          </p:cNvSpPr>
          <p:nvPr/>
        </p:nvSpPr>
        <p:spPr bwMode="gray">
          <a:xfrm flipH="1">
            <a:off x="2761081" y="5785030"/>
            <a:ext cx="1092469" cy="712787"/>
          </a:xfrm>
          <a:prstGeom prst="line">
            <a:avLst/>
          </a:prstGeom>
          <a:noFill/>
          <a:ln w="9525">
            <a:solidFill>
              <a:srgbClr val="F8F8F8">
                <a:alpha val="10196"/>
              </a:srgbClr>
            </a:solidFill>
            <a:round/>
            <a:headEnd/>
            <a:tailEnd/>
          </a:ln>
        </p:spPr>
        <p:txBody>
          <a:bodyPr/>
          <a:lstStyle/>
          <a:p>
            <a:endParaRPr lang="zh-CN" altLang="en-US"/>
          </a:p>
        </p:txBody>
      </p:sp>
      <p:sp>
        <p:nvSpPr>
          <p:cNvPr id="8" name="Line 14"/>
          <p:cNvSpPr>
            <a:spLocks noChangeShapeType="1"/>
          </p:cNvSpPr>
          <p:nvPr/>
        </p:nvSpPr>
        <p:spPr bwMode="gray">
          <a:xfrm flipH="1">
            <a:off x="2761081" y="5726292"/>
            <a:ext cx="1092469" cy="712788"/>
          </a:xfrm>
          <a:prstGeom prst="line">
            <a:avLst/>
          </a:prstGeom>
          <a:noFill/>
          <a:ln w="9525">
            <a:solidFill>
              <a:srgbClr val="F8F8F8">
                <a:alpha val="10196"/>
              </a:srgbClr>
            </a:solidFill>
            <a:round/>
            <a:headEnd/>
            <a:tailEnd/>
          </a:ln>
        </p:spPr>
        <p:txBody>
          <a:bodyPr/>
          <a:lstStyle/>
          <a:p>
            <a:endParaRPr lang="zh-CN" altLang="en-US"/>
          </a:p>
        </p:txBody>
      </p:sp>
      <p:sp>
        <p:nvSpPr>
          <p:cNvPr id="9" name="文本框 36"/>
          <p:cNvSpPr txBox="1"/>
          <p:nvPr/>
        </p:nvSpPr>
        <p:spPr>
          <a:xfrm>
            <a:off x="454154" y="1258307"/>
            <a:ext cx="3122054" cy="338554"/>
          </a:xfrm>
          <a:prstGeom prst="rect">
            <a:avLst/>
          </a:prstGeom>
          <a:noFill/>
        </p:spPr>
        <p:txBody>
          <a:bodyPr wrap="square" rtlCol="0" anchor="ctr">
            <a:spAutoFit/>
          </a:bodyPr>
          <a:lstStyle/>
          <a:p>
            <a:r>
              <a:rPr lang="zh-CN" altLang="en-US" sz="1600" dirty="0" smtClean="0">
                <a:latin typeface="Microsoft YaHei" panose="020B0503020204020204" pitchFamily="34" charset="-122"/>
                <a:ea typeface="Microsoft YaHei" panose="020B0503020204020204" pitchFamily="34" charset="-122"/>
              </a:rPr>
              <a:t>鲲鹏平台的</a:t>
            </a:r>
            <a:r>
              <a:rPr lang="en-US" altLang="zh-CN" sz="1600" dirty="0" smtClean="0">
                <a:latin typeface="Microsoft YaHei" panose="020B0503020204020204" pitchFamily="34" charset="-122"/>
                <a:ea typeface="Microsoft YaHei" panose="020B0503020204020204" pitchFamily="34" charset="-122"/>
              </a:rPr>
              <a:t>rpm</a:t>
            </a:r>
            <a:r>
              <a:rPr lang="zh-CN" altLang="en-US" sz="1600" dirty="0" smtClean="0">
                <a:latin typeface="Microsoft YaHei" panose="020B0503020204020204" pitchFamily="34" charset="-122"/>
                <a:ea typeface="Microsoft YaHei" panose="020B0503020204020204" pitchFamily="34" charset="-122"/>
              </a:rPr>
              <a:t>获取渠道</a:t>
            </a:r>
            <a:endParaRPr lang="zh-CN" altLang="en-US" sz="1600" dirty="0">
              <a:latin typeface="Microsoft YaHei" panose="020B0503020204020204" pitchFamily="34" charset="-122"/>
              <a:ea typeface="Microsoft YaHei" panose="020B0503020204020204" pitchFamily="34" charset="-122"/>
            </a:endParaRPr>
          </a:p>
        </p:txBody>
      </p:sp>
      <p:sp>
        <p:nvSpPr>
          <p:cNvPr id="10" name="任意多边形 9"/>
          <p:cNvSpPr/>
          <p:nvPr/>
        </p:nvSpPr>
        <p:spPr>
          <a:xfrm>
            <a:off x="3044757" y="3253279"/>
            <a:ext cx="1070307" cy="1134930"/>
          </a:xfrm>
          <a:custGeom>
            <a:avLst/>
            <a:gdLst>
              <a:gd name="connsiteX0" fmla="*/ 0 w 1585768"/>
              <a:gd name="connsiteY0" fmla="*/ 0 h 1203026"/>
              <a:gd name="connsiteX1" fmla="*/ 792884 w 1585768"/>
              <a:gd name="connsiteY1" fmla="*/ 0 h 1203026"/>
              <a:gd name="connsiteX2" fmla="*/ 792884 w 1585768"/>
              <a:gd name="connsiteY2" fmla="*/ 1203026 h 1203026"/>
              <a:gd name="connsiteX3" fmla="*/ 1585768 w 1585768"/>
              <a:gd name="connsiteY3" fmla="*/ 1203026 h 1203026"/>
            </a:gdLst>
            <a:ahLst/>
            <a:cxnLst>
              <a:cxn ang="0">
                <a:pos x="connsiteX0" y="connsiteY0"/>
              </a:cxn>
              <a:cxn ang="0">
                <a:pos x="connsiteX1" y="connsiteY1"/>
              </a:cxn>
              <a:cxn ang="0">
                <a:pos x="connsiteX2" y="connsiteY2"/>
              </a:cxn>
              <a:cxn ang="0">
                <a:pos x="connsiteX3" y="connsiteY3"/>
              </a:cxn>
            </a:cxnLst>
            <a:rect l="l" t="t" r="r" b="b"/>
            <a:pathLst>
              <a:path w="1585768" h="1203026">
                <a:moveTo>
                  <a:pt x="0" y="0"/>
                </a:moveTo>
                <a:lnTo>
                  <a:pt x="792884" y="0"/>
                </a:lnTo>
                <a:lnTo>
                  <a:pt x="792884" y="1203026"/>
                </a:lnTo>
                <a:lnTo>
                  <a:pt x="1585768" y="1203026"/>
                </a:lnTo>
              </a:path>
            </a:pathLst>
          </a:custGeom>
          <a:noFill/>
          <a:ln w="19050">
            <a:solidFill>
              <a:schemeClr val="bg1">
                <a:lumMod val="65000"/>
              </a:schemeClr>
            </a:solidFill>
          </a:ln>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horz" wrap="square" lIns="755822" tIns="551752" rIns="755823" bIns="551751"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1" name="任意多边形 10"/>
          <p:cNvSpPr/>
          <p:nvPr/>
        </p:nvSpPr>
        <p:spPr>
          <a:xfrm>
            <a:off x="3044758" y="3250931"/>
            <a:ext cx="1070306" cy="327717"/>
          </a:xfrm>
          <a:custGeom>
            <a:avLst/>
            <a:gdLst>
              <a:gd name="connsiteX0" fmla="*/ 0 w 1585768"/>
              <a:gd name="connsiteY0" fmla="*/ 0 h 383737"/>
              <a:gd name="connsiteX1" fmla="*/ 792884 w 1585768"/>
              <a:gd name="connsiteY1" fmla="*/ 0 h 383737"/>
              <a:gd name="connsiteX2" fmla="*/ 792884 w 1585768"/>
              <a:gd name="connsiteY2" fmla="*/ 383737 h 383737"/>
              <a:gd name="connsiteX3" fmla="*/ 1585768 w 1585768"/>
              <a:gd name="connsiteY3" fmla="*/ 383737 h 383737"/>
            </a:gdLst>
            <a:ahLst/>
            <a:cxnLst>
              <a:cxn ang="0">
                <a:pos x="connsiteX0" y="connsiteY0"/>
              </a:cxn>
              <a:cxn ang="0">
                <a:pos x="connsiteX1" y="connsiteY1"/>
              </a:cxn>
              <a:cxn ang="0">
                <a:pos x="connsiteX2" y="connsiteY2"/>
              </a:cxn>
              <a:cxn ang="0">
                <a:pos x="connsiteX3" y="connsiteY3"/>
              </a:cxn>
            </a:cxnLst>
            <a:rect l="l" t="t" r="r" b="b"/>
            <a:pathLst>
              <a:path w="1585768" h="383737">
                <a:moveTo>
                  <a:pt x="0" y="0"/>
                </a:moveTo>
                <a:lnTo>
                  <a:pt x="792884" y="0"/>
                </a:lnTo>
                <a:lnTo>
                  <a:pt x="792884" y="383737"/>
                </a:lnTo>
                <a:lnTo>
                  <a:pt x="1585768" y="383737"/>
                </a:lnTo>
              </a:path>
            </a:pathLst>
          </a:custGeom>
          <a:noFill/>
          <a:ln w="19050">
            <a:solidFill>
              <a:schemeClr val="bg1">
                <a:lumMod val="65000"/>
              </a:schemeClr>
            </a:solidFill>
          </a:ln>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horz" wrap="square" lIns="764795" tIns="151081" rIns="764797" bIns="151080"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12" name="任意多边形 11"/>
          <p:cNvSpPr/>
          <p:nvPr/>
        </p:nvSpPr>
        <p:spPr>
          <a:xfrm>
            <a:off x="3044757" y="2798272"/>
            <a:ext cx="1070307" cy="455007"/>
          </a:xfrm>
          <a:custGeom>
            <a:avLst/>
            <a:gdLst>
              <a:gd name="connsiteX0" fmla="*/ 0 w 1585768"/>
              <a:gd name="connsiteY0" fmla="*/ 435551 h 435551"/>
              <a:gd name="connsiteX1" fmla="*/ 792884 w 1585768"/>
              <a:gd name="connsiteY1" fmla="*/ 435551 h 435551"/>
              <a:gd name="connsiteX2" fmla="*/ 792884 w 1585768"/>
              <a:gd name="connsiteY2" fmla="*/ 0 h 435551"/>
              <a:gd name="connsiteX3" fmla="*/ 1585768 w 1585768"/>
              <a:gd name="connsiteY3" fmla="*/ 0 h 435551"/>
            </a:gdLst>
            <a:ahLst/>
            <a:cxnLst>
              <a:cxn ang="0">
                <a:pos x="connsiteX0" y="connsiteY0"/>
              </a:cxn>
              <a:cxn ang="0">
                <a:pos x="connsiteX1" y="connsiteY1"/>
              </a:cxn>
              <a:cxn ang="0">
                <a:pos x="connsiteX2" y="connsiteY2"/>
              </a:cxn>
              <a:cxn ang="0">
                <a:pos x="connsiteX3" y="connsiteY3"/>
              </a:cxn>
            </a:cxnLst>
            <a:rect l="l" t="t" r="r" b="b"/>
            <a:pathLst>
              <a:path w="1585768" h="435551">
                <a:moveTo>
                  <a:pt x="0" y="435551"/>
                </a:moveTo>
                <a:lnTo>
                  <a:pt x="792884" y="435551"/>
                </a:lnTo>
                <a:lnTo>
                  <a:pt x="792884" y="0"/>
                </a:lnTo>
                <a:lnTo>
                  <a:pt x="1585768" y="0"/>
                </a:lnTo>
              </a:path>
            </a:pathLst>
          </a:custGeom>
          <a:noFill/>
          <a:ln w="19050">
            <a:solidFill>
              <a:schemeClr val="bg1">
                <a:lumMod val="65000"/>
              </a:schemeClr>
            </a:solidFill>
          </a:ln>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horz" wrap="square" lIns="764471" tIns="176663" rIns="764473" bIns="176664"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13" name="任意多边形 12"/>
          <p:cNvSpPr/>
          <p:nvPr/>
        </p:nvSpPr>
        <p:spPr>
          <a:xfrm>
            <a:off x="3047346" y="1998439"/>
            <a:ext cx="1067718" cy="1254840"/>
          </a:xfrm>
          <a:custGeom>
            <a:avLst/>
            <a:gdLst>
              <a:gd name="connsiteX0" fmla="*/ 0 w 1585768"/>
              <a:gd name="connsiteY0" fmla="*/ 1254839 h 1254839"/>
              <a:gd name="connsiteX1" fmla="*/ 792884 w 1585768"/>
              <a:gd name="connsiteY1" fmla="*/ 1254839 h 1254839"/>
              <a:gd name="connsiteX2" fmla="*/ 792884 w 1585768"/>
              <a:gd name="connsiteY2" fmla="*/ 0 h 1254839"/>
              <a:gd name="connsiteX3" fmla="*/ 1585768 w 1585768"/>
              <a:gd name="connsiteY3" fmla="*/ 0 h 1254839"/>
            </a:gdLst>
            <a:ahLst/>
            <a:cxnLst>
              <a:cxn ang="0">
                <a:pos x="connsiteX0" y="connsiteY0"/>
              </a:cxn>
              <a:cxn ang="0">
                <a:pos x="connsiteX1" y="connsiteY1"/>
              </a:cxn>
              <a:cxn ang="0">
                <a:pos x="connsiteX2" y="connsiteY2"/>
              </a:cxn>
              <a:cxn ang="0">
                <a:pos x="connsiteX3" y="connsiteY3"/>
              </a:cxn>
            </a:cxnLst>
            <a:rect l="l" t="t" r="r" b="b"/>
            <a:pathLst>
              <a:path w="1585768" h="1254839">
                <a:moveTo>
                  <a:pt x="0" y="1254839"/>
                </a:moveTo>
                <a:lnTo>
                  <a:pt x="792884" y="1254839"/>
                </a:lnTo>
                <a:lnTo>
                  <a:pt x="792884" y="0"/>
                </a:lnTo>
                <a:lnTo>
                  <a:pt x="1585768" y="0"/>
                </a:lnTo>
              </a:path>
            </a:pathLst>
          </a:custGeom>
          <a:noFill/>
          <a:ln w="19050">
            <a:solidFill>
              <a:schemeClr val="bg1">
                <a:lumMod val="65000"/>
              </a:schemeClr>
            </a:solidFill>
          </a:ln>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horz" wrap="square" lIns="755029" tIns="576865" rIns="755030" bIns="576865"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14" name="任意多边形 13"/>
          <p:cNvSpPr/>
          <p:nvPr/>
        </p:nvSpPr>
        <p:spPr>
          <a:xfrm>
            <a:off x="4115064" y="1729092"/>
            <a:ext cx="2149813" cy="540000"/>
          </a:xfrm>
          <a:custGeom>
            <a:avLst/>
            <a:gdLst>
              <a:gd name="connsiteX0" fmla="*/ 0 w 2149813"/>
              <a:gd name="connsiteY0" fmla="*/ 0 h 655430"/>
              <a:gd name="connsiteX1" fmla="*/ 2149813 w 2149813"/>
              <a:gd name="connsiteY1" fmla="*/ 0 h 655430"/>
              <a:gd name="connsiteX2" fmla="*/ 2149813 w 2149813"/>
              <a:gd name="connsiteY2" fmla="*/ 655430 h 655430"/>
              <a:gd name="connsiteX3" fmla="*/ 0 w 2149813"/>
              <a:gd name="connsiteY3" fmla="*/ 655430 h 655430"/>
              <a:gd name="connsiteX4" fmla="*/ 0 w 2149813"/>
              <a:gd name="connsiteY4" fmla="*/ 0 h 65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13" h="655430">
                <a:moveTo>
                  <a:pt x="0" y="0"/>
                </a:moveTo>
                <a:lnTo>
                  <a:pt x="2149813" y="0"/>
                </a:lnTo>
                <a:lnTo>
                  <a:pt x="2149813" y="655430"/>
                </a:lnTo>
                <a:lnTo>
                  <a:pt x="0" y="655430"/>
                </a:lnTo>
                <a:lnTo>
                  <a:pt x="0" y="0"/>
                </a:lnTo>
                <a:close/>
              </a:path>
            </a:pathLst>
          </a:custGeom>
          <a:solidFill>
            <a:srgbClr val="30B5C5">
              <a:alpha val="75000"/>
            </a:srgbClr>
          </a:solidFill>
          <a:ln>
            <a:noFill/>
          </a:ln>
        </p:spPr>
        <p:style>
          <a:lnRef idx="2">
            <a:schemeClr val="lt1">
              <a:hueOff val="0"/>
              <a:satOff val="0"/>
              <a:lumOff val="0"/>
              <a:alphaOff val="0"/>
            </a:schemeClr>
          </a:lnRef>
          <a:fillRef idx="1">
            <a:schemeClr val="accent6">
              <a:tint val="99000"/>
              <a:hueOff val="0"/>
              <a:satOff val="0"/>
              <a:lumOff val="0"/>
              <a:alphaOff val="0"/>
            </a:schemeClr>
          </a:fillRef>
          <a:effectRef idx="0">
            <a:schemeClr val="accent6">
              <a:tint val="99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Aft>
                <a:spcPct val="35000"/>
              </a:spcAft>
            </a:pPr>
            <a:r>
              <a:rPr lang="en-US" altLang="zh-CN" sz="1600" kern="1200" dirty="0" smtClean="0"/>
              <a:t>1.</a:t>
            </a:r>
            <a:r>
              <a:rPr lang="zh-CN" altLang="en-US" sz="1600" dirty="0" smtClean="0"/>
              <a:t>操作系统本地源</a:t>
            </a:r>
            <a:endParaRPr lang="zh-CN" altLang="en-US" sz="1600" kern="1200" dirty="0"/>
          </a:p>
        </p:txBody>
      </p:sp>
      <p:sp>
        <p:nvSpPr>
          <p:cNvPr id="15" name="任意多边形 14"/>
          <p:cNvSpPr/>
          <p:nvPr/>
        </p:nvSpPr>
        <p:spPr>
          <a:xfrm>
            <a:off x="4115064" y="2527814"/>
            <a:ext cx="2149813" cy="540000"/>
          </a:xfrm>
          <a:custGeom>
            <a:avLst/>
            <a:gdLst>
              <a:gd name="connsiteX0" fmla="*/ 0 w 2149813"/>
              <a:gd name="connsiteY0" fmla="*/ 0 h 655430"/>
              <a:gd name="connsiteX1" fmla="*/ 2149813 w 2149813"/>
              <a:gd name="connsiteY1" fmla="*/ 0 h 655430"/>
              <a:gd name="connsiteX2" fmla="*/ 2149813 w 2149813"/>
              <a:gd name="connsiteY2" fmla="*/ 655430 h 655430"/>
              <a:gd name="connsiteX3" fmla="*/ 0 w 2149813"/>
              <a:gd name="connsiteY3" fmla="*/ 655430 h 655430"/>
              <a:gd name="connsiteX4" fmla="*/ 0 w 2149813"/>
              <a:gd name="connsiteY4" fmla="*/ 0 h 65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13" h="655430">
                <a:moveTo>
                  <a:pt x="0" y="0"/>
                </a:moveTo>
                <a:lnTo>
                  <a:pt x="2149813" y="0"/>
                </a:lnTo>
                <a:lnTo>
                  <a:pt x="2149813" y="655430"/>
                </a:lnTo>
                <a:lnTo>
                  <a:pt x="0" y="655430"/>
                </a:lnTo>
                <a:lnTo>
                  <a:pt x="0" y="0"/>
                </a:lnTo>
                <a:close/>
              </a:path>
            </a:pathLst>
          </a:custGeom>
          <a:solidFill>
            <a:srgbClr val="30B5C5">
              <a:alpha val="75000"/>
            </a:srgbClr>
          </a:solidFill>
          <a:ln>
            <a:noFill/>
          </a:ln>
        </p:spPr>
        <p:style>
          <a:lnRef idx="2">
            <a:schemeClr val="lt1">
              <a:hueOff val="0"/>
              <a:satOff val="0"/>
              <a:lumOff val="0"/>
              <a:alphaOff val="0"/>
            </a:schemeClr>
          </a:lnRef>
          <a:fillRef idx="1">
            <a:schemeClr val="accent6">
              <a:tint val="99000"/>
              <a:hueOff val="0"/>
              <a:satOff val="0"/>
              <a:lumOff val="0"/>
              <a:alphaOff val="0"/>
            </a:schemeClr>
          </a:fillRef>
          <a:effectRef idx="0">
            <a:schemeClr val="accent6">
              <a:tint val="99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Aft>
                <a:spcPct val="35000"/>
              </a:spcAft>
            </a:pPr>
            <a:r>
              <a:rPr lang="en-US" altLang="zh-CN" sz="1600" kern="1200" dirty="0" smtClean="0"/>
              <a:t>2.</a:t>
            </a:r>
            <a:r>
              <a:rPr lang="zh-CN" altLang="en-US" sz="1600" dirty="0"/>
              <a:t>操作系统远端源</a:t>
            </a:r>
            <a:endParaRPr lang="zh-CN" altLang="en-US" sz="1600" kern="1200" dirty="0"/>
          </a:p>
        </p:txBody>
      </p:sp>
      <p:sp>
        <p:nvSpPr>
          <p:cNvPr id="17" name="任意多边形 16"/>
          <p:cNvSpPr/>
          <p:nvPr/>
        </p:nvSpPr>
        <p:spPr>
          <a:xfrm>
            <a:off x="4115064" y="3326536"/>
            <a:ext cx="2149813" cy="540000"/>
          </a:xfrm>
          <a:custGeom>
            <a:avLst/>
            <a:gdLst>
              <a:gd name="connsiteX0" fmla="*/ 0 w 2149813"/>
              <a:gd name="connsiteY0" fmla="*/ 0 h 655430"/>
              <a:gd name="connsiteX1" fmla="*/ 2149813 w 2149813"/>
              <a:gd name="connsiteY1" fmla="*/ 0 h 655430"/>
              <a:gd name="connsiteX2" fmla="*/ 2149813 w 2149813"/>
              <a:gd name="connsiteY2" fmla="*/ 655430 h 655430"/>
              <a:gd name="connsiteX3" fmla="*/ 0 w 2149813"/>
              <a:gd name="connsiteY3" fmla="*/ 655430 h 655430"/>
              <a:gd name="connsiteX4" fmla="*/ 0 w 2149813"/>
              <a:gd name="connsiteY4" fmla="*/ 0 h 65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13" h="655430">
                <a:moveTo>
                  <a:pt x="0" y="0"/>
                </a:moveTo>
                <a:lnTo>
                  <a:pt x="2149813" y="0"/>
                </a:lnTo>
                <a:lnTo>
                  <a:pt x="2149813" y="655430"/>
                </a:lnTo>
                <a:lnTo>
                  <a:pt x="0" y="655430"/>
                </a:lnTo>
                <a:lnTo>
                  <a:pt x="0" y="0"/>
                </a:lnTo>
                <a:close/>
              </a:path>
            </a:pathLst>
          </a:custGeom>
          <a:solidFill>
            <a:srgbClr val="30B5C5">
              <a:alpha val="75000"/>
            </a:srgbClr>
          </a:solidFill>
          <a:ln>
            <a:noFill/>
          </a:ln>
        </p:spPr>
        <p:style>
          <a:lnRef idx="2">
            <a:schemeClr val="lt1">
              <a:hueOff val="0"/>
              <a:satOff val="0"/>
              <a:lumOff val="0"/>
              <a:alphaOff val="0"/>
            </a:schemeClr>
          </a:lnRef>
          <a:fillRef idx="1">
            <a:schemeClr val="accent6">
              <a:tint val="99000"/>
              <a:hueOff val="0"/>
              <a:satOff val="0"/>
              <a:lumOff val="0"/>
              <a:alphaOff val="0"/>
            </a:schemeClr>
          </a:fillRef>
          <a:effectRef idx="0">
            <a:schemeClr val="accent6">
              <a:tint val="99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Aft>
                <a:spcPct val="35000"/>
              </a:spcAft>
            </a:pPr>
            <a:r>
              <a:rPr lang="en-US" altLang="zh-CN" sz="1600" kern="1200" dirty="0" smtClean="0"/>
              <a:t>3.</a:t>
            </a:r>
            <a:r>
              <a:rPr lang="zh-CN" altLang="en-US" sz="1600" dirty="0"/>
              <a:t>华为</a:t>
            </a:r>
            <a:r>
              <a:rPr lang="zh-CN" altLang="en-US" sz="1600" dirty="0" smtClean="0"/>
              <a:t>云</a:t>
            </a:r>
            <a:r>
              <a:rPr lang="zh-CN" altLang="en-US" sz="1600" dirty="0"/>
              <a:t>鲲鹏</a:t>
            </a:r>
            <a:r>
              <a:rPr lang="zh-CN" altLang="en-US" sz="1600" dirty="0" smtClean="0"/>
              <a:t>镜像</a:t>
            </a:r>
            <a:endParaRPr lang="zh-CN" altLang="en-US" sz="1600" kern="1200" dirty="0"/>
          </a:p>
        </p:txBody>
      </p:sp>
      <p:sp>
        <p:nvSpPr>
          <p:cNvPr id="18" name="任意多边形 17"/>
          <p:cNvSpPr/>
          <p:nvPr/>
        </p:nvSpPr>
        <p:spPr>
          <a:xfrm>
            <a:off x="4115064" y="4125258"/>
            <a:ext cx="2149813" cy="540000"/>
          </a:xfrm>
          <a:custGeom>
            <a:avLst/>
            <a:gdLst>
              <a:gd name="connsiteX0" fmla="*/ 0 w 2149813"/>
              <a:gd name="connsiteY0" fmla="*/ 0 h 655430"/>
              <a:gd name="connsiteX1" fmla="*/ 2149813 w 2149813"/>
              <a:gd name="connsiteY1" fmla="*/ 0 h 655430"/>
              <a:gd name="connsiteX2" fmla="*/ 2149813 w 2149813"/>
              <a:gd name="connsiteY2" fmla="*/ 655430 h 655430"/>
              <a:gd name="connsiteX3" fmla="*/ 0 w 2149813"/>
              <a:gd name="connsiteY3" fmla="*/ 655430 h 655430"/>
              <a:gd name="connsiteX4" fmla="*/ 0 w 2149813"/>
              <a:gd name="connsiteY4" fmla="*/ 0 h 65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13" h="655430">
                <a:moveTo>
                  <a:pt x="0" y="0"/>
                </a:moveTo>
                <a:lnTo>
                  <a:pt x="2149813" y="0"/>
                </a:lnTo>
                <a:lnTo>
                  <a:pt x="2149813" y="655430"/>
                </a:lnTo>
                <a:lnTo>
                  <a:pt x="0" y="655430"/>
                </a:lnTo>
                <a:lnTo>
                  <a:pt x="0" y="0"/>
                </a:lnTo>
                <a:close/>
              </a:path>
            </a:pathLst>
          </a:custGeom>
          <a:solidFill>
            <a:srgbClr val="30B5C5">
              <a:alpha val="75000"/>
            </a:srgbClr>
          </a:solidFill>
          <a:ln>
            <a:noFill/>
          </a:ln>
        </p:spPr>
        <p:style>
          <a:lnRef idx="2">
            <a:schemeClr val="lt1">
              <a:hueOff val="0"/>
              <a:satOff val="0"/>
              <a:lumOff val="0"/>
              <a:alphaOff val="0"/>
            </a:schemeClr>
          </a:lnRef>
          <a:fillRef idx="1">
            <a:schemeClr val="accent6">
              <a:tint val="99000"/>
              <a:hueOff val="0"/>
              <a:satOff val="0"/>
              <a:lumOff val="0"/>
              <a:alphaOff val="0"/>
            </a:schemeClr>
          </a:fillRef>
          <a:effectRef idx="0">
            <a:schemeClr val="accent6">
              <a:tint val="99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1" kern="1200" dirty="0" smtClean="0">
                <a:solidFill>
                  <a:schemeClr val="tx1">
                    <a:lumMod val="75000"/>
                    <a:lumOff val="25000"/>
                  </a:schemeClr>
                </a:solidFill>
              </a:rPr>
              <a:t>4. X86 rpm</a:t>
            </a:r>
            <a:r>
              <a:rPr lang="zh-CN" altLang="en-US" sz="1600" b="1" kern="1200" dirty="0" smtClean="0">
                <a:solidFill>
                  <a:schemeClr val="tx1">
                    <a:lumMod val="75000"/>
                    <a:lumOff val="25000"/>
                  </a:schemeClr>
                </a:solidFill>
              </a:rPr>
              <a:t>重构</a:t>
            </a:r>
            <a:endParaRPr lang="zh-CN" altLang="en-US" sz="1600" b="1" kern="1200" dirty="0">
              <a:solidFill>
                <a:schemeClr val="tx1">
                  <a:lumMod val="75000"/>
                  <a:lumOff val="25000"/>
                </a:schemeClr>
              </a:solidFill>
            </a:endParaRPr>
          </a:p>
        </p:txBody>
      </p:sp>
      <p:sp>
        <p:nvSpPr>
          <p:cNvPr id="20" name="í$1íḍé">
            <a:extLst>
              <a:ext uri="{FF2B5EF4-FFF2-40B4-BE49-F238E27FC236}">
                <a16:creationId xmlns:a14="http://schemas.microsoft.com/office/drawing/2010/main" xmlns:p14="http://schemas.microsoft.com/office/powerpoint/2010/main" xmlns:a16="http://schemas.microsoft.com/office/drawing/2014/main" xmlns:lc="http://schemas.openxmlformats.org/drawingml/2006/lockedCanvas" xmlns="" id="{CE63B302-DE61-4256-BC56-8EAF93ABA3EB}"/>
              </a:ext>
            </a:extLst>
          </p:cNvPr>
          <p:cNvSpPr txBox="1"/>
          <p:nvPr/>
        </p:nvSpPr>
        <p:spPr>
          <a:xfrm>
            <a:off x="8033181" y="3847081"/>
            <a:ext cx="3176943" cy="3592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b" anchorCtr="0">
            <a:norm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X86 rpm</a:t>
            </a:r>
            <a:r>
              <a:rPr lang="zh-CN" altLang="en-US" sz="1400" b="1" dirty="0" smtClean="0">
                <a:solidFill>
                  <a:schemeClr val="bg1"/>
                </a:solidFill>
                <a:latin typeface="微软雅黑" panose="020B0503020204020204" pitchFamily="34" charset="-122"/>
                <a:ea typeface="微软雅黑" panose="020B0503020204020204" pitchFamily="34" charset="-122"/>
              </a:rPr>
              <a:t>重构</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îṩ1iďé">
            <a:extLst>
              <a:ext uri="{FF2B5EF4-FFF2-40B4-BE49-F238E27FC236}">
                <a16:creationId xmlns:a14="http://schemas.microsoft.com/office/drawing/2010/main" xmlns:p14="http://schemas.microsoft.com/office/powerpoint/2010/main" xmlns:a16="http://schemas.microsoft.com/office/drawing/2014/main" xmlns:lc="http://schemas.openxmlformats.org/drawingml/2006/lockedCanvas" xmlns="" id="{7E0F582F-6482-4612-9F08-7D98200FE137}"/>
              </a:ext>
            </a:extLst>
          </p:cNvPr>
          <p:cNvSpPr txBox="1"/>
          <p:nvPr/>
        </p:nvSpPr>
        <p:spPr>
          <a:xfrm>
            <a:off x="7713394" y="4254987"/>
            <a:ext cx="3888831" cy="8470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nchorCtr="0">
            <a:noAutofit/>
          </a:bodyPr>
          <a:lstStyle/>
          <a:p>
            <a:pPr>
              <a:lnSpc>
                <a:spcPct val="120000"/>
              </a:lnSpc>
            </a:pPr>
            <a:r>
              <a:rPr lang="zh-CN" altLang="en-US" sz="1200" dirty="0">
                <a:solidFill>
                  <a:srgbClr val="C7000B"/>
                </a:solidFill>
                <a:latin typeface="微软雅黑" panose="020B0503020204020204" pitchFamily="34" charset="-122"/>
                <a:ea typeface="微软雅黑" panose="020B0503020204020204" pitchFamily="34" charset="-122"/>
              </a:rPr>
              <a:t>部分软件只发行</a:t>
            </a:r>
            <a:r>
              <a:rPr lang="en-US" altLang="zh-CN" sz="1200" dirty="0">
                <a:solidFill>
                  <a:srgbClr val="C7000B"/>
                </a:solidFill>
                <a:latin typeface="微软雅黑" panose="020B0503020204020204" pitchFamily="34" charset="-122"/>
                <a:ea typeface="微软雅黑" panose="020B0503020204020204" pitchFamily="34" charset="-122"/>
              </a:rPr>
              <a:t>X86</a:t>
            </a:r>
            <a:r>
              <a:rPr lang="zh-CN" altLang="en-US" sz="1200" dirty="0" smtClean="0">
                <a:solidFill>
                  <a:srgbClr val="C7000B"/>
                </a:solidFill>
                <a:latin typeface="微软雅黑" panose="020B0503020204020204" pitchFamily="34" charset="-122"/>
                <a:ea typeface="微软雅黑" panose="020B0503020204020204" pitchFamily="34" charset="-122"/>
              </a:rPr>
              <a:t>架构</a:t>
            </a:r>
            <a:r>
              <a:rPr lang="en-US" altLang="zh-CN" sz="1200" dirty="0" smtClean="0">
                <a:solidFill>
                  <a:srgbClr val="C7000B"/>
                </a:solidFill>
                <a:latin typeface="微软雅黑" panose="020B0503020204020204" pitchFamily="34" charset="-122"/>
                <a:ea typeface="微软雅黑" panose="020B0503020204020204" pitchFamily="34" charset="-122"/>
              </a:rPr>
              <a:t>rpm</a:t>
            </a:r>
            <a:r>
              <a:rPr lang="zh-CN" altLang="en-US" sz="1200" dirty="0" smtClean="0">
                <a:solidFill>
                  <a:srgbClr val="C7000B"/>
                </a:solidFill>
                <a:latin typeface="微软雅黑" panose="020B0503020204020204" pitchFamily="34" charset="-122"/>
                <a:ea typeface="微软雅黑" panose="020B0503020204020204" pitchFamily="34" charset="-122"/>
              </a:rPr>
              <a:t>包，</a:t>
            </a:r>
            <a:r>
              <a:rPr lang="en-US" altLang="zh-CN" sz="1200" dirty="0" smtClean="0">
                <a:solidFill>
                  <a:srgbClr val="C7000B"/>
                </a:solidFill>
                <a:latin typeface="微软雅黑" panose="020B0503020204020204" pitchFamily="34" charset="-122"/>
                <a:ea typeface="微软雅黑" panose="020B0503020204020204" pitchFamily="34" charset="-122"/>
              </a:rPr>
              <a:t>rpm</a:t>
            </a:r>
            <a:r>
              <a:rPr lang="zh-CN" altLang="en-US" sz="1200" dirty="0" smtClean="0">
                <a:solidFill>
                  <a:srgbClr val="C7000B"/>
                </a:solidFill>
                <a:latin typeface="微软雅黑" panose="020B0503020204020204" pitchFamily="34" charset="-122"/>
                <a:ea typeface="微软雅黑" panose="020B0503020204020204" pitchFamily="34" charset="-122"/>
              </a:rPr>
              <a:t>包</a:t>
            </a:r>
            <a:r>
              <a:rPr lang="zh-CN" altLang="en-US" sz="1200" dirty="0">
                <a:solidFill>
                  <a:srgbClr val="C7000B"/>
                </a:solidFill>
                <a:latin typeface="微软雅黑" panose="020B0503020204020204" pitchFamily="34" charset="-122"/>
                <a:ea typeface="微软雅黑" panose="020B0503020204020204" pitchFamily="34" charset="-122"/>
              </a:rPr>
              <a:t>内可能包括</a:t>
            </a:r>
            <a:r>
              <a:rPr lang="en-US" altLang="zh-CN" sz="1200" dirty="0">
                <a:solidFill>
                  <a:srgbClr val="C7000B"/>
                </a:solidFill>
                <a:latin typeface="微软雅黑" panose="020B0503020204020204" pitchFamily="34" charset="-122"/>
                <a:ea typeface="微软雅黑" panose="020B0503020204020204" pitchFamily="34" charset="-122"/>
              </a:rPr>
              <a:t>x86</a:t>
            </a:r>
            <a:r>
              <a:rPr lang="zh-CN" altLang="en-US" sz="1200" dirty="0" smtClean="0">
                <a:solidFill>
                  <a:srgbClr val="C7000B"/>
                </a:solidFill>
                <a:latin typeface="微软雅黑" panose="020B0503020204020204" pitchFamily="34" charset="-122"/>
                <a:ea typeface="微软雅黑" panose="020B0503020204020204" pitchFamily="34" charset="-122"/>
              </a:rPr>
              <a:t>平台依赖文件，</a:t>
            </a:r>
            <a:r>
              <a:rPr lang="zh-CN" altLang="en-US" sz="1200" dirty="0">
                <a:solidFill>
                  <a:srgbClr val="C7000B"/>
                </a:solidFill>
                <a:latin typeface="微软雅黑" panose="020B0503020204020204" pitchFamily="34" charset="-122"/>
                <a:ea typeface="微软雅黑" panose="020B0503020204020204" pitchFamily="34" charset="-122"/>
              </a:rPr>
              <a:t>不能直接在鲲鹏</a:t>
            </a:r>
            <a:r>
              <a:rPr lang="zh-CN" altLang="en-US" sz="1200" dirty="0" smtClean="0">
                <a:solidFill>
                  <a:srgbClr val="C7000B"/>
                </a:solidFill>
                <a:latin typeface="微软雅黑" panose="020B0503020204020204" pitchFamily="34" charset="-122"/>
                <a:ea typeface="微软雅黑" panose="020B0503020204020204" pitchFamily="34" charset="-122"/>
              </a:rPr>
              <a:t>上直接使用</a:t>
            </a:r>
            <a:r>
              <a:rPr lang="zh-CN" altLang="en-US" sz="1200" dirty="0">
                <a:solidFill>
                  <a:srgbClr val="C7000B"/>
                </a:solidFill>
                <a:latin typeface="微软雅黑" panose="020B0503020204020204" pitchFamily="34" charset="-122"/>
                <a:ea typeface="微软雅黑" panose="020B0503020204020204" pitchFamily="34" charset="-122"/>
              </a:rPr>
              <a:t>，</a:t>
            </a:r>
            <a:r>
              <a:rPr lang="zh-CN" altLang="en-US" sz="1200" dirty="0" smtClean="0">
                <a:solidFill>
                  <a:srgbClr val="C7000B"/>
                </a:solidFill>
                <a:latin typeface="微软雅黑" panose="020B0503020204020204" pitchFamily="34" charset="-122"/>
                <a:ea typeface="微软雅黑" panose="020B0503020204020204" pitchFamily="34" charset="-122"/>
              </a:rPr>
              <a:t>需要重构</a:t>
            </a:r>
            <a:endParaRPr lang="en-US" altLang="zh-CN" sz="1200" dirty="0">
              <a:solidFill>
                <a:srgbClr val="C7000B"/>
              </a:solidFill>
              <a:latin typeface="微软雅黑" panose="020B0503020204020204" pitchFamily="34" charset="-122"/>
              <a:ea typeface="微软雅黑" panose="020B0503020204020204" pitchFamily="34" charset="-122"/>
            </a:endParaRPr>
          </a:p>
        </p:txBody>
      </p:sp>
      <p:sp>
        <p:nvSpPr>
          <p:cNvPr id="23" name="í$1íḍé">
            <a:extLst>
              <a:ext uri="{FF2B5EF4-FFF2-40B4-BE49-F238E27FC236}">
                <a16:creationId xmlns:a14="http://schemas.microsoft.com/office/drawing/2010/main" xmlns:p14="http://schemas.microsoft.com/office/powerpoint/2010/main" xmlns:a16="http://schemas.microsoft.com/office/drawing/2014/main" xmlns:lc="http://schemas.openxmlformats.org/drawingml/2006/lockedCanvas" xmlns="" id="{CE63B302-DE61-4256-BC56-8EAF93ABA3EB}"/>
              </a:ext>
            </a:extLst>
          </p:cNvPr>
          <p:cNvSpPr txBox="1"/>
          <p:nvPr/>
        </p:nvSpPr>
        <p:spPr>
          <a:xfrm>
            <a:off x="8519354" y="1718923"/>
            <a:ext cx="2267184" cy="34135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b" anchorCtr="0">
            <a:norm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华为云鲲鹏镜像</a:t>
            </a:r>
          </a:p>
        </p:txBody>
      </p:sp>
      <p:sp>
        <p:nvSpPr>
          <p:cNvPr id="24" name="îṩ1iďé">
            <a:extLst>
              <a:ext uri="{FF2B5EF4-FFF2-40B4-BE49-F238E27FC236}">
                <a16:creationId xmlns:a14="http://schemas.microsoft.com/office/drawing/2010/main" xmlns:p14="http://schemas.microsoft.com/office/powerpoint/2010/main" xmlns:a16="http://schemas.microsoft.com/office/drawing/2014/main" xmlns:lc="http://schemas.openxmlformats.org/drawingml/2006/lockedCanvas" xmlns="" id="{7E0F582F-6482-4612-9F08-7D98200FE137}"/>
              </a:ext>
            </a:extLst>
          </p:cNvPr>
          <p:cNvSpPr txBox="1"/>
          <p:nvPr/>
        </p:nvSpPr>
        <p:spPr>
          <a:xfrm>
            <a:off x="7708531" y="2118643"/>
            <a:ext cx="3888831" cy="10464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nchorCtr="0">
            <a:noAutofit/>
          </a:bodyPr>
          <a:lstStyle/>
          <a:p>
            <a:pPr>
              <a:lnSpc>
                <a:spcPct val="120000"/>
              </a:lnSpc>
            </a:pPr>
            <a:r>
              <a:rPr lang="zh-CN" altLang="en-US" sz="1200" dirty="0" smtClean="0">
                <a:latin typeface="微软雅黑" panose="020B0503020204020204" pitchFamily="34" charset="-122"/>
                <a:ea typeface="微软雅黑" panose="020B0503020204020204" pitchFamily="34" charset="-122"/>
              </a:rPr>
              <a:t>华为云提供</a:t>
            </a:r>
            <a:r>
              <a:rPr lang="zh-CN" altLang="en-US" sz="1200" dirty="0" smtClean="0"/>
              <a:t>基于</a:t>
            </a:r>
            <a:r>
              <a:rPr lang="en-US" altLang="zh-CN" sz="1200" dirty="0"/>
              <a:t>CentOS</a:t>
            </a:r>
            <a:r>
              <a:rPr lang="zh-CN" altLang="en-US" sz="1200" dirty="0"/>
              <a:t>的华为鲲鹏软件</a:t>
            </a:r>
            <a:r>
              <a:rPr lang="zh-CN" altLang="en-US" sz="1200" dirty="0" smtClean="0"/>
              <a:t>仓库，主要包含</a:t>
            </a:r>
            <a:r>
              <a:rPr lang="zh-CN" altLang="en-US" sz="1200" dirty="0">
                <a:latin typeface="微软雅黑" panose="020B0503020204020204" pitchFamily="34" charset="-122"/>
                <a:ea typeface="微软雅黑" panose="020B0503020204020204" pitchFamily="34" charset="-122"/>
              </a:rPr>
              <a:t>已迁移过</a:t>
            </a:r>
            <a:r>
              <a:rPr lang="zh-CN" altLang="en-US" sz="1200" dirty="0" smtClean="0">
                <a:latin typeface="微软雅黑" panose="020B0503020204020204" pitchFamily="34" charset="-122"/>
                <a:ea typeface="微软雅黑" panose="020B0503020204020204" pitchFamily="34" charset="-122"/>
              </a:rPr>
              <a:t>的</a:t>
            </a:r>
            <a:r>
              <a:rPr lang="zh-CN" altLang="en-US" sz="1200" dirty="0"/>
              <a:t>大</a:t>
            </a:r>
            <a:r>
              <a:rPr lang="zh-CN" altLang="en-US" sz="1200" dirty="0" smtClean="0"/>
              <a:t>数据，</a:t>
            </a:r>
            <a:r>
              <a:rPr lang="en-US" altLang="zh-CN" sz="1200" dirty="0" smtClean="0"/>
              <a:t>WEB</a:t>
            </a:r>
            <a:r>
              <a:rPr lang="zh-CN" altLang="en-US" sz="1200" dirty="0" smtClean="0"/>
              <a:t>，分布式存储，数据库等</a:t>
            </a:r>
            <a:r>
              <a:rPr lang="en-US" altLang="zh-CN" sz="1200" dirty="0" smtClean="0">
                <a:latin typeface="微软雅黑" panose="020B0503020204020204" pitchFamily="34" charset="-122"/>
                <a:ea typeface="微软雅黑" panose="020B0503020204020204" pitchFamily="34" charset="-122"/>
              </a:rPr>
              <a:t>rpm</a:t>
            </a:r>
            <a:r>
              <a:rPr lang="zh-CN" altLang="en-US" sz="1200" dirty="0" smtClean="0">
                <a:latin typeface="微软雅黑" panose="020B0503020204020204" pitchFamily="34" charset="-122"/>
                <a:ea typeface="微软雅黑" panose="020B0503020204020204" pitchFamily="34" charset="-122"/>
              </a:rPr>
              <a:t>，仓库地址</a:t>
            </a:r>
            <a:r>
              <a:rPr lang="zh-CN" altLang="en-US" sz="1200" dirty="0" smtClean="0"/>
              <a:t>：</a:t>
            </a:r>
            <a:r>
              <a:rPr lang="en-US" altLang="zh-CN" sz="1200" dirty="0" smtClean="0">
                <a:latin typeface="微软雅黑" panose="020B0503020204020204" pitchFamily="34" charset="-122"/>
                <a:ea typeface="微软雅黑" panose="020B0503020204020204" pitchFamily="34" charset="-122"/>
              </a:rPr>
              <a:t>https</a:t>
            </a:r>
            <a:r>
              <a:rPr lang="en-US" altLang="zh-CN" sz="1200" dirty="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mirrors.huaweicloud.com/kunpeng</a:t>
            </a:r>
            <a:endParaRPr lang="en-US" altLang="zh-CN" sz="1200" dirty="0">
              <a:latin typeface="微软雅黑" panose="020B0503020204020204" pitchFamily="34" charset="-122"/>
              <a:ea typeface="微软雅黑" panose="020B0503020204020204" pitchFamily="34" charset="-122"/>
            </a:endParaRPr>
          </a:p>
        </p:txBody>
      </p:sp>
      <p:cxnSp>
        <p:nvCxnSpPr>
          <p:cNvPr id="25" name="肘形连接符 24"/>
          <p:cNvCxnSpPr/>
          <p:nvPr/>
        </p:nvCxnSpPr>
        <p:spPr bwMode="auto">
          <a:xfrm flipV="1">
            <a:off x="6264877" y="2553720"/>
            <a:ext cx="1342153" cy="1083298"/>
          </a:xfrm>
          <a:prstGeom prst="bentConnector3">
            <a:avLst/>
          </a:prstGeom>
          <a:solidFill>
            <a:schemeClr val="accent1"/>
          </a:solidFill>
          <a:ln w="19050" cap="flat" cmpd="sng" algn="ctr">
            <a:solidFill>
              <a:schemeClr val="bg1">
                <a:lumMod val="65000"/>
              </a:schemeClr>
            </a:solidFill>
            <a:prstDash val="solid"/>
            <a:round/>
            <a:headEnd type="none" w="med" len="med"/>
            <a:tailEnd type="triangle"/>
          </a:ln>
          <a:effectLst/>
        </p:spPr>
      </p:cxnSp>
      <p:sp>
        <p:nvSpPr>
          <p:cNvPr id="26" name="文本框 28"/>
          <p:cNvSpPr txBox="1"/>
          <p:nvPr/>
        </p:nvSpPr>
        <p:spPr>
          <a:xfrm>
            <a:off x="1086270" y="5823647"/>
            <a:ext cx="4979876" cy="387798"/>
          </a:xfrm>
          <a:prstGeom prst="rect">
            <a:avLst/>
          </a:prstGeom>
          <a:noFill/>
        </p:spPr>
        <p:txBody>
          <a:bodyPr wrap="square" rtlCol="0" anchor="ctr">
            <a:spAutoFit/>
          </a:bodyPr>
          <a:lstStyle/>
          <a:p>
            <a:pPr>
              <a:lnSpc>
                <a:spcPct val="120000"/>
              </a:lnSpc>
            </a:pPr>
            <a:r>
              <a:rPr lang="zh-CN" altLang="en-US" sz="1600" dirty="0">
                <a:latin typeface="Microsoft YaHei" panose="020B0503020204020204" pitchFamily="34" charset="-122"/>
                <a:ea typeface="Microsoft YaHei" panose="020B0503020204020204" pitchFamily="34" charset="-122"/>
              </a:rPr>
              <a:t>本文主要</a:t>
            </a:r>
            <a:r>
              <a:rPr lang="zh-CN" altLang="en-US" sz="1600" dirty="0" smtClean="0">
                <a:latin typeface="Microsoft YaHei" panose="020B0503020204020204" pitchFamily="34" charset="-122"/>
                <a:ea typeface="Microsoft YaHei" panose="020B0503020204020204" pitchFamily="34" charset="-122"/>
              </a:rPr>
              <a:t>讲述</a:t>
            </a:r>
            <a:r>
              <a:rPr lang="zh-CN" altLang="en-US" sz="1600" dirty="0" smtClean="0">
                <a:latin typeface="微软雅黑" panose="020B0503020204020204" pitchFamily="34" charset="-122"/>
                <a:ea typeface="微软雅黑" panose="020B0503020204020204" pitchFamily="34" charset="-122"/>
              </a:rPr>
              <a:t>如何将</a:t>
            </a:r>
            <a:r>
              <a:rPr lang="en-US" altLang="zh-CN" sz="1600" dirty="0">
                <a:latin typeface="微软雅黑" panose="020B0503020204020204" pitchFamily="34" charset="-122"/>
                <a:ea typeface="微软雅黑" panose="020B0503020204020204" pitchFamily="34" charset="-122"/>
              </a:rPr>
              <a:t>x86</a:t>
            </a:r>
            <a:r>
              <a:rPr lang="zh-CN" altLang="en-US" sz="1600" dirty="0" smtClean="0">
                <a:latin typeface="微软雅黑" panose="020B0503020204020204" pitchFamily="34" charset="-122"/>
                <a:ea typeface="微软雅黑" panose="020B0503020204020204" pitchFamily="34" charset="-122"/>
              </a:rPr>
              <a:t>架构</a:t>
            </a:r>
            <a:r>
              <a:rPr lang="en-US" altLang="zh-CN" sz="1600" dirty="0" smtClean="0">
                <a:latin typeface="微软雅黑" panose="020B0503020204020204" pitchFamily="34" charset="-122"/>
                <a:ea typeface="微软雅黑" panose="020B0503020204020204" pitchFamily="34" charset="-122"/>
              </a:rPr>
              <a:t>rpm</a:t>
            </a:r>
            <a:r>
              <a:rPr lang="zh-CN" altLang="en-US" sz="1600" dirty="0" smtClean="0">
                <a:latin typeface="微软雅黑" panose="020B0503020204020204" pitchFamily="34" charset="-122"/>
                <a:ea typeface="微软雅黑" panose="020B0503020204020204" pitchFamily="34" charset="-122"/>
              </a:rPr>
              <a:t>重构成鲲鹏平台</a:t>
            </a:r>
            <a:r>
              <a:rPr lang="en-US" altLang="zh-CN" sz="1600" dirty="0" smtClean="0">
                <a:latin typeface="微软雅黑" panose="020B0503020204020204" pitchFamily="34" charset="-122"/>
                <a:ea typeface="微软雅黑" panose="020B0503020204020204" pitchFamily="34" charset="-122"/>
              </a:rPr>
              <a:t>rpm</a:t>
            </a:r>
            <a:endParaRPr lang="en-US" altLang="zh-CN" sz="1600" dirty="0">
              <a:latin typeface="微软雅黑" panose="020B0503020204020204" pitchFamily="34" charset="-122"/>
              <a:ea typeface="微软雅黑" panose="020B0503020204020204" pitchFamily="34" charset="-122"/>
            </a:endParaRPr>
          </a:p>
        </p:txBody>
      </p:sp>
      <p:cxnSp>
        <p:nvCxnSpPr>
          <p:cNvPr id="27" name="直接箭头连接符 26"/>
          <p:cNvCxnSpPr/>
          <p:nvPr/>
        </p:nvCxnSpPr>
        <p:spPr bwMode="auto">
          <a:xfrm flipV="1">
            <a:off x="6264877" y="4456305"/>
            <a:ext cx="1342153" cy="3720"/>
          </a:xfrm>
          <a:prstGeom prst="straightConnector1">
            <a:avLst/>
          </a:prstGeom>
          <a:solidFill>
            <a:schemeClr val="accent1"/>
          </a:solidFill>
          <a:ln w="19050" cap="flat" cmpd="sng" algn="ctr">
            <a:solidFill>
              <a:schemeClr val="bg1">
                <a:lumMod val="65000"/>
              </a:schemeClr>
            </a:solidFill>
            <a:prstDash val="solid"/>
            <a:round/>
            <a:headEnd type="none" w="med" len="med"/>
            <a:tailEnd type="triangle"/>
          </a:ln>
          <a:effectLst/>
        </p:spPr>
      </p:cxnSp>
      <p:sp>
        <p:nvSpPr>
          <p:cNvPr id="28" name="任意多边形 27"/>
          <p:cNvSpPr/>
          <p:nvPr/>
        </p:nvSpPr>
        <p:spPr>
          <a:xfrm>
            <a:off x="4115064" y="4923981"/>
            <a:ext cx="2149813" cy="540000"/>
          </a:xfrm>
          <a:custGeom>
            <a:avLst/>
            <a:gdLst>
              <a:gd name="connsiteX0" fmla="*/ 0 w 2149813"/>
              <a:gd name="connsiteY0" fmla="*/ 0 h 655430"/>
              <a:gd name="connsiteX1" fmla="*/ 2149813 w 2149813"/>
              <a:gd name="connsiteY1" fmla="*/ 0 h 655430"/>
              <a:gd name="connsiteX2" fmla="*/ 2149813 w 2149813"/>
              <a:gd name="connsiteY2" fmla="*/ 655430 h 655430"/>
              <a:gd name="connsiteX3" fmla="*/ 0 w 2149813"/>
              <a:gd name="connsiteY3" fmla="*/ 655430 h 655430"/>
              <a:gd name="connsiteX4" fmla="*/ 0 w 2149813"/>
              <a:gd name="connsiteY4" fmla="*/ 0 h 65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13" h="655430">
                <a:moveTo>
                  <a:pt x="0" y="0"/>
                </a:moveTo>
                <a:lnTo>
                  <a:pt x="2149813" y="0"/>
                </a:lnTo>
                <a:lnTo>
                  <a:pt x="2149813" y="655430"/>
                </a:lnTo>
                <a:lnTo>
                  <a:pt x="0" y="655430"/>
                </a:lnTo>
                <a:lnTo>
                  <a:pt x="0" y="0"/>
                </a:lnTo>
                <a:close/>
              </a:path>
            </a:pathLst>
          </a:custGeom>
          <a:solidFill>
            <a:srgbClr val="30B5C5">
              <a:alpha val="75000"/>
            </a:srgbClr>
          </a:solidFill>
          <a:ln>
            <a:noFill/>
          </a:ln>
        </p:spPr>
        <p:style>
          <a:lnRef idx="2">
            <a:schemeClr val="lt1">
              <a:hueOff val="0"/>
              <a:satOff val="0"/>
              <a:lumOff val="0"/>
              <a:alphaOff val="0"/>
            </a:schemeClr>
          </a:lnRef>
          <a:fillRef idx="1">
            <a:schemeClr val="accent6">
              <a:tint val="99000"/>
              <a:hueOff val="0"/>
              <a:satOff val="0"/>
              <a:lumOff val="0"/>
              <a:alphaOff val="0"/>
            </a:schemeClr>
          </a:fillRef>
          <a:effectRef idx="0">
            <a:schemeClr val="accent6">
              <a:tint val="99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dirty="0"/>
              <a:t>5</a:t>
            </a:r>
            <a:r>
              <a:rPr lang="en-US" altLang="zh-CN" sz="1600" kern="1200" dirty="0" smtClean="0"/>
              <a:t>. </a:t>
            </a:r>
            <a:r>
              <a:rPr lang="zh-CN" altLang="en-US" sz="1600" kern="1200" dirty="0" smtClean="0"/>
              <a:t>下载源码编译</a:t>
            </a:r>
            <a:endParaRPr lang="zh-CN" altLang="en-US" sz="1600" kern="1200" dirty="0"/>
          </a:p>
        </p:txBody>
      </p:sp>
      <p:sp>
        <p:nvSpPr>
          <p:cNvPr id="29" name="任意多边形 28"/>
          <p:cNvSpPr/>
          <p:nvPr/>
        </p:nvSpPr>
        <p:spPr>
          <a:xfrm>
            <a:off x="3044757" y="3250932"/>
            <a:ext cx="1062903" cy="1952777"/>
          </a:xfrm>
          <a:custGeom>
            <a:avLst/>
            <a:gdLst>
              <a:gd name="connsiteX0" fmla="*/ 0 w 1585768"/>
              <a:gd name="connsiteY0" fmla="*/ 0 h 1203026"/>
              <a:gd name="connsiteX1" fmla="*/ 792884 w 1585768"/>
              <a:gd name="connsiteY1" fmla="*/ 0 h 1203026"/>
              <a:gd name="connsiteX2" fmla="*/ 792884 w 1585768"/>
              <a:gd name="connsiteY2" fmla="*/ 1203026 h 1203026"/>
              <a:gd name="connsiteX3" fmla="*/ 1585768 w 1585768"/>
              <a:gd name="connsiteY3" fmla="*/ 1203026 h 1203026"/>
            </a:gdLst>
            <a:ahLst/>
            <a:cxnLst>
              <a:cxn ang="0">
                <a:pos x="connsiteX0" y="connsiteY0"/>
              </a:cxn>
              <a:cxn ang="0">
                <a:pos x="connsiteX1" y="connsiteY1"/>
              </a:cxn>
              <a:cxn ang="0">
                <a:pos x="connsiteX2" y="connsiteY2"/>
              </a:cxn>
              <a:cxn ang="0">
                <a:pos x="connsiteX3" y="connsiteY3"/>
              </a:cxn>
            </a:cxnLst>
            <a:rect l="l" t="t" r="r" b="b"/>
            <a:pathLst>
              <a:path w="1585768" h="1203026">
                <a:moveTo>
                  <a:pt x="0" y="0"/>
                </a:moveTo>
                <a:lnTo>
                  <a:pt x="792884" y="0"/>
                </a:lnTo>
                <a:lnTo>
                  <a:pt x="792884" y="1203026"/>
                </a:lnTo>
                <a:lnTo>
                  <a:pt x="1585768" y="1203026"/>
                </a:lnTo>
              </a:path>
            </a:pathLst>
          </a:custGeom>
          <a:noFill/>
          <a:ln w="19050">
            <a:solidFill>
              <a:schemeClr val="bg1">
                <a:lumMod val="65000"/>
              </a:schemeClr>
            </a:solidFill>
          </a:ln>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txBody>
          <a:bodyPr spcFirstLastPara="0" vert="horz" wrap="square" lIns="755822" tIns="551752" rIns="755823" bIns="551751"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30" name="任意多边形 29"/>
          <p:cNvSpPr/>
          <p:nvPr/>
        </p:nvSpPr>
        <p:spPr>
          <a:xfrm>
            <a:off x="554249" y="2915836"/>
            <a:ext cx="2522282" cy="655430"/>
          </a:xfrm>
          <a:custGeom>
            <a:avLst/>
            <a:gdLst>
              <a:gd name="connsiteX0" fmla="*/ 0 w 1769353"/>
              <a:gd name="connsiteY0" fmla="*/ 0 h 655430"/>
              <a:gd name="connsiteX1" fmla="*/ 1769353 w 1769353"/>
              <a:gd name="connsiteY1" fmla="*/ 0 h 655430"/>
              <a:gd name="connsiteX2" fmla="*/ 1769353 w 1769353"/>
              <a:gd name="connsiteY2" fmla="*/ 655430 h 655430"/>
              <a:gd name="connsiteX3" fmla="*/ 0 w 1769353"/>
              <a:gd name="connsiteY3" fmla="*/ 655430 h 655430"/>
              <a:gd name="connsiteX4" fmla="*/ 0 w 1769353"/>
              <a:gd name="connsiteY4" fmla="*/ 0 h 65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353" h="655430">
                <a:moveTo>
                  <a:pt x="0" y="0"/>
                </a:moveTo>
                <a:lnTo>
                  <a:pt x="1769353" y="0"/>
                </a:lnTo>
                <a:lnTo>
                  <a:pt x="1769353" y="655430"/>
                </a:lnTo>
                <a:lnTo>
                  <a:pt x="0" y="655430"/>
                </a:lnTo>
                <a:lnTo>
                  <a:pt x="0" y="0"/>
                </a:lnTo>
                <a:close/>
              </a:path>
            </a:pathLst>
          </a:custGeom>
          <a:solidFill>
            <a:srgbClr val="30B5C5">
              <a:alpha val="75000"/>
            </a:srgbClr>
          </a:solidFill>
          <a:ln>
            <a:noFill/>
          </a:ln>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zh-CN" altLang="en-US" sz="1600" kern="1200" dirty="0" smtClean="0"/>
              <a:t>鲲鹏平台</a:t>
            </a:r>
            <a:r>
              <a:rPr lang="en-US" altLang="zh-CN" sz="1600" dirty="0" smtClean="0"/>
              <a:t>rpm</a:t>
            </a:r>
            <a:r>
              <a:rPr lang="zh-CN" altLang="en-US" sz="1600" kern="1200" dirty="0" smtClean="0"/>
              <a:t>包获取渠道</a:t>
            </a:r>
            <a:endParaRPr lang="zh-CN" altLang="en-US" sz="1600" kern="1200" dirty="0"/>
          </a:p>
        </p:txBody>
      </p:sp>
      <p:grpSp>
        <p:nvGrpSpPr>
          <p:cNvPr id="47" name="组合 46"/>
          <p:cNvGrpSpPr/>
          <p:nvPr/>
        </p:nvGrpSpPr>
        <p:grpSpPr>
          <a:xfrm>
            <a:off x="299356" y="548680"/>
            <a:ext cx="302027" cy="359134"/>
            <a:chOff x="-1647825" y="2492375"/>
            <a:chExt cx="1947863" cy="2316163"/>
          </a:xfrm>
          <a:solidFill>
            <a:schemeClr val="bg1"/>
          </a:solidFill>
        </p:grpSpPr>
        <p:sp>
          <p:nvSpPr>
            <p:cNvPr id="4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4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extLst>
      <p:ext uri="{BB962C8B-B14F-4D97-AF65-F5344CB8AC3E}">
        <p14:creationId xmlns:p14="http://schemas.microsoft.com/office/powerpoint/2010/main" val="4075611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矩形 10"/>
          <p:cNvSpPr/>
          <p:nvPr/>
        </p:nvSpPr>
        <p:spPr bwMode="auto">
          <a:xfrm>
            <a:off x="1260296" y="2178870"/>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2" name="文本占位符 3"/>
          <p:cNvSpPr txBox="1">
            <a:spLocks/>
          </p:cNvSpPr>
          <p:nvPr/>
        </p:nvSpPr>
        <p:spPr>
          <a:xfrm>
            <a:off x="1400993" y="1700808"/>
            <a:ext cx="2843825" cy="165884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dirty="0">
                <a:solidFill>
                  <a:schemeClr val="bg1">
                    <a:lumMod val="50000"/>
                  </a:schemeClr>
                </a:solidFill>
              </a:rPr>
              <a:t>rpm</a:t>
            </a:r>
            <a:r>
              <a:rPr lang="zh-CN" altLang="en-US" sz="1800" dirty="0">
                <a:solidFill>
                  <a:schemeClr val="bg1">
                    <a:lumMod val="50000"/>
                  </a:schemeClr>
                </a:solidFill>
              </a:rPr>
              <a:t>介绍</a:t>
            </a:r>
            <a:endParaRPr lang="en-US" altLang="zh-CN" sz="1800" dirty="0">
              <a:solidFill>
                <a:schemeClr val="bg1">
                  <a:lumMod val="50000"/>
                </a:schemeClr>
              </a:solidFill>
            </a:endParaRPr>
          </a:p>
          <a:p>
            <a:pPr marL="0" indent="0">
              <a:buNone/>
            </a:pPr>
            <a:r>
              <a:rPr lang="en-US" altLang="zh-CN" sz="1800" b="1" dirty="0"/>
              <a:t>rpm</a:t>
            </a:r>
            <a:r>
              <a:rPr lang="zh-CN" altLang="en-US" sz="1800" b="1" dirty="0"/>
              <a:t>迁移</a:t>
            </a:r>
          </a:p>
          <a:p>
            <a:pPr marL="0" indent="0">
              <a:buNone/>
            </a:pPr>
            <a:r>
              <a:rPr lang="en-US" altLang="zh-CN" sz="1800" dirty="0" smtClean="0">
                <a:solidFill>
                  <a:schemeClr val="bg1">
                    <a:lumMod val="50000"/>
                  </a:schemeClr>
                </a:solidFill>
              </a:rPr>
              <a:t>rpm</a:t>
            </a:r>
            <a:r>
              <a:rPr lang="zh-CN" altLang="en-US" sz="1800" dirty="0" smtClean="0">
                <a:solidFill>
                  <a:schemeClr val="bg1">
                    <a:lumMod val="50000"/>
                  </a:schemeClr>
                </a:solidFill>
              </a:rPr>
              <a:t>迁移实例</a:t>
            </a:r>
          </a:p>
          <a:p>
            <a:pPr marL="0" indent="0">
              <a:buNone/>
            </a:pPr>
            <a:endParaRPr lang="zh-CN" altLang="en-US" sz="2000" dirty="0"/>
          </a:p>
        </p:txBody>
      </p:sp>
      <p:sp>
        <p:nvSpPr>
          <p:cNvPr id="13" name="11"/>
          <p:cNvSpPr/>
          <p:nvPr/>
        </p:nvSpPr>
        <p:spPr bwMode="auto">
          <a:xfrm>
            <a:off x="781461" y="2268466"/>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30037785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组合 210"/>
          <p:cNvGrpSpPr/>
          <p:nvPr/>
        </p:nvGrpSpPr>
        <p:grpSpPr>
          <a:xfrm>
            <a:off x="557696" y="3868639"/>
            <a:ext cx="2623246" cy="2415667"/>
            <a:chOff x="7703667" y="1538418"/>
            <a:chExt cx="2647091" cy="2415667"/>
          </a:xfrm>
        </p:grpSpPr>
        <p:sp>
          <p:nvSpPr>
            <p:cNvPr id="212" name="圆角矩形 211"/>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3"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20" name="组合 219"/>
          <p:cNvGrpSpPr/>
          <p:nvPr/>
        </p:nvGrpSpPr>
        <p:grpSpPr>
          <a:xfrm>
            <a:off x="3373962" y="3868639"/>
            <a:ext cx="2623246" cy="2415667"/>
            <a:chOff x="7703667" y="1538418"/>
            <a:chExt cx="2647091" cy="2415667"/>
          </a:xfrm>
        </p:grpSpPr>
        <p:sp>
          <p:nvSpPr>
            <p:cNvPr id="221" name="圆角矩形 220"/>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2"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23" name="组合 222"/>
          <p:cNvGrpSpPr/>
          <p:nvPr/>
        </p:nvGrpSpPr>
        <p:grpSpPr>
          <a:xfrm>
            <a:off x="6190228" y="3868639"/>
            <a:ext cx="2623246" cy="2415667"/>
            <a:chOff x="7703667" y="1538418"/>
            <a:chExt cx="2647091" cy="2415667"/>
          </a:xfrm>
        </p:grpSpPr>
        <p:sp>
          <p:nvSpPr>
            <p:cNvPr id="224" name="圆角矩形 223"/>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5"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26" name="组合 225"/>
          <p:cNvGrpSpPr/>
          <p:nvPr/>
        </p:nvGrpSpPr>
        <p:grpSpPr>
          <a:xfrm>
            <a:off x="9006495" y="3868639"/>
            <a:ext cx="2623246" cy="2415667"/>
            <a:chOff x="7703667" y="1538418"/>
            <a:chExt cx="2647091" cy="2415667"/>
          </a:xfrm>
        </p:grpSpPr>
        <p:sp>
          <p:nvSpPr>
            <p:cNvPr id="227" name="圆角矩形 226"/>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8"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传统</a:t>
            </a:r>
            <a:r>
              <a:rPr lang="en-US" altLang="zh-CN" sz="2800" dirty="0" smtClean="0">
                <a:latin typeface="+mj-lt"/>
                <a:ea typeface="+mn-ea"/>
              </a:rPr>
              <a:t>rpm</a:t>
            </a:r>
            <a:r>
              <a:rPr lang="zh-CN" altLang="en-US" sz="2800" dirty="0" smtClean="0">
                <a:latin typeface="+mj-lt"/>
                <a:ea typeface="+mn-ea"/>
              </a:rPr>
              <a:t>重构</a:t>
            </a:r>
            <a:r>
              <a:rPr lang="zh-CN" altLang="en-US" sz="2800" dirty="0">
                <a:latin typeface="+mj-lt"/>
                <a:ea typeface="+mn-ea"/>
              </a:rPr>
              <a:t>流程</a:t>
            </a:r>
          </a:p>
        </p:txBody>
      </p:sp>
      <p:grpSp>
        <p:nvGrpSpPr>
          <p:cNvPr id="36" name="组合 35"/>
          <p:cNvGrpSpPr/>
          <p:nvPr/>
        </p:nvGrpSpPr>
        <p:grpSpPr>
          <a:xfrm>
            <a:off x="-5421" y="474074"/>
            <a:ext cx="1058345" cy="508968"/>
            <a:chOff x="-5421" y="474074"/>
            <a:chExt cx="1058345" cy="508968"/>
          </a:xfrm>
        </p:grpSpPr>
        <p:sp>
          <p:nvSpPr>
            <p:cNvPr id="37" name="Freeform 9"/>
            <p:cNvSpPr>
              <a:spLocks/>
            </p:cNvSpPr>
            <p:nvPr userDrawn="1"/>
          </p:nvSpPr>
          <p:spPr bwMode="auto">
            <a:xfrm>
              <a:off x="-5421"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0" name="Text Box 40"/>
          <p:cNvSpPr txBox="1">
            <a:spLocks noChangeArrowheads="1"/>
          </p:cNvSpPr>
          <p:nvPr/>
        </p:nvSpPr>
        <p:spPr bwMode="gray">
          <a:xfrm>
            <a:off x="6927635" y="2681723"/>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微软雅黑" panose="020B0503020204020204" pitchFamily="34" charset="-122"/>
                <a:ea typeface="微软雅黑" panose="020B0503020204020204" pitchFamily="34" charset="-122"/>
              </a:rPr>
              <a:t>打包</a:t>
            </a:r>
            <a:endParaRPr lang="en-US" altLang="zh-CN" sz="1600" b="1" dirty="0">
              <a:solidFill>
                <a:srgbClr val="C7000B"/>
              </a:solidFill>
              <a:latin typeface="微软雅黑" panose="020B0503020204020204" pitchFamily="34" charset="-122"/>
              <a:ea typeface="微软雅黑" panose="020B0503020204020204" pitchFamily="34" charset="-122"/>
            </a:endParaRPr>
          </a:p>
        </p:txBody>
      </p:sp>
      <p:sp>
        <p:nvSpPr>
          <p:cNvPr id="17" name="Text Box 38"/>
          <p:cNvSpPr txBox="1">
            <a:spLocks noChangeArrowheads="1"/>
          </p:cNvSpPr>
          <p:nvPr/>
        </p:nvSpPr>
        <p:spPr bwMode="gray">
          <a:xfrm>
            <a:off x="1483678" y="2681723"/>
            <a:ext cx="83631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mn-ea"/>
                <a:ea typeface="+mn-ea"/>
              </a:rPr>
              <a:t>扫描</a:t>
            </a:r>
            <a:endParaRPr lang="en-US" altLang="zh-CN" sz="1600" b="1" dirty="0">
              <a:solidFill>
                <a:srgbClr val="C7000B"/>
              </a:solidFill>
              <a:latin typeface="+mn-ea"/>
              <a:ea typeface="+mn-ea"/>
            </a:endParaRPr>
          </a:p>
        </p:txBody>
      </p:sp>
      <p:sp>
        <p:nvSpPr>
          <p:cNvPr id="24" name="Text Box 39"/>
          <p:cNvSpPr txBox="1">
            <a:spLocks noChangeArrowheads="1"/>
          </p:cNvSpPr>
          <p:nvPr/>
        </p:nvSpPr>
        <p:spPr bwMode="gray">
          <a:xfrm>
            <a:off x="4146546" y="2681723"/>
            <a:ext cx="1119911"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mn-ea"/>
                <a:ea typeface="+mn-ea"/>
              </a:rPr>
              <a:t>编译</a:t>
            </a:r>
            <a:endParaRPr lang="en-US" altLang="zh-CN" sz="1600" b="1" dirty="0">
              <a:solidFill>
                <a:srgbClr val="C7000B"/>
              </a:solidFill>
              <a:latin typeface="+mn-ea"/>
              <a:ea typeface="+mn-ea"/>
            </a:endParaRPr>
          </a:p>
        </p:txBody>
      </p:sp>
      <p:sp>
        <p:nvSpPr>
          <p:cNvPr id="30" name="矩形 29"/>
          <p:cNvSpPr/>
          <p:nvPr/>
        </p:nvSpPr>
        <p:spPr>
          <a:xfrm>
            <a:off x="466709" y="1251689"/>
            <a:ext cx="10663139" cy="400110"/>
          </a:xfrm>
          <a:prstGeom prst="rect">
            <a:avLst/>
          </a:prstGeom>
        </p:spPr>
        <p:txBody>
          <a:bodyPr wrap="square">
            <a:spAutoFit/>
          </a:bodyPr>
          <a:lstStyle/>
          <a:p>
            <a:r>
              <a:rPr lang="zh-CN" altLang="en-US" sz="2000" dirty="0">
                <a:latin typeface="+mn-ea"/>
                <a:ea typeface="+mn-ea"/>
              </a:rPr>
              <a:t>将</a:t>
            </a:r>
            <a:r>
              <a:rPr lang="en-US" altLang="zh-CN" sz="2000" dirty="0" smtClean="0">
                <a:latin typeface="+mn-ea"/>
                <a:ea typeface="+mn-ea"/>
              </a:rPr>
              <a:t>X86 rpm</a:t>
            </a:r>
            <a:r>
              <a:rPr lang="zh-CN" altLang="en-US" sz="2000" dirty="0" smtClean="0">
                <a:latin typeface="+mn-ea"/>
                <a:ea typeface="+mn-ea"/>
              </a:rPr>
              <a:t>包重构成鲲鹏</a:t>
            </a:r>
            <a:r>
              <a:rPr lang="en-US" altLang="zh-CN" sz="2000" dirty="0" smtClean="0">
                <a:latin typeface="+mn-ea"/>
                <a:ea typeface="+mn-ea"/>
              </a:rPr>
              <a:t>rpm</a:t>
            </a:r>
            <a:r>
              <a:rPr lang="zh-CN" altLang="en-US" sz="2000" dirty="0" smtClean="0">
                <a:latin typeface="+mn-ea"/>
                <a:ea typeface="+mn-ea"/>
              </a:rPr>
              <a:t>包流程：</a:t>
            </a:r>
            <a:endParaRPr lang="zh-CN" altLang="en-US" sz="2000" dirty="0">
              <a:latin typeface="+mn-ea"/>
              <a:ea typeface="+mn-ea"/>
            </a:endParaRPr>
          </a:p>
        </p:txBody>
      </p:sp>
      <p:sp>
        <p:nvSpPr>
          <p:cNvPr id="31" name="Text Box 40"/>
          <p:cNvSpPr txBox="1">
            <a:spLocks noChangeArrowheads="1"/>
          </p:cNvSpPr>
          <p:nvPr/>
        </p:nvSpPr>
        <p:spPr bwMode="gray">
          <a:xfrm>
            <a:off x="9727592" y="2681723"/>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mn-ea"/>
                <a:ea typeface="+mn-ea"/>
              </a:rPr>
              <a:t>验证</a:t>
            </a:r>
            <a:endParaRPr lang="en-US" altLang="zh-CN" sz="1600" b="1" dirty="0">
              <a:solidFill>
                <a:srgbClr val="C7000B"/>
              </a:solidFill>
              <a:latin typeface="+mn-ea"/>
              <a:ea typeface="+mn-ea"/>
            </a:endParaRPr>
          </a:p>
        </p:txBody>
      </p:sp>
      <p:sp>
        <p:nvSpPr>
          <p:cNvPr id="41" name="文本框 49"/>
          <p:cNvSpPr txBox="1"/>
          <p:nvPr/>
        </p:nvSpPr>
        <p:spPr>
          <a:xfrm>
            <a:off x="945247" y="3858340"/>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42" name="矩形 41"/>
          <p:cNvSpPr/>
          <p:nvPr/>
        </p:nvSpPr>
        <p:spPr>
          <a:xfrm>
            <a:off x="759798" y="4437341"/>
            <a:ext cx="2003513" cy="609398"/>
          </a:xfrm>
          <a:prstGeom prst="rect">
            <a:avLst/>
          </a:prstGeom>
          <a:noFill/>
          <a:ln>
            <a:noFill/>
          </a:ln>
          <a:effectLst/>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工具扫描</a:t>
            </a: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x86 rpm</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识别</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x86</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依赖</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文件</a:t>
            </a:r>
            <a:endPar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文本框 99"/>
          <p:cNvSpPr txBox="1"/>
          <p:nvPr/>
        </p:nvSpPr>
        <p:spPr>
          <a:xfrm>
            <a:off x="3702857" y="3858340"/>
            <a:ext cx="1965456"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64" name="文本框 112"/>
          <p:cNvSpPr txBox="1"/>
          <p:nvPr/>
        </p:nvSpPr>
        <p:spPr>
          <a:xfrm>
            <a:off x="6577779" y="3858340"/>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65" name="矩形 64"/>
          <p:cNvSpPr/>
          <p:nvPr/>
        </p:nvSpPr>
        <p:spPr>
          <a:xfrm>
            <a:off x="6393290" y="4437341"/>
            <a:ext cx="2157322" cy="1720471"/>
          </a:xfrm>
          <a:prstGeom prst="rect">
            <a:avLst/>
          </a:prstGeom>
          <a:noFill/>
          <a:ln>
            <a:noFill/>
          </a:ln>
          <a:effectLst/>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解压 </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x86 </a:t>
            </a: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rpm</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并</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将</a:t>
            </a:r>
            <a:r>
              <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x86</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依赖文件替换</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成阶段</a:t>
            </a:r>
            <a:r>
              <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二</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鲲鹏</a:t>
            </a: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Maven</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仓查找到的文件或鲲鹏上重新编译的文件</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重新打包</a:t>
            </a:r>
            <a:endParaRPr lang="zh-CN" altLang="en-US"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文本框 115"/>
          <p:cNvSpPr txBox="1"/>
          <p:nvPr/>
        </p:nvSpPr>
        <p:spPr>
          <a:xfrm>
            <a:off x="9394046" y="3858340"/>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68" name="矩形 67"/>
          <p:cNvSpPr/>
          <p:nvPr/>
        </p:nvSpPr>
        <p:spPr>
          <a:xfrm>
            <a:off x="9195046" y="4437341"/>
            <a:ext cx="2176587" cy="944874"/>
          </a:xfrm>
          <a:prstGeom prst="rect">
            <a:avLst/>
          </a:prstGeom>
          <a:noFill/>
          <a:ln>
            <a:noFill/>
          </a:ln>
          <a:effectLst/>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重新扫描，确认是否还有</a:t>
            </a: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x86</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依赖文件</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安装验证</a:t>
            </a:r>
            <a:endPar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矩形 68"/>
          <p:cNvSpPr/>
          <p:nvPr/>
        </p:nvSpPr>
        <p:spPr>
          <a:xfrm>
            <a:off x="3591032" y="4437341"/>
            <a:ext cx="2129422" cy="1665071"/>
          </a:xfrm>
          <a:prstGeom prst="rect">
            <a:avLst/>
          </a:prstGeom>
          <a:noFill/>
          <a:ln>
            <a:noFill/>
          </a:ln>
          <a:effectLst/>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如果是</a:t>
            </a:r>
            <a:r>
              <a:rPr lang="en-US" altLang="zh-CN"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jar</a:t>
            </a:r>
            <a:r>
              <a:rPr lang="zh-CN" altLang="en-US"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依赖文件，从鲲鹏</a:t>
            </a:r>
            <a:r>
              <a:rPr lang="en-US" altLang="zh-CN"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Maven</a:t>
            </a:r>
            <a:r>
              <a:rPr lang="zh-CN" altLang="en-US"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仓上查找，或者鲲鹏上重新编译</a:t>
            </a:r>
            <a:endParaRPr lang="en-US" altLang="zh-CN"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如果是</a:t>
            </a:r>
            <a:r>
              <a:rPr lang="en-US" altLang="zh-CN"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so</a:t>
            </a:r>
            <a:r>
              <a:rPr lang="zh-CN" altLang="en-US"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或其它二进制依赖文件，</a:t>
            </a:r>
            <a:r>
              <a:rPr lang="zh-CN" altLang="en-US" sz="135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鲲鹏上重新</a:t>
            </a:r>
            <a:r>
              <a:rPr lang="zh-CN" altLang="en-US" sz="135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编译</a:t>
            </a:r>
            <a:endParaRPr lang="zh-CN" altLang="en-US" sz="135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2" name="组合 71"/>
          <p:cNvGrpSpPr/>
          <p:nvPr/>
        </p:nvGrpSpPr>
        <p:grpSpPr bwMode="auto">
          <a:xfrm flipH="1">
            <a:off x="1318487" y="2308719"/>
            <a:ext cx="1044778" cy="1157052"/>
            <a:chOff x="-1900278" y="1638945"/>
            <a:chExt cx="1900275" cy="2102936"/>
          </a:xfrm>
          <a:solidFill>
            <a:srgbClr val="C00000"/>
          </a:solidFill>
        </p:grpSpPr>
        <p:sp>
          <p:nvSpPr>
            <p:cNvPr id="73"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108" name="Text Box 40"/>
          <p:cNvSpPr txBox="1">
            <a:spLocks noChangeArrowheads="1"/>
          </p:cNvSpPr>
          <p:nvPr/>
        </p:nvSpPr>
        <p:spPr bwMode="gray">
          <a:xfrm>
            <a:off x="6907541" y="1787882"/>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smtClean="0">
                <a:solidFill>
                  <a:srgbClr val="1D1D1A"/>
                </a:solidFill>
                <a:latin typeface="微软雅黑" panose="020B0503020204020204" pitchFamily="34" charset="-122"/>
                <a:ea typeface="微软雅黑" panose="020B0503020204020204" pitchFamily="34" charset="-122"/>
              </a:rPr>
              <a:t>阶段三</a:t>
            </a:r>
            <a:endParaRPr lang="en-US" altLang="zh-CN" sz="1400" b="1" dirty="0" smtClean="0">
              <a:solidFill>
                <a:srgbClr val="1D1D1A"/>
              </a:solidFill>
              <a:latin typeface="微软雅黑" panose="020B0503020204020204" pitchFamily="34" charset="-122"/>
              <a:ea typeface="微软雅黑" panose="020B0503020204020204" pitchFamily="34" charset="-122"/>
            </a:endParaRPr>
          </a:p>
        </p:txBody>
      </p:sp>
      <p:sp>
        <p:nvSpPr>
          <p:cNvPr id="109" name="Text Box 38"/>
          <p:cNvSpPr txBox="1">
            <a:spLocks noChangeArrowheads="1"/>
          </p:cNvSpPr>
          <p:nvPr/>
        </p:nvSpPr>
        <p:spPr bwMode="gray">
          <a:xfrm>
            <a:off x="1481768" y="1787882"/>
            <a:ext cx="83631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a:solidFill>
                  <a:srgbClr val="1D1D1A"/>
                </a:solidFill>
                <a:latin typeface="微软雅黑" panose="020B0503020204020204" pitchFamily="34" charset="-122"/>
                <a:ea typeface="微软雅黑" panose="020B0503020204020204" pitchFamily="34" charset="-122"/>
              </a:rPr>
              <a:t>阶段</a:t>
            </a:r>
            <a:r>
              <a:rPr lang="zh-CN" altLang="en-US" sz="1400" b="1" dirty="0" smtClean="0">
                <a:solidFill>
                  <a:srgbClr val="1D1D1A"/>
                </a:solidFill>
                <a:latin typeface="微软雅黑" panose="020B0503020204020204" pitchFamily="34" charset="-122"/>
                <a:ea typeface="微软雅黑" panose="020B0503020204020204" pitchFamily="34" charset="-122"/>
              </a:rPr>
              <a:t>一</a:t>
            </a:r>
            <a:endParaRPr lang="en-US" altLang="zh-CN" sz="1400" b="1" dirty="0" smtClean="0">
              <a:solidFill>
                <a:srgbClr val="1D1D1A"/>
              </a:solidFill>
              <a:latin typeface="微软雅黑" panose="020B0503020204020204" pitchFamily="34" charset="-122"/>
              <a:ea typeface="微软雅黑" panose="020B0503020204020204" pitchFamily="34" charset="-122"/>
            </a:endParaRPr>
          </a:p>
        </p:txBody>
      </p:sp>
      <p:sp>
        <p:nvSpPr>
          <p:cNvPr id="110" name="Text Box 39"/>
          <p:cNvSpPr txBox="1">
            <a:spLocks noChangeArrowheads="1"/>
          </p:cNvSpPr>
          <p:nvPr/>
        </p:nvSpPr>
        <p:spPr bwMode="gray">
          <a:xfrm>
            <a:off x="4155000" y="1787882"/>
            <a:ext cx="1119911"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smtClean="0">
                <a:solidFill>
                  <a:srgbClr val="1D1D1A"/>
                </a:solidFill>
                <a:latin typeface="微软雅黑" panose="020B0503020204020204" pitchFamily="34" charset="-122"/>
                <a:ea typeface="微软雅黑" panose="020B0503020204020204" pitchFamily="34" charset="-122"/>
              </a:rPr>
              <a:t>阶段二</a:t>
            </a:r>
            <a:endParaRPr lang="en-US" altLang="zh-CN" sz="1400" b="1" dirty="0" smtClean="0">
              <a:solidFill>
                <a:srgbClr val="1D1D1A"/>
              </a:solidFill>
              <a:latin typeface="微软雅黑" panose="020B0503020204020204" pitchFamily="34" charset="-122"/>
              <a:ea typeface="微软雅黑" panose="020B0503020204020204" pitchFamily="34" charset="-122"/>
            </a:endParaRPr>
          </a:p>
        </p:txBody>
      </p:sp>
      <p:sp>
        <p:nvSpPr>
          <p:cNvPr id="111" name="Text Box 40"/>
          <p:cNvSpPr txBox="1">
            <a:spLocks noChangeArrowheads="1"/>
          </p:cNvSpPr>
          <p:nvPr/>
        </p:nvSpPr>
        <p:spPr bwMode="gray">
          <a:xfrm>
            <a:off x="9708136" y="1787882"/>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smtClean="0">
                <a:solidFill>
                  <a:srgbClr val="1D1D1A"/>
                </a:solidFill>
                <a:latin typeface="微软雅黑" panose="020B0503020204020204" pitchFamily="34" charset="-122"/>
                <a:ea typeface="微软雅黑" panose="020B0503020204020204" pitchFamily="34" charset="-122"/>
              </a:rPr>
              <a:t>阶段四</a:t>
            </a:r>
            <a:endParaRPr lang="en-US" altLang="zh-CN" sz="1400" b="1" dirty="0">
              <a:solidFill>
                <a:srgbClr val="1D1D1A"/>
              </a:solidFill>
              <a:latin typeface="微软雅黑" panose="020B0503020204020204" pitchFamily="34" charset="-122"/>
              <a:ea typeface="微软雅黑" panose="020B0503020204020204" pitchFamily="34" charset="-122"/>
            </a:endParaRPr>
          </a:p>
        </p:txBody>
      </p:sp>
      <p:grpSp>
        <p:nvGrpSpPr>
          <p:cNvPr id="112" name="组合 111"/>
          <p:cNvGrpSpPr/>
          <p:nvPr/>
        </p:nvGrpSpPr>
        <p:grpSpPr bwMode="auto">
          <a:xfrm flipH="1">
            <a:off x="4133399" y="2308719"/>
            <a:ext cx="1044778" cy="1157052"/>
            <a:chOff x="-1900278" y="1638945"/>
            <a:chExt cx="1900275" cy="2102936"/>
          </a:xfrm>
          <a:solidFill>
            <a:srgbClr val="C00000"/>
          </a:solidFill>
        </p:grpSpPr>
        <p:sp>
          <p:nvSpPr>
            <p:cNvPr id="113"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4" name="组合 143"/>
          <p:cNvGrpSpPr/>
          <p:nvPr/>
        </p:nvGrpSpPr>
        <p:grpSpPr bwMode="auto">
          <a:xfrm flipH="1">
            <a:off x="6966911" y="2308719"/>
            <a:ext cx="1044778" cy="1157052"/>
            <a:chOff x="-1900278" y="1638945"/>
            <a:chExt cx="1900275" cy="2102936"/>
          </a:xfrm>
          <a:solidFill>
            <a:srgbClr val="C00000"/>
          </a:solidFill>
        </p:grpSpPr>
        <p:sp>
          <p:nvSpPr>
            <p:cNvPr id="145"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6" name="组合 175"/>
          <p:cNvGrpSpPr/>
          <p:nvPr/>
        </p:nvGrpSpPr>
        <p:grpSpPr bwMode="auto">
          <a:xfrm flipH="1">
            <a:off x="9763226" y="2308719"/>
            <a:ext cx="1044778" cy="1157052"/>
            <a:chOff x="-1900278" y="1638945"/>
            <a:chExt cx="1900275" cy="2102936"/>
          </a:xfrm>
          <a:solidFill>
            <a:srgbClr val="C00000"/>
          </a:solidFill>
        </p:grpSpPr>
        <p:sp>
          <p:nvSpPr>
            <p:cNvPr id="177"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208" name="右箭头 207"/>
          <p:cNvSpPr/>
          <p:nvPr/>
        </p:nvSpPr>
        <p:spPr>
          <a:xfrm>
            <a:off x="2821034" y="2682939"/>
            <a:ext cx="914376" cy="359124"/>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143" defTabSz="967316">
              <a:lnSpc>
                <a:spcPts val="4045"/>
              </a:lnSpc>
              <a:buFont typeface="Arial" pitchFamily="34" charset="0"/>
              <a:buChar char="•"/>
              <a:defRPr/>
            </a:pPr>
            <a:endParaRPr lang="zh-CN" altLang="en-US" sz="6600" kern="0">
              <a:solidFill>
                <a:sysClr val="windowText" lastClr="000000"/>
              </a:solidFill>
              <a:sym typeface="Arial" pitchFamily="34" charset="0"/>
            </a:endParaRPr>
          </a:p>
        </p:txBody>
      </p:sp>
      <p:sp>
        <p:nvSpPr>
          <p:cNvPr id="209" name="右箭头 208"/>
          <p:cNvSpPr/>
          <p:nvPr/>
        </p:nvSpPr>
        <p:spPr>
          <a:xfrm>
            <a:off x="5634213" y="2682939"/>
            <a:ext cx="914376" cy="359124"/>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143" defTabSz="967316">
              <a:lnSpc>
                <a:spcPts val="4045"/>
              </a:lnSpc>
              <a:buFont typeface="Arial" pitchFamily="34" charset="0"/>
              <a:buChar char="•"/>
              <a:defRPr/>
            </a:pPr>
            <a:endParaRPr lang="zh-CN" altLang="en-US" sz="6600" kern="0">
              <a:solidFill>
                <a:sysClr val="windowText" lastClr="000000"/>
              </a:solidFill>
              <a:sym typeface="Arial" pitchFamily="34" charset="0"/>
            </a:endParaRPr>
          </a:p>
        </p:txBody>
      </p:sp>
      <p:sp>
        <p:nvSpPr>
          <p:cNvPr id="210" name="右箭头 209"/>
          <p:cNvSpPr/>
          <p:nvPr/>
        </p:nvSpPr>
        <p:spPr>
          <a:xfrm>
            <a:off x="8435652" y="2682939"/>
            <a:ext cx="914376" cy="359124"/>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143" defTabSz="967316">
              <a:lnSpc>
                <a:spcPts val="4045"/>
              </a:lnSpc>
              <a:buFont typeface="Arial" pitchFamily="34" charset="0"/>
              <a:buChar char="•"/>
              <a:defRPr/>
            </a:pPr>
            <a:endParaRPr lang="zh-CN" altLang="en-US" sz="6600" kern="0">
              <a:solidFill>
                <a:sysClr val="windowText" lastClr="000000"/>
              </a:solidFill>
              <a:sym typeface="Arial" pitchFamily="34" charset="0"/>
            </a:endParaRPr>
          </a:p>
        </p:txBody>
      </p:sp>
    </p:spTree>
    <p:extLst>
      <p:ext uri="{BB962C8B-B14F-4D97-AF65-F5344CB8AC3E}">
        <p14:creationId xmlns:p14="http://schemas.microsoft.com/office/powerpoint/2010/main" val="7020725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132580" y="1266160"/>
            <a:ext cx="5512339" cy="5042565"/>
            <a:chOff x="7703667" y="1538418"/>
            <a:chExt cx="2647091" cy="5042565"/>
          </a:xfrm>
        </p:grpSpPr>
        <p:sp>
          <p:nvSpPr>
            <p:cNvPr id="18" name="圆角矩形 17"/>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文本框 12"/>
            <p:cNvSpPr txBox="1"/>
            <p:nvPr/>
          </p:nvSpPr>
          <p:spPr>
            <a:xfrm>
              <a:off x="7703667" y="1538418"/>
              <a:ext cx="2647090" cy="540000"/>
            </a:xfrm>
            <a:prstGeom prst="rect">
              <a:avLst/>
            </a:prstGeom>
            <a:solidFill>
              <a:srgbClr val="C00000"/>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550862" y="1266160"/>
            <a:ext cx="5512339" cy="5042565"/>
            <a:chOff x="7703667" y="1538418"/>
            <a:chExt cx="2647091" cy="5042565"/>
          </a:xfrm>
        </p:grpSpPr>
        <p:sp>
          <p:nvSpPr>
            <p:cNvPr id="21" name="圆角矩形 20"/>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文本框 12"/>
            <p:cNvSpPr txBox="1"/>
            <p:nvPr/>
          </p:nvSpPr>
          <p:spPr>
            <a:xfrm>
              <a:off x="7703667" y="1538418"/>
              <a:ext cx="2647090" cy="54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n-ea"/>
                <a:ea typeface="+mn-ea"/>
              </a:rPr>
              <a:t>扫描（扫描</a:t>
            </a:r>
            <a:r>
              <a:rPr lang="en-US" altLang="zh-CN" sz="2800" dirty="0">
                <a:latin typeface="+mn-ea"/>
                <a:ea typeface="+mn-ea"/>
              </a:rPr>
              <a:t>X86 RPM</a:t>
            </a:r>
            <a:r>
              <a:rPr lang="zh-CN" altLang="en-US" sz="2800" dirty="0">
                <a:latin typeface="+mn-ea"/>
                <a:ea typeface="+mn-ea"/>
              </a:rPr>
              <a:t>，识别</a:t>
            </a:r>
            <a:r>
              <a:rPr lang="en-US" altLang="zh-CN" sz="2800" dirty="0">
                <a:latin typeface="+mn-ea"/>
                <a:ea typeface="+mn-ea"/>
              </a:rPr>
              <a:t>x86</a:t>
            </a:r>
            <a:r>
              <a:rPr lang="zh-CN" altLang="en-US" sz="2800" dirty="0">
                <a:latin typeface="+mn-ea"/>
                <a:ea typeface="+mn-ea"/>
              </a:rPr>
              <a:t>架构依赖文件）</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0" name="文本框 3"/>
          <p:cNvSpPr txBox="1"/>
          <p:nvPr/>
        </p:nvSpPr>
        <p:spPr>
          <a:xfrm>
            <a:off x="1538546" y="1265386"/>
            <a:ext cx="3536971"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fontAlgn="auto">
              <a:spcAft>
                <a:spcPts val="0"/>
              </a:spcAft>
              <a:defRPr/>
            </a:pPr>
            <a:r>
              <a:rPr lang="zh-CN" altLang="en-US" kern="0" dirty="0" smtClean="0">
                <a:solidFill>
                  <a:schemeClr val="bg1"/>
                </a:solidFill>
              </a:rPr>
              <a:t>扫描</a:t>
            </a:r>
            <a:endParaRPr kumimoji="0" lang="zh-CN" altLang="en-US" sz="1600" b="1" i="0" u="none" strike="noStrike" kern="0" cap="none" spc="0" normalizeH="0" baseline="0" noProof="0" dirty="0">
              <a:ln>
                <a:noFill/>
              </a:ln>
              <a:solidFill>
                <a:schemeClr val="bg1"/>
              </a:solidFill>
              <a:effectLst/>
              <a:uLnTx/>
              <a:uFillTx/>
            </a:endParaRPr>
          </a:p>
        </p:txBody>
      </p:sp>
      <p:sp>
        <p:nvSpPr>
          <p:cNvPr id="11" name="文本框 4"/>
          <p:cNvSpPr txBox="1"/>
          <p:nvPr/>
        </p:nvSpPr>
        <p:spPr>
          <a:xfrm>
            <a:off x="7323436" y="1265386"/>
            <a:ext cx="3130627"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rPr>
              <a:t>步骤说明</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 name="文本框 6"/>
          <p:cNvSpPr txBox="1"/>
          <p:nvPr/>
        </p:nvSpPr>
        <p:spPr>
          <a:xfrm>
            <a:off x="2207954" y="4958656"/>
            <a:ext cx="2198155" cy="576064"/>
          </a:xfrm>
          <a:prstGeom prst="rect">
            <a:avLst/>
          </a:prstGeom>
          <a:solidFill>
            <a:srgbClr val="30B5C5">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en-US" altLang="zh-CN" sz="1600" kern="0" dirty="0">
                <a:solidFill>
                  <a:srgbClr val="FFFFFF"/>
                </a:solidFill>
              </a:rPr>
              <a:t>Dependency Advisor</a:t>
            </a:r>
            <a:r>
              <a:rPr lang="zh-CN" altLang="en-US" sz="1600" kern="0" dirty="0" smtClean="0">
                <a:solidFill>
                  <a:srgbClr val="FFFFFF"/>
                </a:solidFill>
              </a:rPr>
              <a:t>工具扫描</a:t>
            </a:r>
            <a:endParaRPr lang="zh-CN" altLang="en-US" sz="1600" kern="0" dirty="0">
              <a:solidFill>
                <a:srgbClr val="FFFFFF"/>
              </a:solidFill>
            </a:endParaRPr>
          </a:p>
        </p:txBody>
      </p:sp>
      <p:sp>
        <p:nvSpPr>
          <p:cNvPr id="14" name="文本框 8"/>
          <p:cNvSpPr txBox="1"/>
          <p:nvPr/>
        </p:nvSpPr>
        <p:spPr>
          <a:xfrm>
            <a:off x="2207953" y="2675977"/>
            <a:ext cx="2198156" cy="1022538"/>
          </a:xfrm>
          <a:prstGeom prst="rect">
            <a:avLst/>
          </a:prstGeom>
          <a:solidFill>
            <a:srgbClr val="62B230">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smtClean="0">
                <a:solidFill>
                  <a:srgbClr val="FFFFFF"/>
                </a:solidFill>
              </a:rPr>
              <a:t>下载</a:t>
            </a:r>
            <a:r>
              <a:rPr lang="en-US" altLang="zh-CN" sz="1600" kern="0" dirty="0" smtClean="0">
                <a:solidFill>
                  <a:srgbClr val="FFFFFF"/>
                </a:solidFill>
              </a:rPr>
              <a:t>X86</a:t>
            </a:r>
            <a:r>
              <a:rPr lang="zh-CN" altLang="en-US" sz="1600" kern="0" dirty="0" smtClean="0">
                <a:solidFill>
                  <a:srgbClr val="FFFFFF"/>
                </a:solidFill>
              </a:rPr>
              <a:t>软件包</a:t>
            </a:r>
            <a:endParaRPr lang="zh-CN" altLang="en-US" sz="1600" kern="0" dirty="0">
              <a:solidFill>
                <a:srgbClr val="FFFFFF"/>
              </a:solidFill>
            </a:endParaRPr>
          </a:p>
        </p:txBody>
      </p:sp>
      <p:sp>
        <p:nvSpPr>
          <p:cNvPr id="15" name="矩形 14"/>
          <p:cNvSpPr/>
          <p:nvPr/>
        </p:nvSpPr>
        <p:spPr>
          <a:xfrm>
            <a:off x="6610359" y="1916832"/>
            <a:ext cx="4673518" cy="1538883"/>
          </a:xfrm>
          <a:prstGeom prst="rect">
            <a:avLst/>
          </a:prstGeom>
        </p:spPr>
        <p:txBody>
          <a:bodyPr wrap="square">
            <a:spAutoFit/>
          </a:bodyPr>
          <a:lstStyle/>
          <a:p>
            <a:pPr fontAlgn="auto">
              <a:lnSpc>
                <a:spcPct val="150000"/>
              </a:lnSpc>
              <a:spcBef>
                <a:spcPts val="600"/>
              </a:spcBef>
              <a:spcAft>
                <a:spcPts val="0"/>
              </a:spcAft>
            </a:pPr>
            <a:r>
              <a:rPr lang="en-US" altLang="zh-CN" sz="1600" dirty="0" smtClean="0">
                <a:solidFill>
                  <a:srgbClr val="1D1D1A"/>
                </a:solidFill>
                <a:latin typeface="微软雅黑" panose="020B0503020204020204" pitchFamily="34" charset="-122"/>
                <a:ea typeface="微软雅黑" panose="020B0503020204020204" pitchFamily="34" charset="-122"/>
              </a:rPr>
              <a:t>1</a:t>
            </a:r>
            <a:r>
              <a:rPr lang="zh-CN" altLang="en-US" sz="1600" dirty="0" smtClean="0">
                <a:solidFill>
                  <a:srgbClr val="1D1D1A"/>
                </a:solidFill>
                <a:latin typeface="微软雅黑" panose="020B0503020204020204" pitchFamily="34" charset="-122"/>
                <a:ea typeface="微软雅黑" panose="020B0503020204020204" pitchFamily="34" charset="-122"/>
              </a:rPr>
              <a:t>、下载</a:t>
            </a:r>
            <a:r>
              <a:rPr lang="en-US" altLang="zh-CN" sz="1600" dirty="0" smtClean="0">
                <a:solidFill>
                  <a:srgbClr val="1D1D1A"/>
                </a:solidFill>
                <a:latin typeface="微软雅黑" panose="020B0503020204020204" pitchFamily="34" charset="-122"/>
                <a:ea typeface="微软雅黑" panose="020B0503020204020204" pitchFamily="34" charset="-122"/>
              </a:rPr>
              <a:t>X86</a:t>
            </a:r>
            <a:r>
              <a:rPr lang="zh-CN" altLang="en-US" sz="1600" dirty="0" smtClean="0">
                <a:solidFill>
                  <a:srgbClr val="1D1D1A"/>
                </a:solidFill>
                <a:latin typeface="微软雅黑" panose="020B0503020204020204" pitchFamily="34" charset="-122"/>
                <a:ea typeface="微软雅黑" panose="020B0503020204020204" pitchFamily="34" charset="-122"/>
              </a:rPr>
              <a:t>软件包</a:t>
            </a:r>
            <a:endParaRPr lang="zh-CN" altLang="en-US" sz="1600" dirty="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sz="1200" dirty="0" smtClean="0">
                <a:solidFill>
                  <a:srgbClr val="1D1D1A"/>
                </a:solidFill>
                <a:latin typeface="微软雅黑" panose="020B0503020204020204" pitchFamily="34" charset="-122"/>
                <a:ea typeface="微软雅黑" panose="020B0503020204020204" pitchFamily="34" charset="-122"/>
              </a:rPr>
              <a:t>       下载</a:t>
            </a:r>
            <a:r>
              <a:rPr lang="en-US" altLang="zh-CN" sz="1200" dirty="0" smtClean="0">
                <a:solidFill>
                  <a:srgbClr val="1D1D1A"/>
                </a:solidFill>
                <a:latin typeface="微软雅黑" panose="020B0503020204020204" pitchFamily="34" charset="-122"/>
                <a:ea typeface="微软雅黑" panose="020B0503020204020204" pitchFamily="34" charset="-122"/>
              </a:rPr>
              <a:t>x86 rpm</a:t>
            </a:r>
            <a:r>
              <a:rPr lang="zh-CN" altLang="en-US" sz="1200" dirty="0" smtClean="0">
                <a:solidFill>
                  <a:srgbClr val="1D1D1A"/>
                </a:solidFill>
                <a:latin typeface="微软雅黑" panose="020B0503020204020204" pitchFamily="34" charset="-122"/>
                <a:ea typeface="微软雅黑" panose="020B0503020204020204" pitchFamily="34" charset="-122"/>
              </a:rPr>
              <a:t>软件包到</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depadv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depadmin</a:t>
            </a:r>
            <a:r>
              <a:rPr lang="zh-CN" altLang="en-US" sz="1200" dirty="0" smtClean="0">
                <a:solidFill>
                  <a:srgbClr val="1D1D1A"/>
                </a:solidFill>
                <a:latin typeface="微软雅黑" panose="020B0503020204020204" pitchFamily="34" charset="-122"/>
                <a:ea typeface="微软雅黑" panose="020B0503020204020204" pitchFamily="34" charset="-122"/>
              </a:rPr>
              <a:t>目录下（</a:t>
            </a:r>
            <a:r>
              <a:rPr lang="en-US" altLang="zh-CN" sz="1200" dirty="0" err="1" smtClean="0">
                <a:solidFill>
                  <a:srgbClr val="1D1D1A"/>
                </a:solidFill>
                <a:latin typeface="微软雅黑" panose="020B0503020204020204" pitchFamily="34" charset="-122"/>
                <a:ea typeface="微软雅黑" panose="020B0503020204020204" pitchFamily="34" charset="-122"/>
              </a:rPr>
              <a:t>depadmin</a:t>
            </a:r>
            <a:r>
              <a:rPr lang="zh-CN" altLang="en-US" sz="1200" dirty="0" smtClean="0">
                <a:solidFill>
                  <a:srgbClr val="1D1D1A"/>
                </a:solidFill>
                <a:latin typeface="微软雅黑" panose="020B0503020204020204" pitchFamily="34" charset="-122"/>
                <a:ea typeface="微软雅黑" panose="020B0503020204020204" pitchFamily="34" charset="-122"/>
              </a:rPr>
              <a:t>为登陆用户名）</a:t>
            </a:r>
            <a:endParaRPr lang="en-US" altLang="zh-CN" sz="1200" dirty="0" smtClean="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600" dirty="0" smtClean="0">
                <a:solidFill>
                  <a:srgbClr val="1D1D1A"/>
                </a:solidFill>
                <a:latin typeface="微软雅黑" panose="020B0503020204020204" pitchFamily="34" charset="-122"/>
                <a:ea typeface="微软雅黑" panose="020B0503020204020204" pitchFamily="34" charset="-122"/>
              </a:rPr>
              <a:t>2</a:t>
            </a:r>
            <a:r>
              <a:rPr lang="zh-CN" altLang="en-US" sz="1600" dirty="0" smtClean="0">
                <a:solidFill>
                  <a:srgbClr val="1D1D1A"/>
                </a:solidFill>
                <a:latin typeface="微软雅黑" panose="020B0503020204020204" pitchFamily="34" charset="-122"/>
                <a:ea typeface="微软雅黑" panose="020B0503020204020204" pitchFamily="34" charset="-122"/>
              </a:rPr>
              <a:t>、</a:t>
            </a:r>
            <a:r>
              <a:rPr lang="en-US" altLang="zh-CN" sz="1600" dirty="0">
                <a:solidFill>
                  <a:srgbClr val="1D1D1A"/>
                </a:solidFill>
                <a:latin typeface="微软雅黑" panose="020B0503020204020204" pitchFamily="34" charset="-122"/>
                <a:ea typeface="微软雅黑" panose="020B0503020204020204" pitchFamily="34" charset="-122"/>
              </a:rPr>
              <a:t>Dependency Advisor</a:t>
            </a:r>
            <a:r>
              <a:rPr lang="zh-CN" altLang="en-US" sz="1600" dirty="0">
                <a:solidFill>
                  <a:srgbClr val="1D1D1A"/>
                </a:solidFill>
                <a:latin typeface="微软雅黑" panose="020B0503020204020204" pitchFamily="34" charset="-122"/>
                <a:ea typeface="微软雅黑" panose="020B0503020204020204" pitchFamily="34" charset="-122"/>
              </a:rPr>
              <a:t>工具</a:t>
            </a:r>
            <a:r>
              <a:rPr lang="zh-CN" altLang="en-US" sz="1600" dirty="0" smtClean="0">
                <a:solidFill>
                  <a:srgbClr val="1D1D1A"/>
                </a:solidFill>
                <a:latin typeface="微软雅黑" panose="020B0503020204020204" pitchFamily="34" charset="-122"/>
                <a:ea typeface="微软雅黑" panose="020B0503020204020204" pitchFamily="34" charset="-122"/>
              </a:rPr>
              <a:t>扫描</a:t>
            </a:r>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24" name="图片 23"/>
          <p:cNvPicPr/>
          <p:nvPr/>
        </p:nvPicPr>
        <p:blipFill>
          <a:blip r:embed="rId3"/>
          <a:stretch>
            <a:fillRect/>
          </a:stretch>
        </p:blipFill>
        <p:spPr>
          <a:xfrm>
            <a:off x="7012858" y="3356993"/>
            <a:ext cx="4411733" cy="2844316"/>
          </a:xfrm>
          <a:prstGeom prst="rect">
            <a:avLst/>
          </a:prstGeom>
        </p:spPr>
      </p:pic>
      <p:cxnSp>
        <p:nvCxnSpPr>
          <p:cNvPr id="5" name="直接箭头连接符 4"/>
          <p:cNvCxnSpPr/>
          <p:nvPr/>
        </p:nvCxnSpPr>
        <p:spPr bwMode="auto">
          <a:xfrm>
            <a:off x="3287688" y="3698515"/>
            <a:ext cx="0" cy="1260141"/>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spTree>
    <p:extLst>
      <p:ext uri="{BB962C8B-B14F-4D97-AF65-F5344CB8AC3E}">
        <p14:creationId xmlns:p14="http://schemas.microsoft.com/office/powerpoint/2010/main" val="40398413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132580" y="1266160"/>
            <a:ext cx="5512339" cy="5042565"/>
            <a:chOff x="7703667" y="1538418"/>
            <a:chExt cx="2647091" cy="5042565"/>
          </a:xfrm>
        </p:grpSpPr>
        <p:sp>
          <p:nvSpPr>
            <p:cNvPr id="18" name="圆角矩形 17"/>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文本框 12"/>
            <p:cNvSpPr txBox="1"/>
            <p:nvPr/>
          </p:nvSpPr>
          <p:spPr>
            <a:xfrm>
              <a:off x="7703667" y="1538418"/>
              <a:ext cx="2647090" cy="540000"/>
            </a:xfrm>
            <a:prstGeom prst="rect">
              <a:avLst/>
            </a:prstGeom>
            <a:solidFill>
              <a:srgbClr val="C00000"/>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608607" y="1266160"/>
            <a:ext cx="5512339" cy="5042565"/>
            <a:chOff x="7703667" y="1538418"/>
            <a:chExt cx="2647091" cy="5042565"/>
          </a:xfrm>
        </p:grpSpPr>
        <p:sp>
          <p:nvSpPr>
            <p:cNvPr id="21" name="圆角矩形 20"/>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文本框 12"/>
            <p:cNvSpPr txBox="1"/>
            <p:nvPr/>
          </p:nvSpPr>
          <p:spPr>
            <a:xfrm>
              <a:off x="7703667" y="1538418"/>
              <a:ext cx="2647090" cy="54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n-ea"/>
                <a:ea typeface="+mn-ea"/>
              </a:rPr>
              <a:t>编译</a:t>
            </a:r>
            <a:r>
              <a:rPr lang="zh-CN" altLang="en-US" sz="2800" dirty="0">
                <a:latin typeface="+mn-ea"/>
                <a:ea typeface="+mn-ea"/>
              </a:rPr>
              <a:t>（鲲鹏上重新编译</a:t>
            </a:r>
            <a:r>
              <a:rPr lang="en-US" altLang="zh-CN" sz="2800" dirty="0">
                <a:latin typeface="+mn-ea"/>
                <a:ea typeface="+mn-ea"/>
              </a:rPr>
              <a:t>x86</a:t>
            </a:r>
            <a:r>
              <a:rPr lang="zh-CN" altLang="en-US" sz="2800" dirty="0">
                <a:latin typeface="+mn-ea"/>
                <a:ea typeface="+mn-ea"/>
              </a:rPr>
              <a:t>依赖文件）</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0" name="文本框 3"/>
          <p:cNvSpPr txBox="1"/>
          <p:nvPr/>
        </p:nvSpPr>
        <p:spPr>
          <a:xfrm>
            <a:off x="1538546" y="1265386"/>
            <a:ext cx="3536971"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fontAlgn="auto">
              <a:spcAft>
                <a:spcPts val="0"/>
              </a:spcAft>
              <a:defRPr/>
            </a:pPr>
            <a:r>
              <a:rPr lang="zh-CN" altLang="en-US" kern="0" dirty="0" smtClean="0">
                <a:solidFill>
                  <a:schemeClr val="bg1"/>
                </a:solidFill>
              </a:rPr>
              <a:t>编译</a:t>
            </a:r>
            <a:endParaRPr kumimoji="0" lang="zh-CN" altLang="en-US" sz="1600" b="1" i="0" u="none" strike="noStrike" kern="0" cap="none" spc="0" normalizeH="0" baseline="0" noProof="0" dirty="0">
              <a:ln>
                <a:noFill/>
              </a:ln>
              <a:solidFill>
                <a:schemeClr val="bg1"/>
              </a:solidFill>
              <a:effectLst/>
              <a:uLnTx/>
              <a:uFillTx/>
            </a:endParaRPr>
          </a:p>
        </p:txBody>
      </p:sp>
      <p:sp>
        <p:nvSpPr>
          <p:cNvPr id="11" name="文本框 4"/>
          <p:cNvSpPr txBox="1"/>
          <p:nvPr/>
        </p:nvSpPr>
        <p:spPr>
          <a:xfrm>
            <a:off x="7323436" y="1265386"/>
            <a:ext cx="3130627"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rPr>
              <a:t>步骤说明</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 name="文本框 6"/>
          <p:cNvSpPr txBox="1"/>
          <p:nvPr/>
        </p:nvSpPr>
        <p:spPr>
          <a:xfrm>
            <a:off x="2207954" y="4958656"/>
            <a:ext cx="2198155" cy="846608"/>
          </a:xfrm>
          <a:prstGeom prst="rect">
            <a:avLst/>
          </a:prstGeom>
          <a:solidFill>
            <a:srgbClr val="30B5C5">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a:solidFill>
                  <a:srgbClr val="FFFFFF"/>
                </a:solidFill>
              </a:rPr>
              <a:t>如果鲲鹏</a:t>
            </a:r>
            <a:r>
              <a:rPr lang="en-US" altLang="zh-CN" sz="1600" kern="0" dirty="0">
                <a:solidFill>
                  <a:srgbClr val="FFFFFF"/>
                </a:solidFill>
              </a:rPr>
              <a:t>Maven</a:t>
            </a:r>
            <a:r>
              <a:rPr lang="zh-CN" altLang="en-US" sz="1600" kern="0" dirty="0">
                <a:solidFill>
                  <a:srgbClr val="FFFFFF"/>
                </a:solidFill>
              </a:rPr>
              <a:t>仓未找到，在鲲鹏上重新编译依赖文件</a:t>
            </a:r>
          </a:p>
        </p:txBody>
      </p:sp>
      <p:sp>
        <p:nvSpPr>
          <p:cNvPr id="14" name="文本框 8"/>
          <p:cNvSpPr txBox="1"/>
          <p:nvPr/>
        </p:nvSpPr>
        <p:spPr>
          <a:xfrm>
            <a:off x="2207953" y="2675977"/>
            <a:ext cx="2198156" cy="1022538"/>
          </a:xfrm>
          <a:prstGeom prst="rect">
            <a:avLst/>
          </a:prstGeom>
          <a:solidFill>
            <a:srgbClr val="62B230">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a:solidFill>
                  <a:srgbClr val="FFFFFF"/>
                </a:solidFill>
              </a:rPr>
              <a:t>优先从鲲鹏</a:t>
            </a:r>
            <a:r>
              <a:rPr lang="en-US" altLang="zh-CN" sz="1600" kern="0" dirty="0">
                <a:solidFill>
                  <a:srgbClr val="FFFFFF"/>
                </a:solidFill>
              </a:rPr>
              <a:t>Maven</a:t>
            </a:r>
            <a:r>
              <a:rPr lang="zh-CN" altLang="en-US" sz="1600" kern="0" dirty="0">
                <a:solidFill>
                  <a:srgbClr val="FFFFFF"/>
                </a:solidFill>
              </a:rPr>
              <a:t>仓上</a:t>
            </a:r>
            <a:r>
              <a:rPr lang="zh-CN" altLang="en-US" sz="1600" kern="0" dirty="0" smtClean="0">
                <a:solidFill>
                  <a:srgbClr val="FFFFFF"/>
                </a:solidFill>
              </a:rPr>
              <a:t>查找依赖文件</a:t>
            </a:r>
            <a:endParaRPr lang="zh-CN" altLang="en-US" sz="1600" kern="0" dirty="0">
              <a:solidFill>
                <a:srgbClr val="FFFFFF"/>
              </a:solidFill>
            </a:endParaRPr>
          </a:p>
        </p:txBody>
      </p:sp>
      <p:sp>
        <p:nvSpPr>
          <p:cNvPr id="15" name="矩形 14"/>
          <p:cNvSpPr/>
          <p:nvPr/>
        </p:nvSpPr>
        <p:spPr>
          <a:xfrm>
            <a:off x="6610358" y="1988840"/>
            <a:ext cx="4670218" cy="4247317"/>
          </a:xfrm>
          <a:prstGeom prst="rect">
            <a:avLst/>
          </a:prstGeom>
        </p:spPr>
        <p:txBody>
          <a:bodyPr wrap="square">
            <a:spAutoFit/>
          </a:bodyPr>
          <a:lstStyle/>
          <a:p>
            <a:pPr fontAlgn="auto">
              <a:lnSpc>
                <a:spcPct val="150000"/>
              </a:lnSpc>
              <a:spcBef>
                <a:spcPts val="600"/>
              </a:spcBef>
              <a:spcAft>
                <a:spcPts val="0"/>
              </a:spcAft>
            </a:pPr>
            <a:r>
              <a:rPr lang="en-US" altLang="zh-CN" sz="1600" dirty="0" smtClean="0">
                <a:solidFill>
                  <a:srgbClr val="1D1D1A"/>
                </a:solidFill>
                <a:latin typeface="微软雅黑" panose="020B0503020204020204" pitchFamily="34" charset="-122"/>
                <a:ea typeface="微软雅黑" panose="020B0503020204020204" pitchFamily="34" charset="-122"/>
              </a:rPr>
              <a:t>1</a:t>
            </a:r>
            <a:r>
              <a:rPr lang="zh-CN" altLang="en-US" sz="1600" dirty="0">
                <a:solidFill>
                  <a:srgbClr val="1D1D1A"/>
                </a:solidFill>
                <a:latin typeface="微软雅黑" panose="020B0503020204020204" pitchFamily="34" charset="-122"/>
                <a:ea typeface="微软雅黑" panose="020B0503020204020204" pitchFamily="34" charset="-122"/>
              </a:rPr>
              <a:t>、部分</a:t>
            </a:r>
            <a:r>
              <a:rPr lang="en-US" altLang="zh-CN" sz="1600" dirty="0">
                <a:solidFill>
                  <a:srgbClr val="1D1D1A"/>
                </a:solidFill>
                <a:latin typeface="微软雅黑" panose="020B0503020204020204" pitchFamily="34" charset="-122"/>
                <a:ea typeface="微软雅黑" panose="020B0503020204020204" pitchFamily="34" charset="-122"/>
              </a:rPr>
              <a:t>jar</a:t>
            </a:r>
            <a:r>
              <a:rPr lang="zh-CN" altLang="en-US" sz="1600" dirty="0">
                <a:solidFill>
                  <a:srgbClr val="1D1D1A"/>
                </a:solidFill>
                <a:latin typeface="微软雅黑" panose="020B0503020204020204" pitchFamily="34" charset="-122"/>
                <a:ea typeface="微软雅黑" panose="020B0503020204020204" pitchFamily="34" charset="-122"/>
              </a:rPr>
              <a:t>包已编译好放在鲲鹏</a:t>
            </a:r>
            <a:r>
              <a:rPr lang="en-US" altLang="zh-CN" sz="1600" dirty="0">
                <a:solidFill>
                  <a:srgbClr val="1D1D1A"/>
                </a:solidFill>
                <a:latin typeface="微软雅黑" panose="020B0503020204020204" pitchFamily="34" charset="-122"/>
                <a:ea typeface="微软雅黑" panose="020B0503020204020204" pitchFamily="34" charset="-122"/>
              </a:rPr>
              <a:t>maven</a:t>
            </a:r>
            <a:r>
              <a:rPr lang="zh-CN" altLang="en-US" sz="1600" dirty="0">
                <a:solidFill>
                  <a:srgbClr val="1D1D1A"/>
                </a:solidFill>
                <a:latin typeface="微软雅黑" panose="020B0503020204020204" pitchFamily="34" charset="-122"/>
                <a:ea typeface="微软雅黑" panose="020B0503020204020204" pitchFamily="34" charset="-122"/>
              </a:rPr>
              <a:t>仓，可以直接下载，减少重复劳动</a:t>
            </a:r>
          </a:p>
          <a:p>
            <a:pPr fontAlgn="auto">
              <a:lnSpc>
                <a:spcPct val="150000"/>
              </a:lnSpc>
              <a:spcBef>
                <a:spcPts val="600"/>
              </a:spcBef>
              <a:spcAft>
                <a:spcPts val="0"/>
              </a:spcAft>
            </a:pPr>
            <a:r>
              <a:rPr lang="zh-CN" altLang="en-US" sz="1200" dirty="0" smtClean="0">
                <a:solidFill>
                  <a:srgbClr val="1D1D1A"/>
                </a:solidFill>
                <a:latin typeface="微软雅黑" panose="020B0503020204020204" pitchFamily="34" charset="-122"/>
                <a:ea typeface="微软雅黑" panose="020B0503020204020204" pitchFamily="34" charset="-122"/>
              </a:rPr>
              <a:t>     查找路径</a:t>
            </a:r>
            <a:r>
              <a:rPr lang="en-US" altLang="zh-CN" dirty="0">
                <a:solidFill>
                  <a:srgbClr val="1D1D1A"/>
                </a:solidFill>
                <a:latin typeface="微软雅黑" panose="020B0503020204020204" pitchFamily="34" charset="-122"/>
                <a:ea typeface="微软雅黑" panose="020B0503020204020204" pitchFamily="34" charset="-122"/>
                <a:hlinkClick r:id="rId3"/>
              </a:rPr>
              <a:t>https://repo.huaweicloud.com/repository/maven/kunpeng</a:t>
            </a:r>
            <a:endParaRPr lang="en-US" altLang="zh-CN" sz="1200" dirty="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鉴于</a:t>
            </a:r>
            <a:r>
              <a:rPr lang="en-US" altLang="zh-CN" sz="1200" dirty="0">
                <a:solidFill>
                  <a:srgbClr val="1D1D1A"/>
                </a:solidFill>
                <a:latin typeface="微软雅黑" panose="020B0503020204020204" pitchFamily="34" charset="-122"/>
                <a:ea typeface="微软雅黑" panose="020B0503020204020204" pitchFamily="34" charset="-122"/>
              </a:rPr>
              <a:t>Maven</a:t>
            </a:r>
            <a:r>
              <a:rPr lang="zh-CN" altLang="en-US" sz="1200" dirty="0">
                <a:solidFill>
                  <a:srgbClr val="1D1D1A"/>
                </a:solidFill>
                <a:latin typeface="微软雅黑" panose="020B0503020204020204" pitchFamily="34" charset="-122"/>
                <a:ea typeface="微软雅黑" panose="020B0503020204020204" pitchFamily="34" charset="-122"/>
              </a:rPr>
              <a:t>上没有文件列表，查找困难，可以找鲲鹏小智</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打开鲲鹏小智：</a:t>
            </a:r>
            <a:r>
              <a:rPr lang="en-US" altLang="zh-CN" sz="1200" dirty="0">
                <a:solidFill>
                  <a:srgbClr val="1D1D1A"/>
                </a:solidFill>
                <a:latin typeface="微软雅黑" panose="020B0503020204020204" pitchFamily="34" charset="-122"/>
                <a:ea typeface="微软雅黑" panose="020B0503020204020204" pitchFamily="34" charset="-122"/>
                <a:hlinkClick r:id="rId4"/>
              </a:rPr>
              <a:t>http://ic-openlabs.huawei.com/chat/#/</a:t>
            </a:r>
            <a:r>
              <a:rPr lang="zh-CN" altLang="en-US" sz="1200" dirty="0">
                <a:solidFill>
                  <a:srgbClr val="1D1D1A"/>
                </a:solidFill>
                <a:latin typeface="微软雅黑" panose="020B0503020204020204" pitchFamily="34" charset="-122"/>
                <a:ea typeface="微软雅黑" panose="020B0503020204020204" pitchFamily="34" charset="-122"/>
              </a:rPr>
              <a:t>； 输入依赖文件名，根据下载提示下载）</a:t>
            </a:r>
          </a:p>
          <a:p>
            <a:pPr fontAlgn="auto">
              <a:lnSpc>
                <a:spcPct val="150000"/>
              </a:lnSpc>
              <a:spcBef>
                <a:spcPts val="600"/>
              </a:spcBef>
              <a:spcAft>
                <a:spcPts val="0"/>
              </a:spcAft>
            </a:pPr>
            <a:r>
              <a:rPr lang="en-US" altLang="zh-CN" sz="1600" dirty="0">
                <a:solidFill>
                  <a:srgbClr val="1D1D1A"/>
                </a:solidFill>
                <a:latin typeface="微软雅黑" panose="020B0503020204020204" pitchFamily="34" charset="-122"/>
                <a:ea typeface="微软雅黑" panose="020B0503020204020204" pitchFamily="34" charset="-122"/>
              </a:rPr>
              <a:t>2</a:t>
            </a:r>
            <a:r>
              <a:rPr lang="zh-CN" altLang="en-US" sz="1600" dirty="0" smtClean="0">
                <a:solidFill>
                  <a:srgbClr val="1D1D1A"/>
                </a:solidFill>
                <a:latin typeface="微软雅黑" panose="020B0503020204020204" pitchFamily="34" charset="-122"/>
                <a:ea typeface="微软雅黑" panose="020B0503020204020204" pitchFamily="34" charset="-122"/>
              </a:rPr>
              <a:t>、</a:t>
            </a:r>
            <a:r>
              <a:rPr lang="zh-CN" altLang="en-US" sz="1600" dirty="0">
                <a:solidFill>
                  <a:srgbClr val="1D1D1A"/>
                </a:solidFill>
                <a:latin typeface="微软雅黑" panose="020B0503020204020204" pitchFamily="34" charset="-122"/>
                <a:ea typeface="微软雅黑" panose="020B0503020204020204" pitchFamily="34" charset="-122"/>
              </a:rPr>
              <a:t>对于</a:t>
            </a:r>
            <a:r>
              <a:rPr lang="en-US" altLang="zh-CN" sz="1600" dirty="0">
                <a:solidFill>
                  <a:srgbClr val="1D1D1A"/>
                </a:solidFill>
                <a:latin typeface="微软雅黑" panose="020B0503020204020204" pitchFamily="34" charset="-122"/>
                <a:ea typeface="微软雅黑" panose="020B0503020204020204" pitchFamily="34" charset="-122"/>
              </a:rPr>
              <a:t>so</a:t>
            </a:r>
            <a:r>
              <a:rPr lang="zh-CN" altLang="en-US" sz="1600" dirty="0">
                <a:solidFill>
                  <a:srgbClr val="1D1D1A"/>
                </a:solidFill>
                <a:latin typeface="微软雅黑" panose="020B0503020204020204" pitchFamily="34" charset="-122"/>
                <a:ea typeface="微软雅黑" panose="020B0503020204020204" pitchFamily="34" charset="-122"/>
              </a:rPr>
              <a:t>，二进制文件或无法从</a:t>
            </a:r>
            <a:r>
              <a:rPr lang="en-US" altLang="zh-CN" sz="1600" dirty="0">
                <a:solidFill>
                  <a:srgbClr val="1D1D1A"/>
                </a:solidFill>
                <a:latin typeface="微软雅黑" panose="020B0503020204020204" pitchFamily="34" charset="-122"/>
                <a:ea typeface="微软雅黑" panose="020B0503020204020204" pitchFamily="34" charset="-122"/>
              </a:rPr>
              <a:t>Maven</a:t>
            </a:r>
            <a:r>
              <a:rPr lang="zh-CN" altLang="en-US" sz="1600" dirty="0">
                <a:solidFill>
                  <a:srgbClr val="1D1D1A"/>
                </a:solidFill>
                <a:latin typeface="微软雅黑" panose="020B0503020204020204" pitchFamily="34" charset="-122"/>
                <a:ea typeface="微软雅黑" panose="020B0503020204020204" pitchFamily="34" charset="-122"/>
              </a:rPr>
              <a:t>仓上找到的</a:t>
            </a:r>
            <a:r>
              <a:rPr lang="en-US" altLang="zh-CN" sz="1600" dirty="0">
                <a:solidFill>
                  <a:srgbClr val="1D1D1A"/>
                </a:solidFill>
                <a:latin typeface="微软雅黑" panose="020B0503020204020204" pitchFamily="34" charset="-122"/>
                <a:ea typeface="微软雅黑" panose="020B0503020204020204" pitchFamily="34" charset="-122"/>
              </a:rPr>
              <a:t>jar</a:t>
            </a:r>
            <a:r>
              <a:rPr lang="zh-CN" altLang="en-US" sz="1600" dirty="0">
                <a:solidFill>
                  <a:srgbClr val="1D1D1A"/>
                </a:solidFill>
                <a:latin typeface="微软雅黑" panose="020B0503020204020204" pitchFamily="34" charset="-122"/>
                <a:ea typeface="微软雅黑" panose="020B0503020204020204" pitchFamily="34" charset="-122"/>
              </a:rPr>
              <a:t>文件，需在鲲鹏上重新编译</a:t>
            </a:r>
          </a:p>
          <a:p>
            <a:pPr fontAlgn="auto">
              <a:lnSpc>
                <a:spcPct val="1500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1</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打开鲲鹏小智：</a:t>
            </a:r>
            <a:r>
              <a:rPr lang="en-US" altLang="zh-CN" sz="1200" dirty="0">
                <a:solidFill>
                  <a:srgbClr val="1D1D1A"/>
                </a:solidFill>
                <a:latin typeface="微软雅黑" panose="020B0503020204020204" pitchFamily="34" charset="-122"/>
                <a:ea typeface="微软雅黑" panose="020B0503020204020204" pitchFamily="34" charset="-122"/>
              </a:rPr>
              <a:t>http://ic-openlabs.huawei.com/chat/#/</a:t>
            </a:r>
          </a:p>
          <a:p>
            <a:pPr fontAlgn="auto">
              <a:lnSpc>
                <a:spcPct val="150000"/>
              </a:lnSpc>
              <a:spcBef>
                <a:spcPts val="60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       2</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输入依赖文件名，根据提示搜索移植指南</a:t>
            </a:r>
          </a:p>
          <a:p>
            <a:pPr fontAlgn="auto">
              <a:lnSpc>
                <a:spcPct val="1500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3</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如果未找到移植指南，根据源码问题提示编译</a:t>
            </a:r>
          </a:p>
        </p:txBody>
      </p:sp>
      <p:cxnSp>
        <p:nvCxnSpPr>
          <p:cNvPr id="25" name="直接箭头连接符 24"/>
          <p:cNvCxnSpPr/>
          <p:nvPr/>
        </p:nvCxnSpPr>
        <p:spPr bwMode="auto">
          <a:xfrm>
            <a:off x="3287688" y="3698515"/>
            <a:ext cx="0" cy="1260141"/>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spTree>
    <p:extLst>
      <p:ext uri="{BB962C8B-B14F-4D97-AF65-F5344CB8AC3E}">
        <p14:creationId xmlns:p14="http://schemas.microsoft.com/office/powerpoint/2010/main" val="1052952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50862" y="1268413"/>
            <a:ext cx="2160000"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35" name="矩形 34"/>
          <p:cNvSpPr/>
          <p:nvPr/>
        </p:nvSpPr>
        <p:spPr bwMode="auto">
          <a:xfrm>
            <a:off x="2782071" y="1268413"/>
            <a:ext cx="2160000"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37" name="矩形 36"/>
          <p:cNvSpPr/>
          <p:nvPr/>
        </p:nvSpPr>
        <p:spPr bwMode="auto">
          <a:xfrm>
            <a:off x="5013280" y="1268413"/>
            <a:ext cx="2160000"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chemeClr val="tx1"/>
              </a:solidFill>
              <a:latin typeface="FrutigerNext LT Regular" pitchFamily="34" charset="0"/>
              <a:ea typeface="宋体" pitchFamily="2" charset="-122"/>
            </a:endParaRPr>
          </a:p>
        </p:txBody>
      </p:sp>
      <p:sp>
        <p:nvSpPr>
          <p:cNvPr id="39" name="矩形 38"/>
          <p:cNvSpPr/>
          <p:nvPr/>
        </p:nvSpPr>
        <p:spPr bwMode="auto">
          <a:xfrm>
            <a:off x="7244489" y="1268413"/>
            <a:ext cx="2160000"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chemeClr val="tx1"/>
              </a:solidFill>
              <a:latin typeface="FrutigerNext LT Regular" pitchFamily="34" charset="0"/>
              <a:ea typeface="宋体" pitchFamily="2" charset="-122"/>
            </a:endParaRPr>
          </a:p>
        </p:txBody>
      </p:sp>
      <p:sp>
        <p:nvSpPr>
          <p:cNvPr id="43" name="矩形 42"/>
          <p:cNvSpPr/>
          <p:nvPr/>
        </p:nvSpPr>
        <p:spPr bwMode="auto">
          <a:xfrm>
            <a:off x="9475697" y="1268413"/>
            <a:ext cx="2160000" cy="50403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8" name="文本框 7"/>
          <p:cNvSpPr txBox="1"/>
          <p:nvPr/>
        </p:nvSpPr>
        <p:spPr bwMode="auto">
          <a:xfrm>
            <a:off x="964788" y="3537012"/>
            <a:ext cx="1332148" cy="30777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gn="ctr"/>
            <a:r>
              <a:rPr lang="zh-CN" altLang="en-US" sz="2000" b="1" dirty="0">
                <a:latin typeface="+mn-ea"/>
                <a:ea typeface="+mn-ea"/>
              </a:rPr>
              <a:t>迁移</a:t>
            </a:r>
            <a:r>
              <a:rPr lang="zh-CN" altLang="en-US" sz="2000" b="1" dirty="0" smtClean="0">
                <a:latin typeface="+mn-ea"/>
                <a:ea typeface="+mn-ea"/>
              </a:rPr>
              <a:t>准备</a:t>
            </a:r>
          </a:p>
        </p:txBody>
      </p:sp>
      <p:sp>
        <p:nvSpPr>
          <p:cNvPr id="10" name="文本框 9"/>
          <p:cNvSpPr txBox="1"/>
          <p:nvPr/>
        </p:nvSpPr>
        <p:spPr bwMode="auto">
          <a:xfrm>
            <a:off x="3051981" y="3537012"/>
            <a:ext cx="1620180" cy="30777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gn="ctr"/>
            <a:r>
              <a:rPr lang="zh-CN" altLang="en-US" sz="2000" b="1" dirty="0">
                <a:latin typeface="+mn-ea"/>
                <a:ea typeface="+mn-ea"/>
              </a:rPr>
              <a:t>迁移</a:t>
            </a:r>
            <a:r>
              <a:rPr lang="zh-CN" altLang="en-US" sz="2000" b="1" dirty="0" smtClean="0">
                <a:latin typeface="+mn-ea"/>
                <a:ea typeface="+mn-ea"/>
              </a:rPr>
              <a:t>分析</a:t>
            </a:r>
          </a:p>
        </p:txBody>
      </p:sp>
      <p:sp>
        <p:nvSpPr>
          <p:cNvPr id="11" name="文本框 10"/>
          <p:cNvSpPr txBox="1"/>
          <p:nvPr/>
        </p:nvSpPr>
        <p:spPr bwMode="auto">
          <a:xfrm>
            <a:off x="5427206" y="3537012"/>
            <a:ext cx="1332148" cy="30777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gn="ctr"/>
            <a:r>
              <a:rPr lang="zh-CN" altLang="en-US" sz="2000" b="1" dirty="0" smtClean="0">
                <a:latin typeface="+mn-ea"/>
                <a:ea typeface="+mn-ea"/>
              </a:rPr>
              <a:t>编译迁移</a:t>
            </a:r>
          </a:p>
        </p:txBody>
      </p:sp>
      <p:sp>
        <p:nvSpPr>
          <p:cNvPr id="12" name="文本框 11"/>
          <p:cNvSpPr txBox="1"/>
          <p:nvPr/>
        </p:nvSpPr>
        <p:spPr bwMode="auto">
          <a:xfrm>
            <a:off x="9661348" y="3537012"/>
            <a:ext cx="1788698" cy="30777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gn="ctr"/>
            <a:r>
              <a:rPr lang="zh-CN" altLang="en-US" sz="2000" b="1" dirty="0" smtClean="0">
                <a:latin typeface="+mn-ea"/>
                <a:ea typeface="+mn-ea"/>
              </a:rPr>
              <a:t>测试与认证</a:t>
            </a:r>
          </a:p>
        </p:txBody>
      </p:sp>
      <p:sp>
        <p:nvSpPr>
          <p:cNvPr id="13" name="文本框 12"/>
          <p:cNvSpPr txBox="1"/>
          <p:nvPr/>
        </p:nvSpPr>
        <p:spPr bwMode="auto">
          <a:xfrm>
            <a:off x="7658415" y="3537012"/>
            <a:ext cx="1332148" cy="30777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algn="ctr"/>
            <a:r>
              <a:rPr lang="zh-CN" altLang="en-US" sz="2000" b="1" dirty="0" smtClean="0">
                <a:latin typeface="+mn-ea"/>
                <a:ea typeface="+mn-ea"/>
              </a:rPr>
              <a:t>性能调优</a:t>
            </a:r>
          </a:p>
        </p:txBody>
      </p:sp>
      <p:sp>
        <p:nvSpPr>
          <p:cNvPr id="33" name="文本框 32"/>
          <p:cNvSpPr txBox="1"/>
          <p:nvPr/>
        </p:nvSpPr>
        <p:spPr bwMode="auto">
          <a:xfrm>
            <a:off x="1144537" y="4461210"/>
            <a:ext cx="972650" cy="507831"/>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defPPr>
              <a:defRPr lang="zh-CN"/>
            </a:defPPr>
            <a:lvl1pPr marL="171450" indent="-171450">
              <a:spcBef>
                <a:spcPts val="600"/>
              </a:spcBef>
              <a:buFont typeface="Arial" panose="020B0604020202020204" pitchFamily="34" charset="0"/>
              <a:buChar char="•"/>
              <a:defRPr sz="1800">
                <a:solidFill>
                  <a:srgbClr val="1D1D1A"/>
                </a:solidFill>
                <a:latin typeface="微软雅黑" panose="020B0503020204020204" pitchFamily="34" charset="-122"/>
                <a:ea typeface="微软雅黑" panose="020B0503020204020204" pitchFamily="34" charset="-122"/>
              </a:defRPr>
            </a:lvl1pPr>
          </a:lstStyle>
          <a:p>
            <a:r>
              <a:rPr lang="zh-CN" altLang="en-US" sz="1400" dirty="0"/>
              <a:t>信息收集</a:t>
            </a:r>
            <a:endParaRPr lang="en-US" altLang="zh-CN" sz="1400" dirty="0"/>
          </a:p>
          <a:p>
            <a:r>
              <a:rPr lang="zh-CN" altLang="en-US" sz="1400" dirty="0"/>
              <a:t>环境申请</a:t>
            </a:r>
          </a:p>
        </p:txBody>
      </p:sp>
      <p:sp>
        <p:nvSpPr>
          <p:cNvPr id="38" name="文本框 37"/>
          <p:cNvSpPr txBox="1"/>
          <p:nvPr/>
        </p:nvSpPr>
        <p:spPr bwMode="auto">
          <a:xfrm>
            <a:off x="3135055" y="4461210"/>
            <a:ext cx="1376769" cy="1077218"/>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defPPr>
              <a:defRPr lang="zh-CN"/>
            </a:defPPr>
            <a:lvl1pPr marL="171450" indent="-171450">
              <a:spcBef>
                <a:spcPts val="600"/>
              </a:spcBef>
              <a:buFont typeface="Arial" panose="020B0604020202020204" pitchFamily="34" charset="0"/>
              <a:buChar char="•"/>
              <a:defRPr sz="1800">
                <a:solidFill>
                  <a:srgbClr val="CF6B63"/>
                </a:solidFill>
                <a:latin typeface="微软雅黑" panose="020B0503020204020204" pitchFamily="34" charset="-122"/>
                <a:ea typeface="微软雅黑" panose="020B0503020204020204" pitchFamily="34" charset="-122"/>
              </a:defRPr>
            </a:lvl1pPr>
          </a:lstStyle>
          <a:p>
            <a:r>
              <a:rPr lang="zh-CN" altLang="en-US" sz="1400" dirty="0">
                <a:solidFill>
                  <a:schemeClr val="tx1"/>
                </a:solidFill>
              </a:rPr>
              <a:t>软件栈分析</a:t>
            </a:r>
            <a:endParaRPr lang="en-US" altLang="zh-CN" sz="1400" dirty="0">
              <a:solidFill>
                <a:schemeClr val="tx1"/>
              </a:solidFill>
            </a:endParaRPr>
          </a:p>
          <a:p>
            <a:r>
              <a:rPr lang="zh-CN" altLang="en-US" sz="1400" dirty="0">
                <a:solidFill>
                  <a:schemeClr val="tx1"/>
                </a:solidFill>
              </a:rPr>
              <a:t>编程语言</a:t>
            </a:r>
            <a:r>
              <a:rPr lang="en-US" altLang="zh-CN" sz="1400" dirty="0">
                <a:solidFill>
                  <a:schemeClr val="tx1"/>
                </a:solidFill>
              </a:rPr>
              <a:t>/</a:t>
            </a:r>
            <a:r>
              <a:rPr lang="zh-CN" altLang="en-US" sz="1400" dirty="0" smtClean="0">
                <a:solidFill>
                  <a:schemeClr val="tx1"/>
                </a:solidFill>
              </a:rPr>
              <a:t>代码</a:t>
            </a:r>
            <a:r>
              <a:rPr lang="en-US" altLang="zh-CN" sz="1400" dirty="0" smtClean="0">
                <a:solidFill>
                  <a:schemeClr val="tx1"/>
                </a:solidFill>
              </a:rPr>
              <a:t>/</a:t>
            </a:r>
            <a:r>
              <a:rPr lang="zh-CN" altLang="en-US" sz="1400" dirty="0" smtClean="0">
                <a:solidFill>
                  <a:schemeClr val="tx1"/>
                </a:solidFill>
              </a:rPr>
              <a:t>依赖</a:t>
            </a:r>
            <a:r>
              <a:rPr lang="zh-CN" altLang="en-US" sz="1400" dirty="0">
                <a:solidFill>
                  <a:schemeClr val="tx1"/>
                </a:solidFill>
              </a:rPr>
              <a:t>库</a:t>
            </a:r>
            <a:r>
              <a:rPr lang="zh-CN" altLang="en-US" sz="1400" dirty="0" smtClean="0">
                <a:solidFill>
                  <a:schemeClr val="tx1"/>
                </a:solidFill>
              </a:rPr>
              <a:t>分析</a:t>
            </a:r>
            <a:endParaRPr lang="en-US" altLang="zh-CN" sz="1400" dirty="0">
              <a:solidFill>
                <a:schemeClr val="tx1"/>
              </a:solidFill>
            </a:endParaRPr>
          </a:p>
          <a:p>
            <a:endParaRPr lang="en-US" altLang="zh-CN" dirty="0"/>
          </a:p>
        </p:txBody>
      </p:sp>
      <p:sp>
        <p:nvSpPr>
          <p:cNvPr id="40" name="文本框 39"/>
          <p:cNvSpPr txBox="1"/>
          <p:nvPr/>
        </p:nvSpPr>
        <p:spPr bwMode="auto">
          <a:xfrm>
            <a:off x="7696612" y="4461210"/>
            <a:ext cx="1351716" cy="507831"/>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marL="171450" indent="-171450">
              <a:spcBef>
                <a:spcPts val="600"/>
              </a:spcBef>
              <a:buFont typeface="Arial" panose="020B0604020202020204" pitchFamily="34" charset="0"/>
              <a:buChar char="•"/>
            </a:pPr>
            <a:r>
              <a:rPr lang="zh-CN" altLang="en-US" sz="1400" dirty="0" smtClean="0">
                <a:solidFill>
                  <a:srgbClr val="1D1D1A"/>
                </a:solidFill>
                <a:latin typeface="微软雅黑" panose="020B0503020204020204" pitchFamily="34" charset="-122"/>
                <a:ea typeface="微软雅黑" panose="020B0503020204020204" pitchFamily="34" charset="-122"/>
              </a:rPr>
              <a:t>性能指标测试</a:t>
            </a:r>
            <a:endParaRPr lang="en-US" altLang="zh-CN" sz="1400" dirty="0">
              <a:solidFill>
                <a:srgbClr val="1D1D1A"/>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400" dirty="0" smtClean="0">
                <a:solidFill>
                  <a:srgbClr val="1D1D1A"/>
                </a:solidFill>
                <a:latin typeface="微软雅黑" panose="020B0503020204020204" pitchFamily="34" charset="-122"/>
                <a:ea typeface="微软雅黑" panose="020B0503020204020204" pitchFamily="34" charset="-122"/>
              </a:rPr>
              <a:t>性能优化</a:t>
            </a:r>
            <a:endParaRPr lang="en-US" altLang="zh-CN" sz="1400" dirty="0">
              <a:solidFill>
                <a:srgbClr val="1D1D1A"/>
              </a:solidFill>
              <a:latin typeface="微软雅黑" panose="020B0503020204020204" pitchFamily="34" charset="-122"/>
              <a:ea typeface="微软雅黑" panose="020B0503020204020204" pitchFamily="34" charset="-122"/>
            </a:endParaRPr>
          </a:p>
        </p:txBody>
      </p:sp>
      <p:sp>
        <p:nvSpPr>
          <p:cNvPr id="41" name="文本框 40"/>
          <p:cNvSpPr txBox="1"/>
          <p:nvPr/>
        </p:nvSpPr>
        <p:spPr bwMode="auto">
          <a:xfrm>
            <a:off x="9908294" y="4461210"/>
            <a:ext cx="1372282" cy="1308050"/>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defPPr>
              <a:defRPr lang="zh-CN"/>
            </a:defPPr>
            <a:lvl1pPr marL="171450" indent="-171450">
              <a:spcBef>
                <a:spcPts val="600"/>
              </a:spcBef>
              <a:buFont typeface="Arial" panose="020B0604020202020204" pitchFamily="34" charset="0"/>
              <a:buChar char="•"/>
              <a:defRPr sz="1800">
                <a:solidFill>
                  <a:srgbClr val="CF6B63"/>
                </a:solidFill>
                <a:latin typeface="微软雅黑" panose="020B0503020204020204" pitchFamily="34" charset="-122"/>
                <a:ea typeface="微软雅黑" panose="020B0503020204020204" pitchFamily="34" charset="-122"/>
              </a:defRPr>
            </a:lvl1pPr>
          </a:lstStyle>
          <a:p>
            <a:r>
              <a:rPr lang="zh-CN" altLang="en-US" sz="1400" dirty="0">
                <a:solidFill>
                  <a:schemeClr val="tx1"/>
                </a:solidFill>
              </a:rPr>
              <a:t>压力</a:t>
            </a:r>
            <a:r>
              <a:rPr lang="zh-CN" altLang="en-US" sz="1400" dirty="0" smtClean="0">
                <a:solidFill>
                  <a:schemeClr val="tx1"/>
                </a:solidFill>
              </a:rPr>
              <a:t>测试</a:t>
            </a:r>
            <a:endParaRPr lang="en-US" altLang="zh-CN" sz="1400" dirty="0" smtClean="0">
              <a:solidFill>
                <a:schemeClr val="tx1"/>
              </a:solidFill>
            </a:endParaRPr>
          </a:p>
          <a:p>
            <a:r>
              <a:rPr lang="zh-CN" altLang="en-US" sz="1400" dirty="0">
                <a:solidFill>
                  <a:schemeClr val="tx1"/>
                </a:solidFill>
              </a:rPr>
              <a:t>长稳</a:t>
            </a:r>
            <a:r>
              <a:rPr lang="zh-CN" altLang="en-US" sz="1400" dirty="0" smtClean="0">
                <a:solidFill>
                  <a:schemeClr val="tx1"/>
                </a:solidFill>
              </a:rPr>
              <a:t>测试</a:t>
            </a:r>
            <a:endParaRPr lang="en-US" altLang="zh-CN" sz="1400" dirty="0" smtClean="0">
              <a:solidFill>
                <a:schemeClr val="tx1"/>
              </a:solidFill>
            </a:endParaRPr>
          </a:p>
          <a:p>
            <a:r>
              <a:rPr lang="zh-CN" altLang="en-US" sz="1400" dirty="0" smtClean="0">
                <a:solidFill>
                  <a:schemeClr val="tx1"/>
                </a:solidFill>
              </a:rPr>
              <a:t>规模商用</a:t>
            </a:r>
            <a:r>
              <a:rPr lang="en-US" altLang="zh-CN" sz="1400" dirty="0">
                <a:solidFill>
                  <a:schemeClr val="tx1"/>
                </a:solidFill>
              </a:rPr>
              <a:t>/</a:t>
            </a:r>
            <a:r>
              <a:rPr lang="zh-CN" altLang="en-US" sz="1400" dirty="0" smtClean="0">
                <a:solidFill>
                  <a:schemeClr val="tx1"/>
                </a:solidFill>
              </a:rPr>
              <a:t>鲲鹏展翅认证</a:t>
            </a:r>
            <a:endParaRPr lang="en-US" altLang="zh-CN" sz="1400" dirty="0" smtClean="0">
              <a:solidFill>
                <a:schemeClr val="tx1"/>
              </a:solidFill>
            </a:endParaRPr>
          </a:p>
          <a:p>
            <a:pPr marL="0" indent="0">
              <a:buNone/>
            </a:pPr>
            <a:endParaRPr lang="en-US" altLang="zh-CN" sz="1400" dirty="0">
              <a:solidFill>
                <a:schemeClr val="tx1"/>
              </a:solidFill>
            </a:endParaRPr>
          </a:p>
        </p:txBody>
      </p:sp>
      <p:sp>
        <p:nvSpPr>
          <p:cNvPr id="42" name="文本框 41"/>
          <p:cNvSpPr txBox="1"/>
          <p:nvPr/>
        </p:nvSpPr>
        <p:spPr bwMode="auto">
          <a:xfrm>
            <a:off x="5509971" y="4461210"/>
            <a:ext cx="1162093" cy="507831"/>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p>
            <a:pPr marL="171450" indent="-171450">
              <a:spcBef>
                <a:spcPts val="600"/>
              </a:spcBef>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代码迁移</a:t>
            </a:r>
            <a:endParaRPr lang="en-US" altLang="zh-CN" sz="1400" dirty="0" smtClean="0">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软件包迁移</a:t>
            </a:r>
            <a:endParaRPr lang="en-US" altLang="zh-CN" sz="1400" dirty="0" smtClean="0">
              <a:latin typeface="微软雅黑" panose="020B0503020204020204" pitchFamily="34" charset="-122"/>
              <a:ea typeface="微软雅黑" panose="020B0503020204020204" pitchFamily="34" charset="-122"/>
            </a:endParaRPr>
          </a:p>
        </p:txBody>
      </p:sp>
      <p:sp>
        <p:nvSpPr>
          <p:cNvPr id="26" name="椭圆 25"/>
          <p:cNvSpPr/>
          <p:nvPr/>
        </p:nvSpPr>
        <p:spPr>
          <a:xfrm>
            <a:off x="-1140804" y="1568273"/>
            <a:ext cx="287933" cy="287933"/>
          </a:xfrm>
          <a:prstGeom prst="ellipse">
            <a:avLst/>
          </a:prstGeom>
          <a:solidFill>
            <a:srgbClr val="F7A6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27" name="椭圆 26"/>
          <p:cNvSpPr/>
          <p:nvPr/>
        </p:nvSpPr>
        <p:spPr>
          <a:xfrm>
            <a:off x="-1140804" y="2113440"/>
            <a:ext cx="287933" cy="287933"/>
          </a:xfrm>
          <a:prstGeom prst="ellipse">
            <a:avLst/>
          </a:prstGeom>
          <a:solidFill>
            <a:srgbClr val="15B0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28" name="椭圆 27"/>
          <p:cNvSpPr/>
          <p:nvPr/>
        </p:nvSpPr>
        <p:spPr>
          <a:xfrm>
            <a:off x="-1140804" y="2658608"/>
            <a:ext cx="287933" cy="287933"/>
          </a:xfrm>
          <a:prstGeom prst="ellipse">
            <a:avLst/>
          </a:prstGeom>
          <a:solidFill>
            <a:srgbClr val="84D0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29" name="椭圆 28"/>
          <p:cNvSpPr/>
          <p:nvPr/>
        </p:nvSpPr>
        <p:spPr>
          <a:xfrm>
            <a:off x="-672752" y="1568273"/>
            <a:ext cx="287933" cy="287933"/>
          </a:xfrm>
          <a:prstGeom prst="ellipse">
            <a:avLst/>
          </a:prstGeom>
          <a:solidFill>
            <a:srgbClr val="FFD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0" name="椭圆 29"/>
          <p:cNvSpPr/>
          <p:nvPr/>
        </p:nvSpPr>
        <p:spPr>
          <a:xfrm>
            <a:off x="-672752" y="2113440"/>
            <a:ext cx="287933" cy="287933"/>
          </a:xfrm>
          <a:prstGeom prst="ellipse">
            <a:avLst/>
          </a:prstGeom>
          <a:solidFill>
            <a:srgbClr val="59C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1" name="椭圆 30"/>
          <p:cNvSpPr/>
          <p:nvPr/>
        </p:nvSpPr>
        <p:spPr>
          <a:xfrm>
            <a:off x="-672752" y="2658608"/>
            <a:ext cx="287933" cy="287933"/>
          </a:xfrm>
          <a:prstGeom prst="ellipse">
            <a:avLst/>
          </a:prstGeom>
          <a:solidFill>
            <a:srgbClr val="F66F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43689">
              <a:defRPr/>
            </a:pPr>
            <a:endParaRPr lang="zh-CN" altLang="en-US"/>
          </a:p>
        </p:txBody>
      </p:sp>
      <p:sp>
        <p:nvSpPr>
          <p:cNvPr id="34"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迁移过程概述</a:t>
            </a:r>
            <a:r>
              <a:rPr lang="en-US" altLang="zh-CN" sz="2800" dirty="0">
                <a:latin typeface="+mj-lt"/>
                <a:ea typeface="+mn-ea"/>
              </a:rPr>
              <a:t>——</a:t>
            </a:r>
            <a:r>
              <a:rPr lang="zh-CN" altLang="en-US" sz="2800" dirty="0">
                <a:latin typeface="+mj-lt"/>
                <a:ea typeface="+mn-ea"/>
              </a:rPr>
              <a:t>五个步骤完成软件迁移</a:t>
            </a:r>
          </a:p>
        </p:txBody>
      </p:sp>
      <p:grpSp>
        <p:nvGrpSpPr>
          <p:cNvPr id="1136" name="组合 1135"/>
          <p:cNvGrpSpPr/>
          <p:nvPr/>
        </p:nvGrpSpPr>
        <p:grpSpPr>
          <a:xfrm>
            <a:off x="1023643" y="1935100"/>
            <a:ext cx="1214438" cy="1385888"/>
            <a:chOff x="1023643" y="1708429"/>
            <a:chExt cx="1214438" cy="1385888"/>
          </a:xfrm>
        </p:grpSpPr>
        <p:grpSp>
          <p:nvGrpSpPr>
            <p:cNvPr id="1128" name="组合 1127"/>
            <p:cNvGrpSpPr/>
            <p:nvPr/>
          </p:nvGrpSpPr>
          <p:grpSpPr>
            <a:xfrm>
              <a:off x="1023643" y="1708429"/>
              <a:ext cx="1214438" cy="1385888"/>
              <a:chOff x="1023643" y="1708429"/>
              <a:chExt cx="1214438" cy="1385888"/>
            </a:xfrm>
          </p:grpSpPr>
          <p:sp>
            <p:nvSpPr>
              <p:cNvPr id="9"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lumMod val="75000"/>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lumMod val="75000"/>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29" name="组合 1128"/>
            <p:cNvGrpSpPr/>
            <p:nvPr/>
          </p:nvGrpSpPr>
          <p:grpSpPr>
            <a:xfrm>
              <a:off x="1365750" y="2225954"/>
              <a:ext cx="530225" cy="350838"/>
              <a:chOff x="1366543" y="2225954"/>
              <a:chExt cx="530225" cy="350838"/>
            </a:xfrm>
          </p:grpSpPr>
          <p:sp>
            <p:nvSpPr>
              <p:cNvPr id="22" name="Rectangle 12"/>
              <p:cNvSpPr>
                <a:spLocks noChangeArrowheads="1"/>
              </p:cNvSpPr>
              <p:nvPr/>
            </p:nvSpPr>
            <p:spPr bwMode="auto">
              <a:xfrm>
                <a:off x="1366543" y="2225954"/>
                <a:ext cx="530225" cy="350838"/>
              </a:xfrm>
              <a:prstGeom prst="rect">
                <a:avLst/>
              </a:prstGeom>
              <a:noFill/>
              <a:ln w="381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
              <p:cNvSpPr>
                <a:spLocks/>
              </p:cNvSpPr>
              <p:nvPr/>
            </p:nvSpPr>
            <p:spPr bwMode="auto">
              <a:xfrm>
                <a:off x="1366543" y="2225954"/>
                <a:ext cx="530225" cy="174625"/>
              </a:xfrm>
              <a:custGeom>
                <a:avLst/>
                <a:gdLst>
                  <a:gd name="T0" fmla="*/ 0 w 334"/>
                  <a:gd name="T1" fmla="*/ 0 h 110"/>
                  <a:gd name="T2" fmla="*/ 167 w 334"/>
                  <a:gd name="T3" fmla="*/ 110 h 110"/>
                  <a:gd name="T4" fmla="*/ 334 w 334"/>
                  <a:gd name="T5" fmla="*/ 0 h 110"/>
                  <a:gd name="T6" fmla="*/ 0 w 334"/>
                  <a:gd name="T7" fmla="*/ 0 h 110"/>
                </a:gdLst>
                <a:ahLst/>
                <a:cxnLst>
                  <a:cxn ang="0">
                    <a:pos x="T0" y="T1"/>
                  </a:cxn>
                  <a:cxn ang="0">
                    <a:pos x="T2" y="T3"/>
                  </a:cxn>
                  <a:cxn ang="0">
                    <a:pos x="T4" y="T5"/>
                  </a:cxn>
                  <a:cxn ang="0">
                    <a:pos x="T6" y="T7"/>
                  </a:cxn>
                </a:cxnLst>
                <a:rect l="0" t="0" r="r" b="b"/>
                <a:pathLst>
                  <a:path w="334" h="110">
                    <a:moveTo>
                      <a:pt x="0" y="0"/>
                    </a:moveTo>
                    <a:lnTo>
                      <a:pt x="167" y="110"/>
                    </a:lnTo>
                    <a:lnTo>
                      <a:pt x="334" y="0"/>
                    </a:lnTo>
                    <a:lnTo>
                      <a:pt x="0" y="0"/>
                    </a:lnTo>
                    <a:close/>
                  </a:path>
                </a:pathLst>
              </a:custGeom>
              <a:noFill/>
              <a:ln w="381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35" name="组合 1134"/>
          <p:cNvGrpSpPr/>
          <p:nvPr/>
        </p:nvGrpSpPr>
        <p:grpSpPr>
          <a:xfrm>
            <a:off x="3254852" y="1935100"/>
            <a:ext cx="1214438" cy="1385888"/>
            <a:chOff x="3211714" y="1708429"/>
            <a:chExt cx="1214438" cy="1385888"/>
          </a:xfrm>
        </p:grpSpPr>
        <p:grpSp>
          <p:nvGrpSpPr>
            <p:cNvPr id="64" name="Group 17"/>
            <p:cNvGrpSpPr>
              <a:grpSpLocks noChangeAspect="1"/>
            </p:cNvGrpSpPr>
            <p:nvPr/>
          </p:nvGrpSpPr>
          <p:grpSpPr bwMode="auto">
            <a:xfrm>
              <a:off x="3560805" y="2161421"/>
              <a:ext cx="516256" cy="479904"/>
              <a:chOff x="-1168" y="2421"/>
              <a:chExt cx="1264" cy="1175"/>
            </a:xfrm>
          </p:grpSpPr>
          <p:sp>
            <p:nvSpPr>
              <p:cNvPr id="65" name="Freeform 18"/>
              <p:cNvSpPr>
                <a:spLocks/>
              </p:cNvSpPr>
              <p:nvPr/>
            </p:nvSpPr>
            <p:spPr bwMode="auto">
              <a:xfrm>
                <a:off x="-1168" y="2421"/>
                <a:ext cx="1248" cy="217"/>
              </a:xfrm>
              <a:custGeom>
                <a:avLst/>
                <a:gdLst>
                  <a:gd name="T0" fmla="*/ 0 w 1248"/>
                  <a:gd name="T1" fmla="*/ 217 h 217"/>
                  <a:gd name="T2" fmla="*/ 0 w 1248"/>
                  <a:gd name="T3" fmla="*/ 0 h 217"/>
                  <a:gd name="T4" fmla="*/ 1248 w 1248"/>
                  <a:gd name="T5" fmla="*/ 0 h 217"/>
                  <a:gd name="T6" fmla="*/ 1248 w 1248"/>
                  <a:gd name="T7" fmla="*/ 217 h 217"/>
                </a:gdLst>
                <a:ahLst/>
                <a:cxnLst>
                  <a:cxn ang="0">
                    <a:pos x="T0" y="T1"/>
                  </a:cxn>
                  <a:cxn ang="0">
                    <a:pos x="T2" y="T3"/>
                  </a:cxn>
                  <a:cxn ang="0">
                    <a:pos x="T4" y="T5"/>
                  </a:cxn>
                  <a:cxn ang="0">
                    <a:pos x="T6" y="T7"/>
                  </a:cxn>
                </a:cxnLst>
                <a:rect l="0" t="0" r="r" b="b"/>
                <a:pathLst>
                  <a:path w="1248" h="217">
                    <a:moveTo>
                      <a:pt x="0" y="217"/>
                    </a:moveTo>
                    <a:lnTo>
                      <a:pt x="0" y="0"/>
                    </a:lnTo>
                    <a:lnTo>
                      <a:pt x="1248" y="0"/>
                    </a:lnTo>
                    <a:lnTo>
                      <a:pt x="1248" y="217"/>
                    </a:lnTo>
                  </a:path>
                </a:pathLst>
              </a:custGeom>
              <a:noFill/>
              <a:ln w="31750" cap="sq">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
              <p:cNvSpPr>
                <a:spLocks/>
              </p:cNvSpPr>
              <p:nvPr/>
            </p:nvSpPr>
            <p:spPr bwMode="auto">
              <a:xfrm>
                <a:off x="-1168" y="2752"/>
                <a:ext cx="1248" cy="217"/>
              </a:xfrm>
              <a:custGeom>
                <a:avLst/>
                <a:gdLst>
                  <a:gd name="T0" fmla="*/ 0 w 1248"/>
                  <a:gd name="T1" fmla="*/ 217 h 217"/>
                  <a:gd name="T2" fmla="*/ 0 w 1248"/>
                  <a:gd name="T3" fmla="*/ 0 h 217"/>
                  <a:gd name="T4" fmla="*/ 1248 w 1248"/>
                  <a:gd name="T5" fmla="*/ 0 h 217"/>
                  <a:gd name="T6" fmla="*/ 1248 w 1248"/>
                  <a:gd name="T7" fmla="*/ 217 h 217"/>
                </a:gdLst>
                <a:ahLst/>
                <a:cxnLst>
                  <a:cxn ang="0">
                    <a:pos x="T0" y="T1"/>
                  </a:cxn>
                  <a:cxn ang="0">
                    <a:pos x="T2" y="T3"/>
                  </a:cxn>
                  <a:cxn ang="0">
                    <a:pos x="T4" y="T5"/>
                  </a:cxn>
                  <a:cxn ang="0">
                    <a:pos x="T6" y="T7"/>
                  </a:cxn>
                </a:cxnLst>
                <a:rect l="0" t="0" r="r" b="b"/>
                <a:pathLst>
                  <a:path w="1248" h="217">
                    <a:moveTo>
                      <a:pt x="0" y="217"/>
                    </a:moveTo>
                    <a:lnTo>
                      <a:pt x="0" y="0"/>
                    </a:lnTo>
                    <a:lnTo>
                      <a:pt x="1248" y="0"/>
                    </a:lnTo>
                    <a:lnTo>
                      <a:pt x="1248" y="217"/>
                    </a:lnTo>
                  </a:path>
                </a:pathLst>
              </a:custGeom>
              <a:noFill/>
              <a:ln w="31750" cap="sq">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0"/>
              <p:cNvSpPr>
                <a:spLocks/>
              </p:cNvSpPr>
              <p:nvPr/>
            </p:nvSpPr>
            <p:spPr bwMode="auto">
              <a:xfrm>
                <a:off x="-1168" y="3083"/>
                <a:ext cx="1248" cy="406"/>
              </a:xfrm>
              <a:custGeom>
                <a:avLst/>
                <a:gdLst>
                  <a:gd name="T0" fmla="*/ 789 w 1248"/>
                  <a:gd name="T1" fmla="*/ 406 h 406"/>
                  <a:gd name="T2" fmla="*/ 0 w 1248"/>
                  <a:gd name="T3" fmla="*/ 406 h 406"/>
                  <a:gd name="T4" fmla="*/ 0 w 1248"/>
                  <a:gd name="T5" fmla="*/ 0 h 406"/>
                  <a:gd name="T6" fmla="*/ 1248 w 1248"/>
                  <a:gd name="T7" fmla="*/ 0 h 406"/>
                  <a:gd name="T8" fmla="*/ 1248 w 1248"/>
                  <a:gd name="T9" fmla="*/ 127 h 406"/>
                </a:gdLst>
                <a:ahLst/>
                <a:cxnLst>
                  <a:cxn ang="0">
                    <a:pos x="T0" y="T1"/>
                  </a:cxn>
                  <a:cxn ang="0">
                    <a:pos x="T2" y="T3"/>
                  </a:cxn>
                  <a:cxn ang="0">
                    <a:pos x="T4" y="T5"/>
                  </a:cxn>
                  <a:cxn ang="0">
                    <a:pos x="T6" y="T7"/>
                  </a:cxn>
                  <a:cxn ang="0">
                    <a:pos x="T8" y="T9"/>
                  </a:cxn>
                </a:cxnLst>
                <a:rect l="0" t="0" r="r" b="b"/>
                <a:pathLst>
                  <a:path w="1248" h="406">
                    <a:moveTo>
                      <a:pt x="789" y="406"/>
                    </a:moveTo>
                    <a:lnTo>
                      <a:pt x="0" y="406"/>
                    </a:lnTo>
                    <a:lnTo>
                      <a:pt x="0" y="0"/>
                    </a:lnTo>
                    <a:lnTo>
                      <a:pt x="1248" y="0"/>
                    </a:lnTo>
                    <a:lnTo>
                      <a:pt x="1248" y="127"/>
                    </a:lnTo>
                  </a:path>
                </a:pathLst>
              </a:custGeom>
              <a:noFill/>
              <a:ln w="31750" cap="sq">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1"/>
              <p:cNvSpPr>
                <a:spLocks/>
              </p:cNvSpPr>
              <p:nvPr/>
            </p:nvSpPr>
            <p:spPr bwMode="auto">
              <a:xfrm>
                <a:off x="-265" y="3269"/>
                <a:ext cx="309" cy="310"/>
              </a:xfrm>
              <a:custGeom>
                <a:avLst/>
                <a:gdLst>
                  <a:gd name="T0" fmla="*/ 103 w 131"/>
                  <a:gd name="T1" fmla="*/ 21 h 131"/>
                  <a:gd name="T2" fmla="*/ 111 w 131"/>
                  <a:gd name="T3" fmla="*/ 103 h 131"/>
                  <a:gd name="T4" fmla="*/ 28 w 131"/>
                  <a:gd name="T5" fmla="*/ 110 h 131"/>
                  <a:gd name="T6" fmla="*/ 21 w 131"/>
                  <a:gd name="T7" fmla="*/ 28 h 131"/>
                  <a:gd name="T8" fmla="*/ 103 w 131"/>
                  <a:gd name="T9" fmla="*/ 21 h 131"/>
                </a:gdLst>
                <a:ahLst/>
                <a:cxnLst>
                  <a:cxn ang="0">
                    <a:pos x="T0" y="T1"/>
                  </a:cxn>
                  <a:cxn ang="0">
                    <a:pos x="T2" y="T3"/>
                  </a:cxn>
                  <a:cxn ang="0">
                    <a:pos x="T4" y="T5"/>
                  </a:cxn>
                  <a:cxn ang="0">
                    <a:pos x="T6" y="T7"/>
                  </a:cxn>
                  <a:cxn ang="0">
                    <a:pos x="T8" y="T9"/>
                  </a:cxn>
                </a:cxnLst>
                <a:rect l="0" t="0" r="r" b="b"/>
                <a:pathLst>
                  <a:path w="131" h="131">
                    <a:moveTo>
                      <a:pt x="103" y="21"/>
                    </a:moveTo>
                    <a:cubicBezTo>
                      <a:pt x="128" y="41"/>
                      <a:pt x="131" y="78"/>
                      <a:pt x="111" y="103"/>
                    </a:cubicBezTo>
                    <a:cubicBezTo>
                      <a:pt x="90" y="128"/>
                      <a:pt x="53" y="131"/>
                      <a:pt x="28" y="110"/>
                    </a:cubicBezTo>
                    <a:cubicBezTo>
                      <a:pt x="4" y="90"/>
                      <a:pt x="0" y="53"/>
                      <a:pt x="21" y="28"/>
                    </a:cubicBezTo>
                    <a:cubicBezTo>
                      <a:pt x="42" y="3"/>
                      <a:pt x="79" y="0"/>
                      <a:pt x="103" y="21"/>
                    </a:cubicBezTo>
                    <a:close/>
                  </a:path>
                </a:pathLst>
              </a:custGeom>
              <a:noFill/>
              <a:ln w="381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Line 22"/>
              <p:cNvSpPr>
                <a:spLocks noChangeShapeType="1"/>
              </p:cNvSpPr>
              <p:nvPr/>
            </p:nvSpPr>
            <p:spPr bwMode="auto">
              <a:xfrm>
                <a:off x="-3" y="3513"/>
                <a:ext cx="99" cy="83"/>
              </a:xfrm>
              <a:prstGeom prst="line">
                <a:avLst/>
              </a:prstGeom>
              <a:noFill/>
              <a:ln w="381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8" name="组合 127"/>
            <p:cNvGrpSpPr/>
            <p:nvPr/>
          </p:nvGrpSpPr>
          <p:grpSpPr>
            <a:xfrm>
              <a:off x="3211714" y="1708429"/>
              <a:ext cx="1214438" cy="1385888"/>
              <a:chOff x="1023643" y="1708429"/>
              <a:chExt cx="1214438" cy="1385888"/>
            </a:xfrm>
          </p:grpSpPr>
          <p:sp>
            <p:nvSpPr>
              <p:cNvPr id="129"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34" name="组合 1133"/>
          <p:cNvGrpSpPr/>
          <p:nvPr/>
        </p:nvGrpSpPr>
        <p:grpSpPr>
          <a:xfrm>
            <a:off x="5486061" y="1935100"/>
            <a:ext cx="1214438" cy="1385888"/>
            <a:chOff x="5493360" y="1708429"/>
            <a:chExt cx="1214438" cy="1385888"/>
          </a:xfrm>
        </p:grpSpPr>
        <p:grpSp>
          <p:nvGrpSpPr>
            <p:cNvPr id="62" name="Group 81"/>
            <p:cNvGrpSpPr>
              <a:grpSpLocks noChangeAspect="1"/>
            </p:cNvGrpSpPr>
            <p:nvPr/>
          </p:nvGrpSpPr>
          <p:grpSpPr bwMode="auto">
            <a:xfrm>
              <a:off x="5865662" y="2148446"/>
              <a:ext cx="469836" cy="505854"/>
              <a:chOff x="8339" y="1141"/>
              <a:chExt cx="1487" cy="1601"/>
            </a:xfrm>
            <a:solidFill>
              <a:schemeClr val="bg1">
                <a:lumMod val="50000"/>
              </a:schemeClr>
            </a:solidFill>
          </p:grpSpPr>
          <p:sp>
            <p:nvSpPr>
              <p:cNvPr id="77" name="Freeform 82"/>
              <p:cNvSpPr>
                <a:spLocks/>
              </p:cNvSpPr>
              <p:nvPr/>
            </p:nvSpPr>
            <p:spPr bwMode="auto">
              <a:xfrm>
                <a:off x="8954" y="1813"/>
                <a:ext cx="86" cy="86"/>
              </a:xfrm>
              <a:custGeom>
                <a:avLst/>
                <a:gdLst>
                  <a:gd name="T0" fmla="*/ 86 w 86"/>
                  <a:gd name="T1" fmla="*/ 86 h 86"/>
                  <a:gd name="T2" fmla="*/ 0 w 86"/>
                  <a:gd name="T3" fmla="*/ 86 h 86"/>
                  <a:gd name="T4" fmla="*/ 0 w 86"/>
                  <a:gd name="T5" fmla="*/ 29 h 86"/>
                  <a:gd name="T6" fmla="*/ 28 w 86"/>
                  <a:gd name="T7" fmla="*/ 29 h 86"/>
                  <a:gd name="T8" fmla="*/ 28 w 86"/>
                  <a:gd name="T9" fmla="*/ 0 h 86"/>
                  <a:gd name="T10" fmla="*/ 86 w 86"/>
                  <a:gd name="T11" fmla="*/ 0 h 86"/>
                  <a:gd name="T12" fmla="*/ 86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86" y="86"/>
                    </a:moveTo>
                    <a:lnTo>
                      <a:pt x="0" y="86"/>
                    </a:lnTo>
                    <a:lnTo>
                      <a:pt x="0" y="29"/>
                    </a:lnTo>
                    <a:lnTo>
                      <a:pt x="28" y="29"/>
                    </a:lnTo>
                    <a:lnTo>
                      <a:pt x="28" y="0"/>
                    </a:lnTo>
                    <a:lnTo>
                      <a:pt x="86" y="0"/>
                    </a:lnTo>
                    <a:lnTo>
                      <a:pt x="8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83"/>
              <p:cNvSpPr>
                <a:spLocks noEditPoints="1"/>
              </p:cNvSpPr>
              <p:nvPr/>
            </p:nvSpPr>
            <p:spPr bwMode="auto">
              <a:xfrm>
                <a:off x="8525" y="1842"/>
                <a:ext cx="329" cy="57"/>
              </a:xfrm>
              <a:custGeom>
                <a:avLst/>
                <a:gdLst>
                  <a:gd name="T0" fmla="*/ 329 w 329"/>
                  <a:gd name="T1" fmla="*/ 57 h 57"/>
                  <a:gd name="T2" fmla="*/ 214 w 329"/>
                  <a:gd name="T3" fmla="*/ 57 h 57"/>
                  <a:gd name="T4" fmla="*/ 214 w 329"/>
                  <a:gd name="T5" fmla="*/ 0 h 57"/>
                  <a:gd name="T6" fmla="*/ 329 w 329"/>
                  <a:gd name="T7" fmla="*/ 0 h 57"/>
                  <a:gd name="T8" fmla="*/ 329 w 329"/>
                  <a:gd name="T9" fmla="*/ 57 h 57"/>
                  <a:gd name="T10" fmla="*/ 114 w 329"/>
                  <a:gd name="T11" fmla="*/ 57 h 57"/>
                  <a:gd name="T12" fmla="*/ 0 w 329"/>
                  <a:gd name="T13" fmla="*/ 57 h 57"/>
                  <a:gd name="T14" fmla="*/ 0 w 329"/>
                  <a:gd name="T15" fmla="*/ 0 h 57"/>
                  <a:gd name="T16" fmla="*/ 114 w 329"/>
                  <a:gd name="T17" fmla="*/ 0 h 57"/>
                  <a:gd name="T18" fmla="*/ 114 w 329"/>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57">
                    <a:moveTo>
                      <a:pt x="329" y="57"/>
                    </a:moveTo>
                    <a:lnTo>
                      <a:pt x="214" y="57"/>
                    </a:lnTo>
                    <a:lnTo>
                      <a:pt x="214" y="0"/>
                    </a:lnTo>
                    <a:lnTo>
                      <a:pt x="329" y="0"/>
                    </a:lnTo>
                    <a:lnTo>
                      <a:pt x="329" y="57"/>
                    </a:lnTo>
                    <a:close/>
                    <a:moveTo>
                      <a:pt x="114" y="57"/>
                    </a:moveTo>
                    <a:lnTo>
                      <a:pt x="0" y="57"/>
                    </a:lnTo>
                    <a:lnTo>
                      <a:pt x="0" y="0"/>
                    </a:lnTo>
                    <a:lnTo>
                      <a:pt x="114" y="0"/>
                    </a:lnTo>
                    <a:lnTo>
                      <a:pt x="11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4"/>
              <p:cNvSpPr>
                <a:spLocks/>
              </p:cNvSpPr>
              <p:nvPr/>
            </p:nvSpPr>
            <p:spPr bwMode="auto">
              <a:xfrm>
                <a:off x="8339" y="1813"/>
                <a:ext cx="86" cy="86"/>
              </a:xfrm>
              <a:custGeom>
                <a:avLst/>
                <a:gdLst>
                  <a:gd name="T0" fmla="*/ 86 w 86"/>
                  <a:gd name="T1" fmla="*/ 86 h 86"/>
                  <a:gd name="T2" fmla="*/ 0 w 86"/>
                  <a:gd name="T3" fmla="*/ 86 h 86"/>
                  <a:gd name="T4" fmla="*/ 0 w 86"/>
                  <a:gd name="T5" fmla="*/ 0 h 86"/>
                  <a:gd name="T6" fmla="*/ 57 w 86"/>
                  <a:gd name="T7" fmla="*/ 0 h 86"/>
                  <a:gd name="T8" fmla="*/ 57 w 86"/>
                  <a:gd name="T9" fmla="*/ 29 h 86"/>
                  <a:gd name="T10" fmla="*/ 86 w 86"/>
                  <a:gd name="T11" fmla="*/ 29 h 86"/>
                  <a:gd name="T12" fmla="*/ 86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86" y="86"/>
                    </a:moveTo>
                    <a:lnTo>
                      <a:pt x="0" y="86"/>
                    </a:lnTo>
                    <a:lnTo>
                      <a:pt x="0" y="0"/>
                    </a:lnTo>
                    <a:lnTo>
                      <a:pt x="57" y="0"/>
                    </a:lnTo>
                    <a:lnTo>
                      <a:pt x="57" y="29"/>
                    </a:lnTo>
                    <a:lnTo>
                      <a:pt x="86" y="29"/>
                    </a:lnTo>
                    <a:lnTo>
                      <a:pt x="8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85"/>
              <p:cNvSpPr>
                <a:spLocks noEditPoints="1"/>
              </p:cNvSpPr>
              <p:nvPr/>
            </p:nvSpPr>
            <p:spPr bwMode="auto">
              <a:xfrm>
                <a:off x="8339" y="1384"/>
                <a:ext cx="57" cy="329"/>
              </a:xfrm>
              <a:custGeom>
                <a:avLst/>
                <a:gdLst>
                  <a:gd name="T0" fmla="*/ 57 w 57"/>
                  <a:gd name="T1" fmla="*/ 329 h 329"/>
                  <a:gd name="T2" fmla="*/ 0 w 57"/>
                  <a:gd name="T3" fmla="*/ 329 h 329"/>
                  <a:gd name="T4" fmla="*/ 0 w 57"/>
                  <a:gd name="T5" fmla="*/ 215 h 329"/>
                  <a:gd name="T6" fmla="*/ 57 w 57"/>
                  <a:gd name="T7" fmla="*/ 215 h 329"/>
                  <a:gd name="T8" fmla="*/ 57 w 57"/>
                  <a:gd name="T9" fmla="*/ 329 h 329"/>
                  <a:gd name="T10" fmla="*/ 57 w 57"/>
                  <a:gd name="T11" fmla="*/ 115 h 329"/>
                  <a:gd name="T12" fmla="*/ 0 w 57"/>
                  <a:gd name="T13" fmla="*/ 115 h 329"/>
                  <a:gd name="T14" fmla="*/ 0 w 57"/>
                  <a:gd name="T15" fmla="*/ 0 h 329"/>
                  <a:gd name="T16" fmla="*/ 57 w 57"/>
                  <a:gd name="T17" fmla="*/ 0 h 329"/>
                  <a:gd name="T18" fmla="*/ 57 w 57"/>
                  <a:gd name="T19" fmla="*/ 1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29">
                    <a:moveTo>
                      <a:pt x="57" y="329"/>
                    </a:moveTo>
                    <a:lnTo>
                      <a:pt x="0" y="329"/>
                    </a:lnTo>
                    <a:lnTo>
                      <a:pt x="0" y="215"/>
                    </a:lnTo>
                    <a:lnTo>
                      <a:pt x="57" y="215"/>
                    </a:lnTo>
                    <a:lnTo>
                      <a:pt x="57" y="329"/>
                    </a:lnTo>
                    <a:close/>
                    <a:moveTo>
                      <a:pt x="57" y="115"/>
                    </a:moveTo>
                    <a:lnTo>
                      <a:pt x="0" y="115"/>
                    </a:lnTo>
                    <a:lnTo>
                      <a:pt x="0" y="0"/>
                    </a:lnTo>
                    <a:lnTo>
                      <a:pt x="57" y="0"/>
                    </a:lnTo>
                    <a:lnTo>
                      <a:pt x="57"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6"/>
              <p:cNvSpPr>
                <a:spLocks/>
              </p:cNvSpPr>
              <p:nvPr/>
            </p:nvSpPr>
            <p:spPr bwMode="auto">
              <a:xfrm>
                <a:off x="8339" y="1199"/>
                <a:ext cx="86" cy="85"/>
              </a:xfrm>
              <a:custGeom>
                <a:avLst/>
                <a:gdLst>
                  <a:gd name="T0" fmla="*/ 57 w 86"/>
                  <a:gd name="T1" fmla="*/ 85 h 85"/>
                  <a:gd name="T2" fmla="*/ 0 w 86"/>
                  <a:gd name="T3" fmla="*/ 85 h 85"/>
                  <a:gd name="T4" fmla="*/ 0 w 86"/>
                  <a:gd name="T5" fmla="*/ 0 h 85"/>
                  <a:gd name="T6" fmla="*/ 86 w 86"/>
                  <a:gd name="T7" fmla="*/ 0 h 85"/>
                  <a:gd name="T8" fmla="*/ 86 w 86"/>
                  <a:gd name="T9" fmla="*/ 57 h 85"/>
                  <a:gd name="T10" fmla="*/ 57 w 86"/>
                  <a:gd name="T11" fmla="*/ 57 h 85"/>
                  <a:gd name="T12" fmla="*/ 57 w 86"/>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86" h="85">
                    <a:moveTo>
                      <a:pt x="57" y="85"/>
                    </a:moveTo>
                    <a:lnTo>
                      <a:pt x="0" y="85"/>
                    </a:lnTo>
                    <a:lnTo>
                      <a:pt x="0" y="0"/>
                    </a:lnTo>
                    <a:lnTo>
                      <a:pt x="86" y="0"/>
                    </a:lnTo>
                    <a:lnTo>
                      <a:pt x="86" y="57"/>
                    </a:lnTo>
                    <a:lnTo>
                      <a:pt x="57" y="57"/>
                    </a:lnTo>
                    <a:lnTo>
                      <a:pt x="57"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7"/>
              <p:cNvSpPr>
                <a:spLocks noEditPoints="1"/>
              </p:cNvSpPr>
              <p:nvPr/>
            </p:nvSpPr>
            <p:spPr bwMode="auto">
              <a:xfrm>
                <a:off x="8525" y="1199"/>
                <a:ext cx="329" cy="57"/>
              </a:xfrm>
              <a:custGeom>
                <a:avLst/>
                <a:gdLst>
                  <a:gd name="T0" fmla="*/ 329 w 329"/>
                  <a:gd name="T1" fmla="*/ 57 h 57"/>
                  <a:gd name="T2" fmla="*/ 214 w 329"/>
                  <a:gd name="T3" fmla="*/ 57 h 57"/>
                  <a:gd name="T4" fmla="*/ 214 w 329"/>
                  <a:gd name="T5" fmla="*/ 0 h 57"/>
                  <a:gd name="T6" fmla="*/ 329 w 329"/>
                  <a:gd name="T7" fmla="*/ 0 h 57"/>
                  <a:gd name="T8" fmla="*/ 329 w 329"/>
                  <a:gd name="T9" fmla="*/ 57 h 57"/>
                  <a:gd name="T10" fmla="*/ 114 w 329"/>
                  <a:gd name="T11" fmla="*/ 57 h 57"/>
                  <a:gd name="T12" fmla="*/ 0 w 329"/>
                  <a:gd name="T13" fmla="*/ 57 h 57"/>
                  <a:gd name="T14" fmla="*/ 0 w 329"/>
                  <a:gd name="T15" fmla="*/ 0 h 57"/>
                  <a:gd name="T16" fmla="*/ 114 w 329"/>
                  <a:gd name="T17" fmla="*/ 0 h 57"/>
                  <a:gd name="T18" fmla="*/ 114 w 329"/>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57">
                    <a:moveTo>
                      <a:pt x="329" y="57"/>
                    </a:moveTo>
                    <a:lnTo>
                      <a:pt x="214" y="57"/>
                    </a:lnTo>
                    <a:lnTo>
                      <a:pt x="214" y="0"/>
                    </a:lnTo>
                    <a:lnTo>
                      <a:pt x="329" y="0"/>
                    </a:lnTo>
                    <a:lnTo>
                      <a:pt x="329" y="57"/>
                    </a:lnTo>
                    <a:close/>
                    <a:moveTo>
                      <a:pt x="114" y="57"/>
                    </a:moveTo>
                    <a:lnTo>
                      <a:pt x="0" y="57"/>
                    </a:lnTo>
                    <a:lnTo>
                      <a:pt x="0" y="0"/>
                    </a:lnTo>
                    <a:lnTo>
                      <a:pt x="114" y="0"/>
                    </a:lnTo>
                    <a:lnTo>
                      <a:pt x="11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8"/>
              <p:cNvSpPr>
                <a:spLocks/>
              </p:cNvSpPr>
              <p:nvPr/>
            </p:nvSpPr>
            <p:spPr bwMode="auto">
              <a:xfrm>
                <a:off x="8954" y="1199"/>
                <a:ext cx="86" cy="85"/>
              </a:xfrm>
              <a:custGeom>
                <a:avLst/>
                <a:gdLst>
                  <a:gd name="T0" fmla="*/ 86 w 86"/>
                  <a:gd name="T1" fmla="*/ 85 h 85"/>
                  <a:gd name="T2" fmla="*/ 28 w 86"/>
                  <a:gd name="T3" fmla="*/ 85 h 85"/>
                  <a:gd name="T4" fmla="*/ 28 w 86"/>
                  <a:gd name="T5" fmla="*/ 57 h 85"/>
                  <a:gd name="T6" fmla="*/ 0 w 86"/>
                  <a:gd name="T7" fmla="*/ 57 h 85"/>
                  <a:gd name="T8" fmla="*/ 0 w 86"/>
                  <a:gd name="T9" fmla="*/ 0 h 85"/>
                  <a:gd name="T10" fmla="*/ 86 w 86"/>
                  <a:gd name="T11" fmla="*/ 0 h 85"/>
                  <a:gd name="T12" fmla="*/ 86 w 86"/>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86" h="85">
                    <a:moveTo>
                      <a:pt x="86" y="85"/>
                    </a:moveTo>
                    <a:lnTo>
                      <a:pt x="28" y="85"/>
                    </a:lnTo>
                    <a:lnTo>
                      <a:pt x="28" y="57"/>
                    </a:lnTo>
                    <a:lnTo>
                      <a:pt x="0" y="57"/>
                    </a:lnTo>
                    <a:lnTo>
                      <a:pt x="0" y="0"/>
                    </a:lnTo>
                    <a:lnTo>
                      <a:pt x="86" y="0"/>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9"/>
              <p:cNvSpPr>
                <a:spLocks noEditPoints="1"/>
              </p:cNvSpPr>
              <p:nvPr/>
            </p:nvSpPr>
            <p:spPr bwMode="auto">
              <a:xfrm>
                <a:off x="8982" y="1384"/>
                <a:ext cx="58" cy="329"/>
              </a:xfrm>
              <a:custGeom>
                <a:avLst/>
                <a:gdLst>
                  <a:gd name="T0" fmla="*/ 58 w 58"/>
                  <a:gd name="T1" fmla="*/ 329 h 329"/>
                  <a:gd name="T2" fmla="*/ 0 w 58"/>
                  <a:gd name="T3" fmla="*/ 329 h 329"/>
                  <a:gd name="T4" fmla="*/ 0 w 58"/>
                  <a:gd name="T5" fmla="*/ 215 h 329"/>
                  <a:gd name="T6" fmla="*/ 58 w 58"/>
                  <a:gd name="T7" fmla="*/ 215 h 329"/>
                  <a:gd name="T8" fmla="*/ 58 w 58"/>
                  <a:gd name="T9" fmla="*/ 329 h 329"/>
                  <a:gd name="T10" fmla="*/ 58 w 58"/>
                  <a:gd name="T11" fmla="*/ 115 h 329"/>
                  <a:gd name="T12" fmla="*/ 0 w 58"/>
                  <a:gd name="T13" fmla="*/ 115 h 329"/>
                  <a:gd name="T14" fmla="*/ 0 w 58"/>
                  <a:gd name="T15" fmla="*/ 0 h 329"/>
                  <a:gd name="T16" fmla="*/ 58 w 58"/>
                  <a:gd name="T17" fmla="*/ 0 h 329"/>
                  <a:gd name="T18" fmla="*/ 58 w 58"/>
                  <a:gd name="T19" fmla="*/ 1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9">
                    <a:moveTo>
                      <a:pt x="58" y="329"/>
                    </a:moveTo>
                    <a:lnTo>
                      <a:pt x="0" y="329"/>
                    </a:lnTo>
                    <a:lnTo>
                      <a:pt x="0" y="215"/>
                    </a:lnTo>
                    <a:lnTo>
                      <a:pt x="58" y="215"/>
                    </a:lnTo>
                    <a:lnTo>
                      <a:pt x="58" y="329"/>
                    </a:lnTo>
                    <a:close/>
                    <a:moveTo>
                      <a:pt x="58" y="115"/>
                    </a:moveTo>
                    <a:lnTo>
                      <a:pt x="0" y="115"/>
                    </a:lnTo>
                    <a:lnTo>
                      <a:pt x="0" y="0"/>
                    </a:lnTo>
                    <a:lnTo>
                      <a:pt x="58" y="0"/>
                    </a:lnTo>
                    <a:lnTo>
                      <a:pt x="58"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0"/>
              <p:cNvSpPr>
                <a:spLocks noEditPoints="1"/>
              </p:cNvSpPr>
              <p:nvPr/>
            </p:nvSpPr>
            <p:spPr bwMode="auto">
              <a:xfrm>
                <a:off x="9125" y="1985"/>
                <a:ext cx="701" cy="700"/>
              </a:xfrm>
              <a:custGeom>
                <a:avLst/>
                <a:gdLst>
                  <a:gd name="T0" fmla="*/ 701 w 701"/>
                  <a:gd name="T1" fmla="*/ 700 h 700"/>
                  <a:gd name="T2" fmla="*/ 0 w 701"/>
                  <a:gd name="T3" fmla="*/ 700 h 700"/>
                  <a:gd name="T4" fmla="*/ 0 w 701"/>
                  <a:gd name="T5" fmla="*/ 0 h 700"/>
                  <a:gd name="T6" fmla="*/ 701 w 701"/>
                  <a:gd name="T7" fmla="*/ 0 h 700"/>
                  <a:gd name="T8" fmla="*/ 701 w 701"/>
                  <a:gd name="T9" fmla="*/ 700 h 700"/>
                  <a:gd name="T10" fmla="*/ 58 w 701"/>
                  <a:gd name="T11" fmla="*/ 643 h 700"/>
                  <a:gd name="T12" fmla="*/ 644 w 701"/>
                  <a:gd name="T13" fmla="*/ 643 h 700"/>
                  <a:gd name="T14" fmla="*/ 644 w 701"/>
                  <a:gd name="T15" fmla="*/ 57 h 700"/>
                  <a:gd name="T16" fmla="*/ 58 w 701"/>
                  <a:gd name="T17" fmla="*/ 57 h 700"/>
                  <a:gd name="T18" fmla="*/ 58 w 701"/>
                  <a:gd name="T19" fmla="*/ 64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700">
                    <a:moveTo>
                      <a:pt x="701" y="700"/>
                    </a:moveTo>
                    <a:lnTo>
                      <a:pt x="0" y="700"/>
                    </a:lnTo>
                    <a:lnTo>
                      <a:pt x="0" y="0"/>
                    </a:lnTo>
                    <a:lnTo>
                      <a:pt x="701" y="0"/>
                    </a:lnTo>
                    <a:lnTo>
                      <a:pt x="701" y="700"/>
                    </a:lnTo>
                    <a:close/>
                    <a:moveTo>
                      <a:pt x="58" y="643"/>
                    </a:moveTo>
                    <a:lnTo>
                      <a:pt x="644" y="643"/>
                    </a:lnTo>
                    <a:lnTo>
                      <a:pt x="644" y="57"/>
                    </a:lnTo>
                    <a:lnTo>
                      <a:pt x="58" y="57"/>
                    </a:lnTo>
                    <a:lnTo>
                      <a:pt x="58" y="6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91"/>
              <p:cNvSpPr>
                <a:spLocks/>
              </p:cNvSpPr>
              <p:nvPr/>
            </p:nvSpPr>
            <p:spPr bwMode="auto">
              <a:xfrm>
                <a:off x="9183" y="1213"/>
                <a:ext cx="643" cy="700"/>
              </a:xfrm>
              <a:custGeom>
                <a:avLst/>
                <a:gdLst>
                  <a:gd name="T0" fmla="*/ 43 w 45"/>
                  <a:gd name="T1" fmla="*/ 49 h 49"/>
                  <a:gd name="T2" fmla="*/ 41 w 45"/>
                  <a:gd name="T3" fmla="*/ 47 h 49"/>
                  <a:gd name="T4" fmla="*/ 2 w 45"/>
                  <a:gd name="T5" fmla="*/ 4 h 49"/>
                  <a:gd name="T6" fmla="*/ 1 w 45"/>
                  <a:gd name="T7" fmla="*/ 1 h 49"/>
                  <a:gd name="T8" fmla="*/ 3 w 45"/>
                  <a:gd name="T9" fmla="*/ 0 h 49"/>
                  <a:gd name="T10" fmla="*/ 45 w 45"/>
                  <a:gd name="T11" fmla="*/ 47 h 49"/>
                  <a:gd name="T12" fmla="*/ 43 w 45"/>
                  <a:gd name="T13" fmla="*/ 49 h 49"/>
                  <a:gd name="T14" fmla="*/ 43 w 45"/>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9">
                    <a:moveTo>
                      <a:pt x="43" y="49"/>
                    </a:moveTo>
                    <a:cubicBezTo>
                      <a:pt x="42" y="49"/>
                      <a:pt x="41" y="48"/>
                      <a:pt x="41" y="47"/>
                    </a:cubicBezTo>
                    <a:cubicBezTo>
                      <a:pt x="39" y="26"/>
                      <a:pt x="23" y="8"/>
                      <a:pt x="2" y="4"/>
                    </a:cubicBezTo>
                    <a:cubicBezTo>
                      <a:pt x="1" y="4"/>
                      <a:pt x="0" y="2"/>
                      <a:pt x="1" y="1"/>
                    </a:cubicBezTo>
                    <a:cubicBezTo>
                      <a:pt x="1" y="0"/>
                      <a:pt x="2" y="0"/>
                      <a:pt x="3" y="0"/>
                    </a:cubicBezTo>
                    <a:cubicBezTo>
                      <a:pt x="26" y="4"/>
                      <a:pt x="43" y="23"/>
                      <a:pt x="45" y="47"/>
                    </a:cubicBezTo>
                    <a:cubicBezTo>
                      <a:pt x="45" y="48"/>
                      <a:pt x="44" y="49"/>
                      <a:pt x="43" y="49"/>
                    </a:cubicBezTo>
                    <a:cubicBezTo>
                      <a:pt x="43" y="49"/>
                      <a:pt x="43" y="49"/>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92"/>
              <p:cNvSpPr>
                <a:spLocks/>
              </p:cNvSpPr>
              <p:nvPr/>
            </p:nvSpPr>
            <p:spPr bwMode="auto">
              <a:xfrm>
                <a:off x="8339" y="1985"/>
                <a:ext cx="701" cy="700"/>
              </a:xfrm>
              <a:custGeom>
                <a:avLst/>
                <a:gdLst>
                  <a:gd name="T0" fmla="*/ 47 w 49"/>
                  <a:gd name="T1" fmla="*/ 49 h 49"/>
                  <a:gd name="T2" fmla="*/ 47 w 49"/>
                  <a:gd name="T3" fmla="*/ 49 h 49"/>
                  <a:gd name="T4" fmla="*/ 0 w 49"/>
                  <a:gd name="T5" fmla="*/ 2 h 49"/>
                  <a:gd name="T6" fmla="*/ 2 w 49"/>
                  <a:gd name="T7" fmla="*/ 0 h 49"/>
                  <a:gd name="T8" fmla="*/ 4 w 49"/>
                  <a:gd name="T9" fmla="*/ 1 h 49"/>
                  <a:gd name="T10" fmla="*/ 47 w 49"/>
                  <a:gd name="T11" fmla="*/ 45 h 49"/>
                  <a:gd name="T12" fmla="*/ 49 w 49"/>
                  <a:gd name="T13" fmla="*/ 47 h 49"/>
                  <a:gd name="T14" fmla="*/ 47 w 4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9">
                    <a:moveTo>
                      <a:pt x="47" y="49"/>
                    </a:moveTo>
                    <a:cubicBezTo>
                      <a:pt x="47" y="49"/>
                      <a:pt x="47" y="49"/>
                      <a:pt x="47" y="49"/>
                    </a:cubicBezTo>
                    <a:cubicBezTo>
                      <a:pt x="22" y="46"/>
                      <a:pt x="3" y="27"/>
                      <a:pt x="0" y="2"/>
                    </a:cubicBezTo>
                    <a:cubicBezTo>
                      <a:pt x="0" y="1"/>
                      <a:pt x="1" y="0"/>
                      <a:pt x="2" y="0"/>
                    </a:cubicBezTo>
                    <a:cubicBezTo>
                      <a:pt x="3" y="0"/>
                      <a:pt x="4" y="0"/>
                      <a:pt x="4" y="1"/>
                    </a:cubicBezTo>
                    <a:cubicBezTo>
                      <a:pt x="6" y="24"/>
                      <a:pt x="25" y="42"/>
                      <a:pt x="47" y="45"/>
                    </a:cubicBezTo>
                    <a:cubicBezTo>
                      <a:pt x="48" y="45"/>
                      <a:pt x="49" y="46"/>
                      <a:pt x="49" y="47"/>
                    </a:cubicBezTo>
                    <a:cubicBezTo>
                      <a:pt x="49" y="48"/>
                      <a:pt x="48" y="49"/>
                      <a:pt x="4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Line 93"/>
              <p:cNvSpPr>
                <a:spLocks noChangeShapeType="1"/>
              </p:cNvSpPr>
              <p:nvPr/>
            </p:nvSpPr>
            <p:spPr bwMode="auto">
              <a:xfrm>
                <a:off x="9440" y="1170"/>
                <a:ext cx="0" cy="0"/>
              </a:xfrm>
              <a:prstGeom prst="line">
                <a:avLst/>
              </a:prstGeom>
              <a:grpFill/>
              <a:ln w="57" cap="rnd">
                <a:solidFill>
                  <a:srgbClr val="AB1F24"/>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94"/>
              <p:cNvSpPr>
                <a:spLocks/>
              </p:cNvSpPr>
              <p:nvPr/>
            </p:nvSpPr>
            <p:spPr bwMode="auto">
              <a:xfrm>
                <a:off x="9183" y="1141"/>
                <a:ext cx="314" cy="315"/>
              </a:xfrm>
              <a:custGeom>
                <a:avLst/>
                <a:gdLst>
                  <a:gd name="T0" fmla="*/ 14 w 22"/>
                  <a:gd name="T1" fmla="*/ 22 h 22"/>
                  <a:gd name="T2" fmla="*/ 13 w 22"/>
                  <a:gd name="T3" fmla="*/ 21 h 22"/>
                  <a:gd name="T4" fmla="*/ 1 w 22"/>
                  <a:gd name="T5" fmla="*/ 8 h 22"/>
                  <a:gd name="T6" fmla="*/ 1 w 22"/>
                  <a:gd name="T7" fmla="*/ 6 h 22"/>
                  <a:gd name="T8" fmla="*/ 2 w 22"/>
                  <a:gd name="T9" fmla="*/ 5 h 22"/>
                  <a:gd name="T10" fmla="*/ 19 w 22"/>
                  <a:gd name="T11" fmla="*/ 0 h 22"/>
                  <a:gd name="T12" fmla="*/ 22 w 22"/>
                  <a:gd name="T13" fmla="*/ 2 h 22"/>
                  <a:gd name="T14" fmla="*/ 20 w 22"/>
                  <a:gd name="T15" fmla="*/ 4 h 22"/>
                  <a:gd name="T16" fmla="*/ 6 w 22"/>
                  <a:gd name="T17" fmla="*/ 8 h 22"/>
                  <a:gd name="T18" fmla="*/ 16 w 22"/>
                  <a:gd name="T19" fmla="*/ 19 h 22"/>
                  <a:gd name="T20" fmla="*/ 16 w 22"/>
                  <a:gd name="T21" fmla="*/ 21 h 22"/>
                  <a:gd name="T22" fmla="*/ 14 w 22"/>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4" y="22"/>
                    </a:moveTo>
                    <a:cubicBezTo>
                      <a:pt x="14" y="22"/>
                      <a:pt x="13" y="22"/>
                      <a:pt x="13" y="21"/>
                    </a:cubicBezTo>
                    <a:cubicBezTo>
                      <a:pt x="1" y="8"/>
                      <a:pt x="1" y="8"/>
                      <a:pt x="1" y="8"/>
                    </a:cubicBezTo>
                    <a:cubicBezTo>
                      <a:pt x="1" y="8"/>
                      <a:pt x="0" y="7"/>
                      <a:pt x="1" y="6"/>
                    </a:cubicBezTo>
                    <a:cubicBezTo>
                      <a:pt x="1" y="6"/>
                      <a:pt x="1" y="5"/>
                      <a:pt x="2" y="5"/>
                    </a:cubicBezTo>
                    <a:cubicBezTo>
                      <a:pt x="19" y="0"/>
                      <a:pt x="19" y="0"/>
                      <a:pt x="19" y="0"/>
                    </a:cubicBezTo>
                    <a:cubicBezTo>
                      <a:pt x="20" y="0"/>
                      <a:pt x="21" y="1"/>
                      <a:pt x="22" y="2"/>
                    </a:cubicBezTo>
                    <a:cubicBezTo>
                      <a:pt x="22" y="3"/>
                      <a:pt x="21" y="4"/>
                      <a:pt x="20" y="4"/>
                    </a:cubicBezTo>
                    <a:cubicBezTo>
                      <a:pt x="6" y="8"/>
                      <a:pt x="6" y="8"/>
                      <a:pt x="6" y="8"/>
                    </a:cubicBezTo>
                    <a:cubicBezTo>
                      <a:pt x="16" y="19"/>
                      <a:pt x="16" y="19"/>
                      <a:pt x="16" y="19"/>
                    </a:cubicBezTo>
                    <a:cubicBezTo>
                      <a:pt x="17" y="19"/>
                      <a:pt x="17" y="21"/>
                      <a:pt x="16" y="21"/>
                    </a:cubicBezTo>
                    <a:cubicBezTo>
                      <a:pt x="15" y="22"/>
                      <a:pt x="15" y="22"/>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5"/>
              <p:cNvSpPr>
                <a:spLocks/>
              </p:cNvSpPr>
              <p:nvPr/>
            </p:nvSpPr>
            <p:spPr bwMode="auto">
              <a:xfrm>
                <a:off x="8739" y="2428"/>
                <a:ext cx="301" cy="314"/>
              </a:xfrm>
              <a:custGeom>
                <a:avLst/>
                <a:gdLst>
                  <a:gd name="T0" fmla="*/ 2 w 21"/>
                  <a:gd name="T1" fmla="*/ 22 h 22"/>
                  <a:gd name="T2" fmla="*/ 0 w 21"/>
                  <a:gd name="T3" fmla="*/ 21 h 22"/>
                  <a:gd name="T4" fmla="*/ 2 w 21"/>
                  <a:gd name="T5" fmla="*/ 18 h 22"/>
                  <a:gd name="T6" fmla="*/ 16 w 21"/>
                  <a:gd name="T7" fmla="*/ 14 h 22"/>
                  <a:gd name="T8" fmla="*/ 6 w 21"/>
                  <a:gd name="T9" fmla="*/ 4 h 22"/>
                  <a:gd name="T10" fmla="*/ 6 w 21"/>
                  <a:gd name="T11" fmla="*/ 1 h 22"/>
                  <a:gd name="T12" fmla="*/ 9 w 21"/>
                  <a:gd name="T13" fmla="*/ 1 h 22"/>
                  <a:gd name="T14" fmla="*/ 21 w 21"/>
                  <a:gd name="T15" fmla="*/ 14 h 22"/>
                  <a:gd name="T16" fmla="*/ 21 w 21"/>
                  <a:gd name="T17" fmla="*/ 16 h 22"/>
                  <a:gd name="T18" fmla="*/ 20 w 21"/>
                  <a:gd name="T19" fmla="*/ 18 h 22"/>
                  <a:gd name="T20" fmla="*/ 3 w 21"/>
                  <a:gd name="T21" fmla="*/ 22 h 22"/>
                  <a:gd name="T22" fmla="*/ 2 w 2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2">
                    <a:moveTo>
                      <a:pt x="2" y="22"/>
                    </a:moveTo>
                    <a:cubicBezTo>
                      <a:pt x="1" y="22"/>
                      <a:pt x="1" y="22"/>
                      <a:pt x="0" y="21"/>
                    </a:cubicBezTo>
                    <a:cubicBezTo>
                      <a:pt x="0" y="20"/>
                      <a:pt x="1" y="19"/>
                      <a:pt x="2" y="18"/>
                    </a:cubicBezTo>
                    <a:cubicBezTo>
                      <a:pt x="16" y="14"/>
                      <a:pt x="16" y="14"/>
                      <a:pt x="16" y="14"/>
                    </a:cubicBezTo>
                    <a:cubicBezTo>
                      <a:pt x="6" y="4"/>
                      <a:pt x="6" y="4"/>
                      <a:pt x="6" y="4"/>
                    </a:cubicBezTo>
                    <a:cubicBezTo>
                      <a:pt x="5" y="3"/>
                      <a:pt x="5" y="2"/>
                      <a:pt x="6" y="1"/>
                    </a:cubicBezTo>
                    <a:cubicBezTo>
                      <a:pt x="7" y="0"/>
                      <a:pt x="8" y="0"/>
                      <a:pt x="9" y="1"/>
                    </a:cubicBezTo>
                    <a:cubicBezTo>
                      <a:pt x="21" y="14"/>
                      <a:pt x="21" y="14"/>
                      <a:pt x="21" y="14"/>
                    </a:cubicBezTo>
                    <a:cubicBezTo>
                      <a:pt x="21" y="15"/>
                      <a:pt x="21" y="15"/>
                      <a:pt x="21" y="16"/>
                    </a:cubicBezTo>
                    <a:cubicBezTo>
                      <a:pt x="21" y="17"/>
                      <a:pt x="20" y="17"/>
                      <a:pt x="20" y="18"/>
                    </a:cubicBezTo>
                    <a:cubicBezTo>
                      <a:pt x="3" y="22"/>
                      <a:pt x="3" y="22"/>
                      <a:pt x="3" y="22"/>
                    </a:cubicBezTo>
                    <a:cubicBezTo>
                      <a:pt x="3" y="22"/>
                      <a:pt x="2"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5" name="组合 134"/>
            <p:cNvGrpSpPr/>
            <p:nvPr/>
          </p:nvGrpSpPr>
          <p:grpSpPr>
            <a:xfrm>
              <a:off x="5493360" y="1708429"/>
              <a:ext cx="1214438" cy="1385888"/>
              <a:chOff x="1023643" y="1708429"/>
              <a:chExt cx="1214438" cy="1385888"/>
            </a:xfrm>
          </p:grpSpPr>
          <p:sp>
            <p:nvSpPr>
              <p:cNvPr id="136"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lumMod val="75000"/>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lumMod val="75000"/>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32" name="组合 1131"/>
          <p:cNvGrpSpPr/>
          <p:nvPr/>
        </p:nvGrpSpPr>
        <p:grpSpPr>
          <a:xfrm>
            <a:off x="9948478" y="1935100"/>
            <a:ext cx="1214438" cy="1385888"/>
            <a:chOff x="9948478" y="1708429"/>
            <a:chExt cx="1214438" cy="1385888"/>
          </a:xfrm>
        </p:grpSpPr>
        <p:grpSp>
          <p:nvGrpSpPr>
            <p:cNvPr id="1124" name="Group 110"/>
            <p:cNvGrpSpPr>
              <a:grpSpLocks noChangeAspect="1"/>
            </p:cNvGrpSpPr>
            <p:nvPr/>
          </p:nvGrpSpPr>
          <p:grpSpPr bwMode="auto">
            <a:xfrm>
              <a:off x="10336275" y="2129902"/>
              <a:ext cx="438844" cy="542942"/>
              <a:chOff x="6588" y="1406"/>
              <a:chExt cx="215" cy="266"/>
            </a:xfrm>
          </p:grpSpPr>
          <p:sp>
            <p:nvSpPr>
              <p:cNvPr id="1126" name="Freeform 111"/>
              <p:cNvSpPr>
                <a:spLocks/>
              </p:cNvSpPr>
              <p:nvPr/>
            </p:nvSpPr>
            <p:spPr bwMode="auto">
              <a:xfrm>
                <a:off x="6588" y="1406"/>
                <a:ext cx="215" cy="266"/>
              </a:xfrm>
              <a:custGeom>
                <a:avLst/>
                <a:gdLst>
                  <a:gd name="T0" fmla="*/ 90 w 91"/>
                  <a:gd name="T1" fmla="*/ 11 h 113"/>
                  <a:gd name="T2" fmla="*/ 45 w 91"/>
                  <a:gd name="T3" fmla="*/ 0 h 113"/>
                  <a:gd name="T4" fmla="*/ 1 w 91"/>
                  <a:gd name="T5" fmla="*/ 11 h 113"/>
                  <a:gd name="T6" fmla="*/ 0 w 91"/>
                  <a:gd name="T7" fmla="*/ 11 h 113"/>
                  <a:gd name="T8" fmla="*/ 0 w 91"/>
                  <a:gd name="T9" fmla="*/ 69 h 113"/>
                  <a:gd name="T10" fmla="*/ 1 w 91"/>
                  <a:gd name="T11" fmla="*/ 70 h 113"/>
                  <a:gd name="T12" fmla="*/ 45 w 91"/>
                  <a:gd name="T13" fmla="*/ 113 h 113"/>
                  <a:gd name="T14" fmla="*/ 90 w 91"/>
                  <a:gd name="T15" fmla="*/ 70 h 113"/>
                  <a:gd name="T16" fmla="*/ 91 w 91"/>
                  <a:gd name="T17" fmla="*/ 69 h 113"/>
                  <a:gd name="T18" fmla="*/ 91 w 91"/>
                  <a:gd name="T19" fmla="*/ 11 h 113"/>
                  <a:gd name="T20" fmla="*/ 90 w 91"/>
                  <a:gd name="T21" fmla="*/ 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3">
                    <a:moveTo>
                      <a:pt x="90" y="11"/>
                    </a:moveTo>
                    <a:cubicBezTo>
                      <a:pt x="72" y="0"/>
                      <a:pt x="45" y="0"/>
                      <a:pt x="45" y="0"/>
                    </a:cubicBezTo>
                    <a:cubicBezTo>
                      <a:pt x="45" y="0"/>
                      <a:pt x="19" y="0"/>
                      <a:pt x="1" y="11"/>
                    </a:cubicBezTo>
                    <a:cubicBezTo>
                      <a:pt x="0" y="11"/>
                      <a:pt x="0" y="11"/>
                      <a:pt x="0" y="11"/>
                    </a:cubicBezTo>
                    <a:cubicBezTo>
                      <a:pt x="0" y="69"/>
                      <a:pt x="0" y="69"/>
                      <a:pt x="0" y="69"/>
                    </a:cubicBezTo>
                    <a:cubicBezTo>
                      <a:pt x="0" y="69"/>
                      <a:pt x="0" y="69"/>
                      <a:pt x="1" y="70"/>
                    </a:cubicBezTo>
                    <a:cubicBezTo>
                      <a:pt x="19" y="103"/>
                      <a:pt x="45" y="113"/>
                      <a:pt x="45" y="113"/>
                    </a:cubicBezTo>
                    <a:cubicBezTo>
                      <a:pt x="45" y="113"/>
                      <a:pt x="71" y="103"/>
                      <a:pt x="90" y="70"/>
                    </a:cubicBezTo>
                    <a:cubicBezTo>
                      <a:pt x="90" y="69"/>
                      <a:pt x="91" y="69"/>
                      <a:pt x="91" y="69"/>
                    </a:cubicBezTo>
                    <a:cubicBezTo>
                      <a:pt x="91" y="11"/>
                      <a:pt x="91" y="11"/>
                      <a:pt x="91" y="11"/>
                    </a:cubicBezTo>
                    <a:cubicBezTo>
                      <a:pt x="91" y="11"/>
                      <a:pt x="90" y="11"/>
                      <a:pt x="90" y="11"/>
                    </a:cubicBezTo>
                    <a:close/>
                  </a:path>
                </a:pathLst>
              </a:custGeom>
              <a:noFill/>
              <a:ln w="3175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7" name="Freeform 112"/>
              <p:cNvSpPr>
                <a:spLocks/>
              </p:cNvSpPr>
              <p:nvPr/>
            </p:nvSpPr>
            <p:spPr bwMode="auto">
              <a:xfrm>
                <a:off x="6635" y="1479"/>
                <a:ext cx="128" cy="80"/>
              </a:xfrm>
              <a:custGeom>
                <a:avLst/>
                <a:gdLst>
                  <a:gd name="T0" fmla="*/ 0 w 128"/>
                  <a:gd name="T1" fmla="*/ 35 h 80"/>
                  <a:gd name="T2" fmla="*/ 48 w 128"/>
                  <a:gd name="T3" fmla="*/ 80 h 80"/>
                  <a:gd name="T4" fmla="*/ 128 w 128"/>
                  <a:gd name="T5" fmla="*/ 0 h 80"/>
                </a:gdLst>
                <a:ahLst/>
                <a:cxnLst>
                  <a:cxn ang="0">
                    <a:pos x="T0" y="T1"/>
                  </a:cxn>
                  <a:cxn ang="0">
                    <a:pos x="T2" y="T3"/>
                  </a:cxn>
                  <a:cxn ang="0">
                    <a:pos x="T4" y="T5"/>
                  </a:cxn>
                </a:cxnLst>
                <a:rect l="0" t="0" r="r" b="b"/>
                <a:pathLst>
                  <a:path w="128" h="80">
                    <a:moveTo>
                      <a:pt x="0" y="35"/>
                    </a:moveTo>
                    <a:lnTo>
                      <a:pt x="48" y="80"/>
                    </a:lnTo>
                    <a:lnTo>
                      <a:pt x="128" y="0"/>
                    </a:lnTo>
                  </a:path>
                </a:pathLst>
              </a:custGeom>
              <a:noFill/>
              <a:ln w="3175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4" name="组合 143"/>
            <p:cNvGrpSpPr/>
            <p:nvPr/>
          </p:nvGrpSpPr>
          <p:grpSpPr>
            <a:xfrm>
              <a:off x="9948478" y="1708429"/>
              <a:ext cx="1214438" cy="1385888"/>
              <a:chOff x="1023643" y="1708429"/>
              <a:chExt cx="1214438" cy="1385888"/>
            </a:xfrm>
          </p:grpSpPr>
          <p:sp>
            <p:nvSpPr>
              <p:cNvPr id="145"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lumMod val="75000"/>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lumMod val="75000"/>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33" name="组合 1132"/>
          <p:cNvGrpSpPr/>
          <p:nvPr/>
        </p:nvGrpSpPr>
        <p:grpSpPr>
          <a:xfrm>
            <a:off x="7717270" y="1935100"/>
            <a:ext cx="1214438" cy="1385888"/>
            <a:chOff x="7870041" y="1708429"/>
            <a:chExt cx="1214438" cy="1385888"/>
          </a:xfrm>
        </p:grpSpPr>
        <p:grpSp>
          <p:nvGrpSpPr>
            <p:cNvPr id="91" name="Group 99"/>
            <p:cNvGrpSpPr>
              <a:grpSpLocks noChangeAspect="1"/>
            </p:cNvGrpSpPr>
            <p:nvPr/>
          </p:nvGrpSpPr>
          <p:grpSpPr bwMode="auto">
            <a:xfrm>
              <a:off x="8239549" y="2165676"/>
              <a:ext cx="475422" cy="471394"/>
              <a:chOff x="5222" y="1377"/>
              <a:chExt cx="236" cy="234"/>
            </a:xfrm>
          </p:grpSpPr>
          <p:sp>
            <p:nvSpPr>
              <p:cNvPr id="93" name="Freeform 100"/>
              <p:cNvSpPr>
                <a:spLocks/>
              </p:cNvSpPr>
              <p:nvPr/>
            </p:nvSpPr>
            <p:spPr bwMode="auto">
              <a:xfrm>
                <a:off x="5222" y="1379"/>
                <a:ext cx="236" cy="95"/>
              </a:xfrm>
              <a:custGeom>
                <a:avLst/>
                <a:gdLst>
                  <a:gd name="T0" fmla="*/ 0 w 236"/>
                  <a:gd name="T1" fmla="*/ 95 h 95"/>
                  <a:gd name="T2" fmla="*/ 85 w 236"/>
                  <a:gd name="T3" fmla="*/ 41 h 95"/>
                  <a:gd name="T4" fmla="*/ 130 w 236"/>
                  <a:gd name="T5" fmla="*/ 76 h 95"/>
                  <a:gd name="T6" fmla="*/ 236 w 236"/>
                  <a:gd name="T7" fmla="*/ 0 h 95"/>
                </a:gdLst>
                <a:ahLst/>
                <a:cxnLst>
                  <a:cxn ang="0">
                    <a:pos x="T0" y="T1"/>
                  </a:cxn>
                  <a:cxn ang="0">
                    <a:pos x="T2" y="T3"/>
                  </a:cxn>
                  <a:cxn ang="0">
                    <a:pos x="T4" y="T5"/>
                  </a:cxn>
                  <a:cxn ang="0">
                    <a:pos x="T6" y="T7"/>
                  </a:cxn>
                </a:cxnLst>
                <a:rect l="0" t="0" r="r" b="b"/>
                <a:pathLst>
                  <a:path w="236" h="95">
                    <a:moveTo>
                      <a:pt x="0" y="95"/>
                    </a:moveTo>
                    <a:lnTo>
                      <a:pt x="85" y="41"/>
                    </a:lnTo>
                    <a:lnTo>
                      <a:pt x="130" y="76"/>
                    </a:lnTo>
                    <a:lnTo>
                      <a:pt x="236" y="0"/>
                    </a:lnTo>
                  </a:path>
                </a:pathLst>
              </a:custGeom>
              <a:noFill/>
              <a:ln w="3175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1"/>
              <p:cNvSpPr>
                <a:spLocks/>
              </p:cNvSpPr>
              <p:nvPr/>
            </p:nvSpPr>
            <p:spPr bwMode="auto">
              <a:xfrm>
                <a:off x="5411" y="1377"/>
                <a:ext cx="47" cy="47"/>
              </a:xfrm>
              <a:custGeom>
                <a:avLst/>
                <a:gdLst>
                  <a:gd name="T0" fmla="*/ 0 w 47"/>
                  <a:gd name="T1" fmla="*/ 0 h 47"/>
                  <a:gd name="T2" fmla="*/ 47 w 47"/>
                  <a:gd name="T3" fmla="*/ 2 h 47"/>
                  <a:gd name="T4" fmla="*/ 38 w 47"/>
                  <a:gd name="T5" fmla="*/ 47 h 47"/>
                </a:gdLst>
                <a:ahLst/>
                <a:cxnLst>
                  <a:cxn ang="0">
                    <a:pos x="T0" y="T1"/>
                  </a:cxn>
                  <a:cxn ang="0">
                    <a:pos x="T2" y="T3"/>
                  </a:cxn>
                  <a:cxn ang="0">
                    <a:pos x="T4" y="T5"/>
                  </a:cxn>
                </a:cxnLst>
                <a:rect l="0" t="0" r="r" b="b"/>
                <a:pathLst>
                  <a:path w="47" h="47">
                    <a:moveTo>
                      <a:pt x="0" y="0"/>
                    </a:moveTo>
                    <a:lnTo>
                      <a:pt x="47" y="2"/>
                    </a:lnTo>
                    <a:lnTo>
                      <a:pt x="38" y="47"/>
                    </a:lnTo>
                  </a:path>
                </a:pathLst>
              </a:custGeom>
              <a:noFill/>
              <a:ln w="3175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Line 102"/>
              <p:cNvSpPr>
                <a:spLocks noChangeShapeType="1"/>
              </p:cNvSpPr>
              <p:nvPr/>
            </p:nvSpPr>
            <p:spPr bwMode="auto">
              <a:xfrm>
                <a:off x="5236" y="1547"/>
                <a:ext cx="0" cy="64"/>
              </a:xfrm>
              <a:prstGeom prst="line">
                <a:avLst/>
              </a:prstGeom>
              <a:noFill/>
              <a:ln w="3175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1" name="Line 103"/>
              <p:cNvSpPr>
                <a:spLocks noChangeShapeType="1"/>
              </p:cNvSpPr>
              <p:nvPr/>
            </p:nvSpPr>
            <p:spPr bwMode="auto">
              <a:xfrm>
                <a:off x="5307" y="1502"/>
                <a:ext cx="0" cy="109"/>
              </a:xfrm>
              <a:prstGeom prst="line">
                <a:avLst/>
              </a:prstGeom>
              <a:noFill/>
              <a:ln w="3175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2" name="Line 104"/>
              <p:cNvSpPr>
                <a:spLocks noChangeShapeType="1"/>
              </p:cNvSpPr>
              <p:nvPr/>
            </p:nvSpPr>
            <p:spPr bwMode="auto">
              <a:xfrm>
                <a:off x="5378" y="1547"/>
                <a:ext cx="0" cy="64"/>
              </a:xfrm>
              <a:prstGeom prst="line">
                <a:avLst/>
              </a:prstGeom>
              <a:noFill/>
              <a:ln w="3175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3" name="Line 105"/>
              <p:cNvSpPr>
                <a:spLocks noChangeShapeType="1"/>
              </p:cNvSpPr>
              <p:nvPr/>
            </p:nvSpPr>
            <p:spPr bwMode="auto">
              <a:xfrm>
                <a:off x="5446" y="1502"/>
                <a:ext cx="0" cy="109"/>
              </a:xfrm>
              <a:prstGeom prst="line">
                <a:avLst/>
              </a:prstGeom>
              <a:noFill/>
              <a:ln w="3175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1" name="组合 150"/>
            <p:cNvGrpSpPr/>
            <p:nvPr/>
          </p:nvGrpSpPr>
          <p:grpSpPr>
            <a:xfrm>
              <a:off x="7870041" y="1708429"/>
              <a:ext cx="1214438" cy="1385888"/>
              <a:chOff x="1023643" y="1708429"/>
              <a:chExt cx="1214438" cy="1385888"/>
            </a:xfrm>
          </p:grpSpPr>
          <p:sp>
            <p:nvSpPr>
              <p:cNvPr id="152" name="Freeform 6"/>
              <p:cNvSpPr>
                <a:spLocks/>
              </p:cNvSpPr>
              <p:nvPr/>
            </p:nvSpPr>
            <p:spPr bwMode="auto">
              <a:xfrm>
                <a:off x="1158581" y="1864004"/>
                <a:ext cx="944563" cy="1074738"/>
              </a:xfrm>
              <a:custGeom>
                <a:avLst/>
                <a:gdLst>
                  <a:gd name="T0" fmla="*/ 4391 w 4391"/>
                  <a:gd name="T1" fmla="*/ 3571 h 4996"/>
                  <a:gd name="T2" fmla="*/ 4391 w 4391"/>
                  <a:gd name="T3" fmla="*/ 1424 h 4996"/>
                  <a:gd name="T4" fmla="*/ 4223 w 4391"/>
                  <a:gd name="T5" fmla="*/ 1133 h 4996"/>
                  <a:gd name="T6" fmla="*/ 2364 w 4391"/>
                  <a:gd name="T7" fmla="*/ 60 h 4996"/>
                  <a:gd name="T8" fmla="*/ 2028 w 4391"/>
                  <a:gd name="T9" fmla="*/ 60 h 4996"/>
                  <a:gd name="T10" fmla="*/ 168 w 4391"/>
                  <a:gd name="T11" fmla="*/ 1133 h 4996"/>
                  <a:gd name="T12" fmla="*/ 0 w 4391"/>
                  <a:gd name="T13" fmla="*/ 1424 h 4996"/>
                  <a:gd name="T14" fmla="*/ 0 w 4391"/>
                  <a:gd name="T15" fmla="*/ 3571 h 4996"/>
                  <a:gd name="T16" fmla="*/ 168 w 4391"/>
                  <a:gd name="T17" fmla="*/ 3862 h 4996"/>
                  <a:gd name="T18" fmla="*/ 2028 w 4391"/>
                  <a:gd name="T19" fmla="*/ 4936 h 4996"/>
                  <a:gd name="T20" fmla="*/ 2364 w 4391"/>
                  <a:gd name="T21" fmla="*/ 4936 h 4996"/>
                  <a:gd name="T22" fmla="*/ 4223 w 4391"/>
                  <a:gd name="T23" fmla="*/ 3862 h 4996"/>
                  <a:gd name="T24" fmla="*/ 4391 w 4391"/>
                  <a:gd name="T25" fmla="*/ 3571 h 4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1" h="4996">
                    <a:moveTo>
                      <a:pt x="4391" y="3571"/>
                    </a:moveTo>
                    <a:cubicBezTo>
                      <a:pt x="4391" y="1424"/>
                      <a:pt x="4391" y="1424"/>
                      <a:pt x="4391" y="1424"/>
                    </a:cubicBezTo>
                    <a:cubicBezTo>
                      <a:pt x="4391" y="1304"/>
                      <a:pt x="4327" y="1193"/>
                      <a:pt x="4223" y="1133"/>
                    </a:cubicBezTo>
                    <a:cubicBezTo>
                      <a:pt x="2364" y="60"/>
                      <a:pt x="2364" y="60"/>
                      <a:pt x="2364" y="60"/>
                    </a:cubicBezTo>
                    <a:cubicBezTo>
                      <a:pt x="2260" y="0"/>
                      <a:pt x="2132" y="0"/>
                      <a:pt x="2028" y="60"/>
                    </a:cubicBezTo>
                    <a:cubicBezTo>
                      <a:pt x="168" y="1133"/>
                      <a:pt x="168" y="1133"/>
                      <a:pt x="168" y="1133"/>
                    </a:cubicBezTo>
                    <a:cubicBezTo>
                      <a:pt x="64" y="1193"/>
                      <a:pt x="0" y="1304"/>
                      <a:pt x="0" y="1424"/>
                    </a:cubicBezTo>
                    <a:cubicBezTo>
                      <a:pt x="0" y="3571"/>
                      <a:pt x="0" y="3571"/>
                      <a:pt x="0" y="3571"/>
                    </a:cubicBezTo>
                    <a:cubicBezTo>
                      <a:pt x="0" y="3691"/>
                      <a:pt x="64" y="3802"/>
                      <a:pt x="168" y="3862"/>
                    </a:cubicBezTo>
                    <a:cubicBezTo>
                      <a:pt x="2028" y="4936"/>
                      <a:pt x="2028" y="4936"/>
                      <a:pt x="2028" y="4936"/>
                    </a:cubicBezTo>
                    <a:cubicBezTo>
                      <a:pt x="2132" y="4996"/>
                      <a:pt x="2260" y="4996"/>
                      <a:pt x="2364" y="4936"/>
                    </a:cubicBezTo>
                    <a:cubicBezTo>
                      <a:pt x="4223" y="3862"/>
                      <a:pt x="4223" y="3862"/>
                      <a:pt x="4223" y="3862"/>
                    </a:cubicBezTo>
                    <a:cubicBezTo>
                      <a:pt x="4327" y="3802"/>
                      <a:pt x="4391" y="3691"/>
                      <a:pt x="4391" y="3571"/>
                    </a:cubicBez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
              <p:cNvSpPr>
                <a:spLocks/>
              </p:cNvSpPr>
              <p:nvPr/>
            </p:nvSpPr>
            <p:spPr bwMode="auto">
              <a:xfrm>
                <a:off x="1076031" y="1768754"/>
                <a:ext cx="1109663" cy="1265238"/>
              </a:xfrm>
              <a:custGeom>
                <a:avLst/>
                <a:gdLst>
                  <a:gd name="T0" fmla="*/ 5159 w 5159"/>
                  <a:gd name="T1" fmla="*/ 4237 h 5884"/>
                  <a:gd name="T2" fmla="*/ 5159 w 5159"/>
                  <a:gd name="T3" fmla="*/ 1646 h 5884"/>
                  <a:gd name="T4" fmla="*/ 4991 w 5159"/>
                  <a:gd name="T5" fmla="*/ 1355 h 5884"/>
                  <a:gd name="T6" fmla="*/ 2748 w 5159"/>
                  <a:gd name="T7" fmla="*/ 60 h 5884"/>
                  <a:gd name="T8" fmla="*/ 2412 w 5159"/>
                  <a:gd name="T9" fmla="*/ 60 h 5884"/>
                  <a:gd name="T10" fmla="*/ 168 w 5159"/>
                  <a:gd name="T11" fmla="*/ 1355 h 5884"/>
                  <a:gd name="T12" fmla="*/ 0 w 5159"/>
                  <a:gd name="T13" fmla="*/ 1646 h 5884"/>
                  <a:gd name="T14" fmla="*/ 0 w 5159"/>
                  <a:gd name="T15" fmla="*/ 4237 h 5884"/>
                  <a:gd name="T16" fmla="*/ 168 w 5159"/>
                  <a:gd name="T17" fmla="*/ 4528 h 5884"/>
                  <a:gd name="T18" fmla="*/ 2412 w 5159"/>
                  <a:gd name="T19" fmla="*/ 5824 h 5884"/>
                  <a:gd name="T20" fmla="*/ 2748 w 5159"/>
                  <a:gd name="T21" fmla="*/ 5824 h 5884"/>
                  <a:gd name="T22" fmla="*/ 4991 w 5159"/>
                  <a:gd name="T23" fmla="*/ 4528 h 5884"/>
                  <a:gd name="T24" fmla="*/ 5159 w 5159"/>
                  <a:gd name="T25" fmla="*/ 4237 h 5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9" h="5884">
                    <a:moveTo>
                      <a:pt x="5159" y="4237"/>
                    </a:moveTo>
                    <a:cubicBezTo>
                      <a:pt x="5159" y="1646"/>
                      <a:pt x="5159" y="1646"/>
                      <a:pt x="5159" y="1646"/>
                    </a:cubicBezTo>
                    <a:cubicBezTo>
                      <a:pt x="5159" y="1526"/>
                      <a:pt x="5095" y="1415"/>
                      <a:pt x="4991" y="1355"/>
                    </a:cubicBezTo>
                    <a:cubicBezTo>
                      <a:pt x="2748" y="60"/>
                      <a:pt x="2748" y="60"/>
                      <a:pt x="2748" y="60"/>
                    </a:cubicBezTo>
                    <a:cubicBezTo>
                      <a:pt x="2644" y="0"/>
                      <a:pt x="2516" y="0"/>
                      <a:pt x="2412" y="60"/>
                    </a:cubicBezTo>
                    <a:cubicBezTo>
                      <a:pt x="168" y="1355"/>
                      <a:pt x="168" y="1355"/>
                      <a:pt x="168" y="1355"/>
                    </a:cubicBezTo>
                    <a:cubicBezTo>
                      <a:pt x="64" y="1415"/>
                      <a:pt x="0" y="1526"/>
                      <a:pt x="0" y="1646"/>
                    </a:cubicBezTo>
                    <a:cubicBezTo>
                      <a:pt x="0" y="4237"/>
                      <a:pt x="0" y="4237"/>
                      <a:pt x="0" y="4237"/>
                    </a:cubicBezTo>
                    <a:cubicBezTo>
                      <a:pt x="0" y="4357"/>
                      <a:pt x="64" y="4468"/>
                      <a:pt x="168" y="4528"/>
                    </a:cubicBezTo>
                    <a:cubicBezTo>
                      <a:pt x="2412" y="5824"/>
                      <a:pt x="2412" y="5824"/>
                      <a:pt x="2412" y="5824"/>
                    </a:cubicBezTo>
                    <a:cubicBezTo>
                      <a:pt x="2516" y="5884"/>
                      <a:pt x="2644" y="5884"/>
                      <a:pt x="2748" y="5824"/>
                    </a:cubicBezTo>
                    <a:cubicBezTo>
                      <a:pt x="4991" y="4528"/>
                      <a:pt x="4991" y="4528"/>
                      <a:pt x="4991" y="4528"/>
                    </a:cubicBezTo>
                    <a:cubicBezTo>
                      <a:pt x="5095" y="4468"/>
                      <a:pt x="5159" y="4357"/>
                      <a:pt x="5159" y="4237"/>
                    </a:cubicBezTo>
                    <a:close/>
                  </a:path>
                </a:pathLst>
              </a:custGeom>
              <a:noFill/>
              <a:ln w="12700" cap="flat">
                <a:solidFill>
                  <a:schemeClr val="bg1">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8"/>
              <p:cNvSpPr>
                <a:spLocks/>
              </p:cNvSpPr>
              <p:nvPr/>
            </p:nvSpPr>
            <p:spPr bwMode="auto">
              <a:xfrm>
                <a:off x="1023643" y="1708429"/>
                <a:ext cx="1214438" cy="1385888"/>
              </a:xfrm>
              <a:custGeom>
                <a:avLst/>
                <a:gdLst>
                  <a:gd name="T0" fmla="*/ 5645 w 5645"/>
                  <a:gd name="T1" fmla="*/ 4657 h 6444"/>
                  <a:gd name="T2" fmla="*/ 5645 w 5645"/>
                  <a:gd name="T3" fmla="*/ 1786 h 6444"/>
                  <a:gd name="T4" fmla="*/ 5477 w 5645"/>
                  <a:gd name="T5" fmla="*/ 1495 h 6444"/>
                  <a:gd name="T6" fmla="*/ 2991 w 5645"/>
                  <a:gd name="T7" fmla="*/ 60 h 6444"/>
                  <a:gd name="T8" fmla="*/ 2655 w 5645"/>
                  <a:gd name="T9" fmla="*/ 60 h 6444"/>
                  <a:gd name="T10" fmla="*/ 169 w 5645"/>
                  <a:gd name="T11" fmla="*/ 1495 h 6444"/>
                  <a:gd name="T12" fmla="*/ 0 w 5645"/>
                  <a:gd name="T13" fmla="*/ 1786 h 6444"/>
                  <a:gd name="T14" fmla="*/ 0 w 5645"/>
                  <a:gd name="T15" fmla="*/ 4657 h 6444"/>
                  <a:gd name="T16" fmla="*/ 169 w 5645"/>
                  <a:gd name="T17" fmla="*/ 4948 h 6444"/>
                  <a:gd name="T18" fmla="*/ 2655 w 5645"/>
                  <a:gd name="T19" fmla="*/ 6384 h 6444"/>
                  <a:gd name="T20" fmla="*/ 2991 w 5645"/>
                  <a:gd name="T21" fmla="*/ 6384 h 6444"/>
                  <a:gd name="T22" fmla="*/ 5477 w 5645"/>
                  <a:gd name="T23" fmla="*/ 4948 h 6444"/>
                  <a:gd name="T24" fmla="*/ 5645 w 5645"/>
                  <a:gd name="T25" fmla="*/ 4657 h 6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5" h="6444">
                    <a:moveTo>
                      <a:pt x="5645" y="4657"/>
                    </a:moveTo>
                    <a:cubicBezTo>
                      <a:pt x="5645" y="1786"/>
                      <a:pt x="5645" y="1786"/>
                      <a:pt x="5645" y="1786"/>
                    </a:cubicBezTo>
                    <a:cubicBezTo>
                      <a:pt x="5645" y="1666"/>
                      <a:pt x="5581" y="1555"/>
                      <a:pt x="5477" y="1495"/>
                    </a:cubicBezTo>
                    <a:cubicBezTo>
                      <a:pt x="2991" y="60"/>
                      <a:pt x="2991" y="60"/>
                      <a:pt x="2991" y="60"/>
                    </a:cubicBezTo>
                    <a:cubicBezTo>
                      <a:pt x="2887" y="0"/>
                      <a:pt x="2759" y="0"/>
                      <a:pt x="2655" y="60"/>
                    </a:cubicBezTo>
                    <a:cubicBezTo>
                      <a:pt x="169" y="1495"/>
                      <a:pt x="169" y="1495"/>
                      <a:pt x="169" y="1495"/>
                    </a:cubicBezTo>
                    <a:cubicBezTo>
                      <a:pt x="65" y="1555"/>
                      <a:pt x="0" y="1666"/>
                      <a:pt x="0" y="1786"/>
                    </a:cubicBezTo>
                    <a:cubicBezTo>
                      <a:pt x="0" y="4657"/>
                      <a:pt x="0" y="4657"/>
                      <a:pt x="0" y="4657"/>
                    </a:cubicBezTo>
                    <a:cubicBezTo>
                      <a:pt x="0" y="4777"/>
                      <a:pt x="65" y="4888"/>
                      <a:pt x="169" y="4948"/>
                    </a:cubicBezTo>
                    <a:cubicBezTo>
                      <a:pt x="2655" y="6384"/>
                      <a:pt x="2655" y="6384"/>
                      <a:pt x="2655" y="6384"/>
                    </a:cubicBezTo>
                    <a:cubicBezTo>
                      <a:pt x="2759" y="6444"/>
                      <a:pt x="2887" y="6444"/>
                      <a:pt x="2991" y="6384"/>
                    </a:cubicBezTo>
                    <a:cubicBezTo>
                      <a:pt x="5477" y="4948"/>
                      <a:pt x="5477" y="4948"/>
                      <a:pt x="5477" y="4948"/>
                    </a:cubicBezTo>
                    <a:cubicBezTo>
                      <a:pt x="5581" y="4888"/>
                      <a:pt x="5645" y="4777"/>
                      <a:pt x="5645" y="4657"/>
                    </a:cubicBezTo>
                    <a:close/>
                  </a:path>
                </a:pathLst>
              </a:custGeom>
              <a:noFill/>
              <a:ln w="6350"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9"/>
              <p:cNvSpPr>
                <a:spLocks/>
              </p:cNvSpPr>
              <p:nvPr/>
            </p:nvSpPr>
            <p:spPr bwMode="auto">
              <a:xfrm>
                <a:off x="1885656" y="1948142"/>
                <a:ext cx="265113" cy="452438"/>
              </a:xfrm>
              <a:custGeom>
                <a:avLst/>
                <a:gdLst>
                  <a:gd name="T0" fmla="*/ 1235 w 1235"/>
                  <a:gd name="T1" fmla="*/ 2109 h 2109"/>
                  <a:gd name="T2" fmla="*/ 1235 w 1235"/>
                  <a:gd name="T3" fmla="*/ 907 h 2109"/>
                  <a:gd name="T4" fmla="*/ 1067 w 1235"/>
                  <a:gd name="T5" fmla="*/ 616 h 2109"/>
                  <a:gd name="T6" fmla="*/ 0 w 1235"/>
                  <a:gd name="T7" fmla="*/ 0 h 2109"/>
                </a:gdLst>
                <a:ahLst/>
                <a:cxnLst>
                  <a:cxn ang="0">
                    <a:pos x="T0" y="T1"/>
                  </a:cxn>
                  <a:cxn ang="0">
                    <a:pos x="T2" y="T3"/>
                  </a:cxn>
                  <a:cxn ang="0">
                    <a:pos x="T4" y="T5"/>
                  </a:cxn>
                  <a:cxn ang="0">
                    <a:pos x="T6" y="T7"/>
                  </a:cxn>
                </a:cxnLst>
                <a:rect l="0" t="0" r="r" b="b"/>
                <a:pathLst>
                  <a:path w="1235" h="2109">
                    <a:moveTo>
                      <a:pt x="1235" y="2109"/>
                    </a:moveTo>
                    <a:cubicBezTo>
                      <a:pt x="1235" y="907"/>
                      <a:pt x="1235" y="907"/>
                      <a:pt x="1235" y="907"/>
                    </a:cubicBezTo>
                    <a:cubicBezTo>
                      <a:pt x="1235" y="787"/>
                      <a:pt x="1171" y="676"/>
                      <a:pt x="1067" y="616"/>
                    </a:cubicBezTo>
                    <a:cubicBezTo>
                      <a:pt x="0" y="0"/>
                      <a:pt x="0" y="0"/>
                      <a:pt x="0"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0"/>
              <p:cNvSpPr>
                <a:spLocks/>
              </p:cNvSpPr>
              <p:nvPr/>
            </p:nvSpPr>
            <p:spPr bwMode="auto">
              <a:xfrm>
                <a:off x="1376068" y="2854604"/>
                <a:ext cx="509588" cy="138113"/>
              </a:xfrm>
              <a:custGeom>
                <a:avLst/>
                <a:gdLst>
                  <a:gd name="T0" fmla="*/ 0 w 2365"/>
                  <a:gd name="T1" fmla="*/ 0 h 646"/>
                  <a:gd name="T2" fmla="*/ 1015 w 2365"/>
                  <a:gd name="T3" fmla="*/ 586 h 646"/>
                  <a:gd name="T4" fmla="*/ 1351 w 2365"/>
                  <a:gd name="T5" fmla="*/ 586 h 646"/>
                  <a:gd name="T6" fmla="*/ 2365 w 2365"/>
                  <a:gd name="T7" fmla="*/ 0 h 646"/>
                </a:gdLst>
                <a:ahLst/>
                <a:cxnLst>
                  <a:cxn ang="0">
                    <a:pos x="T0" y="T1"/>
                  </a:cxn>
                  <a:cxn ang="0">
                    <a:pos x="T2" y="T3"/>
                  </a:cxn>
                  <a:cxn ang="0">
                    <a:pos x="T4" y="T5"/>
                  </a:cxn>
                  <a:cxn ang="0">
                    <a:pos x="T6" y="T7"/>
                  </a:cxn>
                </a:cxnLst>
                <a:rect l="0" t="0" r="r" b="b"/>
                <a:pathLst>
                  <a:path w="2365" h="646">
                    <a:moveTo>
                      <a:pt x="0" y="0"/>
                    </a:moveTo>
                    <a:cubicBezTo>
                      <a:pt x="1015" y="586"/>
                      <a:pt x="1015" y="586"/>
                      <a:pt x="1015" y="586"/>
                    </a:cubicBezTo>
                    <a:cubicBezTo>
                      <a:pt x="1119" y="646"/>
                      <a:pt x="1247" y="646"/>
                      <a:pt x="1351" y="586"/>
                    </a:cubicBezTo>
                    <a:cubicBezTo>
                      <a:pt x="2365" y="0"/>
                      <a:pt x="2365" y="0"/>
                      <a:pt x="2365" y="0"/>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1"/>
              <p:cNvSpPr>
                <a:spLocks/>
              </p:cNvSpPr>
              <p:nvPr/>
            </p:nvSpPr>
            <p:spPr bwMode="auto">
              <a:xfrm>
                <a:off x="1110956" y="1948142"/>
                <a:ext cx="265113" cy="452438"/>
              </a:xfrm>
              <a:custGeom>
                <a:avLst/>
                <a:gdLst>
                  <a:gd name="T0" fmla="*/ 1235 w 1235"/>
                  <a:gd name="T1" fmla="*/ 0 h 2109"/>
                  <a:gd name="T2" fmla="*/ 169 w 1235"/>
                  <a:gd name="T3" fmla="*/ 616 h 2109"/>
                  <a:gd name="T4" fmla="*/ 0 w 1235"/>
                  <a:gd name="T5" fmla="*/ 907 h 2109"/>
                  <a:gd name="T6" fmla="*/ 0 w 1235"/>
                  <a:gd name="T7" fmla="*/ 2109 h 2109"/>
                </a:gdLst>
                <a:ahLst/>
                <a:cxnLst>
                  <a:cxn ang="0">
                    <a:pos x="T0" y="T1"/>
                  </a:cxn>
                  <a:cxn ang="0">
                    <a:pos x="T2" y="T3"/>
                  </a:cxn>
                  <a:cxn ang="0">
                    <a:pos x="T4" y="T5"/>
                  </a:cxn>
                  <a:cxn ang="0">
                    <a:pos x="T6" y="T7"/>
                  </a:cxn>
                </a:cxnLst>
                <a:rect l="0" t="0" r="r" b="b"/>
                <a:pathLst>
                  <a:path w="1235" h="2109">
                    <a:moveTo>
                      <a:pt x="1235" y="0"/>
                    </a:moveTo>
                    <a:cubicBezTo>
                      <a:pt x="169" y="616"/>
                      <a:pt x="169" y="616"/>
                      <a:pt x="169" y="616"/>
                    </a:cubicBezTo>
                    <a:cubicBezTo>
                      <a:pt x="65" y="676"/>
                      <a:pt x="0" y="787"/>
                      <a:pt x="0" y="907"/>
                    </a:cubicBezTo>
                    <a:cubicBezTo>
                      <a:pt x="0" y="2109"/>
                      <a:pt x="0" y="2109"/>
                      <a:pt x="0" y="2109"/>
                    </a:cubicBezTo>
                  </a:path>
                </a:pathLst>
              </a:custGeom>
              <a:noFill/>
              <a:ln w="19050" cap="rnd">
                <a:solidFill>
                  <a:srgbClr val="C7000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138" name="直接连接符 1137"/>
          <p:cNvCxnSpPr/>
          <p:nvPr/>
        </p:nvCxnSpPr>
        <p:spPr bwMode="auto">
          <a:xfrm>
            <a:off x="1425134" y="4149080"/>
            <a:ext cx="411457" cy="0"/>
          </a:xfrm>
          <a:prstGeom prst="line">
            <a:avLst/>
          </a:prstGeom>
          <a:solidFill>
            <a:schemeClr val="accent1"/>
          </a:solidFill>
          <a:ln w="25400" cap="rnd" cmpd="sng" algn="ctr">
            <a:solidFill>
              <a:srgbClr val="59C8D5"/>
            </a:solidFill>
            <a:prstDash val="solid"/>
            <a:round/>
            <a:headEnd type="none" w="med" len="med"/>
            <a:tailEnd type="none" w="med" len="med"/>
          </a:ln>
          <a:effectLst/>
        </p:spPr>
      </p:cxnSp>
      <p:cxnSp>
        <p:nvCxnSpPr>
          <p:cNvPr id="166" name="直接连接符 165"/>
          <p:cNvCxnSpPr/>
          <p:nvPr/>
        </p:nvCxnSpPr>
        <p:spPr bwMode="auto">
          <a:xfrm>
            <a:off x="3656343" y="4149080"/>
            <a:ext cx="411457" cy="0"/>
          </a:xfrm>
          <a:prstGeom prst="line">
            <a:avLst/>
          </a:prstGeom>
          <a:solidFill>
            <a:schemeClr val="accent1"/>
          </a:solidFill>
          <a:ln w="25400" cap="rnd" cmpd="sng" algn="ctr">
            <a:solidFill>
              <a:srgbClr val="59C8D5"/>
            </a:solidFill>
            <a:prstDash val="solid"/>
            <a:round/>
            <a:headEnd type="none" w="med" len="med"/>
            <a:tailEnd type="none" w="med" len="med"/>
          </a:ln>
          <a:effectLst/>
        </p:spPr>
      </p:cxnSp>
      <p:cxnSp>
        <p:nvCxnSpPr>
          <p:cNvPr id="167" name="直接连接符 166"/>
          <p:cNvCxnSpPr/>
          <p:nvPr/>
        </p:nvCxnSpPr>
        <p:spPr bwMode="auto">
          <a:xfrm>
            <a:off x="5887552" y="4149080"/>
            <a:ext cx="411457" cy="0"/>
          </a:xfrm>
          <a:prstGeom prst="line">
            <a:avLst/>
          </a:prstGeom>
          <a:solidFill>
            <a:schemeClr val="accent1"/>
          </a:solidFill>
          <a:ln w="25400" cap="rnd" cmpd="sng" algn="ctr">
            <a:solidFill>
              <a:srgbClr val="59C8D5"/>
            </a:solidFill>
            <a:prstDash val="solid"/>
            <a:round/>
            <a:headEnd type="none" w="med" len="med"/>
            <a:tailEnd type="none" w="med" len="med"/>
          </a:ln>
          <a:effectLst/>
        </p:spPr>
      </p:cxnSp>
      <p:cxnSp>
        <p:nvCxnSpPr>
          <p:cNvPr id="168" name="直接连接符 167"/>
          <p:cNvCxnSpPr/>
          <p:nvPr/>
        </p:nvCxnSpPr>
        <p:spPr bwMode="auto">
          <a:xfrm>
            <a:off x="8118761" y="4149080"/>
            <a:ext cx="411457" cy="0"/>
          </a:xfrm>
          <a:prstGeom prst="line">
            <a:avLst/>
          </a:prstGeom>
          <a:solidFill>
            <a:schemeClr val="accent1"/>
          </a:solidFill>
          <a:ln w="25400" cap="rnd" cmpd="sng" algn="ctr">
            <a:solidFill>
              <a:srgbClr val="59C8D5"/>
            </a:solidFill>
            <a:prstDash val="solid"/>
            <a:round/>
            <a:headEnd type="none" w="med" len="med"/>
            <a:tailEnd type="none" w="med" len="med"/>
          </a:ln>
          <a:effectLst/>
        </p:spPr>
      </p:cxnSp>
      <p:cxnSp>
        <p:nvCxnSpPr>
          <p:cNvPr id="169" name="直接连接符 168"/>
          <p:cNvCxnSpPr/>
          <p:nvPr/>
        </p:nvCxnSpPr>
        <p:spPr bwMode="auto">
          <a:xfrm>
            <a:off x="10349969" y="4149080"/>
            <a:ext cx="411457" cy="0"/>
          </a:xfrm>
          <a:prstGeom prst="line">
            <a:avLst/>
          </a:prstGeom>
          <a:solidFill>
            <a:schemeClr val="accent1"/>
          </a:solidFill>
          <a:ln w="25400" cap="rnd" cmpd="sng" algn="ctr">
            <a:solidFill>
              <a:srgbClr val="59C8D5"/>
            </a:solidFill>
            <a:prstDash val="solid"/>
            <a:round/>
            <a:headEnd type="none" w="med" len="med"/>
            <a:tailEnd type="none" w="med" len="med"/>
          </a:ln>
          <a:effectLst/>
        </p:spPr>
      </p:cxnSp>
    </p:spTree>
    <p:extLst>
      <p:ext uri="{BB962C8B-B14F-4D97-AF65-F5344CB8AC3E}">
        <p14:creationId xmlns:p14="http://schemas.microsoft.com/office/powerpoint/2010/main" val="18915139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132580" y="1266160"/>
            <a:ext cx="5512339" cy="5042565"/>
            <a:chOff x="7703667" y="1538418"/>
            <a:chExt cx="2647091" cy="5042565"/>
          </a:xfrm>
        </p:grpSpPr>
        <p:sp>
          <p:nvSpPr>
            <p:cNvPr id="18" name="圆角矩形 17"/>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文本框 12"/>
            <p:cNvSpPr txBox="1"/>
            <p:nvPr/>
          </p:nvSpPr>
          <p:spPr>
            <a:xfrm>
              <a:off x="7703667" y="1538418"/>
              <a:ext cx="2647090" cy="540000"/>
            </a:xfrm>
            <a:prstGeom prst="rect">
              <a:avLst/>
            </a:prstGeom>
            <a:solidFill>
              <a:srgbClr val="C00000"/>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550862" y="1266160"/>
            <a:ext cx="5512339" cy="5042565"/>
            <a:chOff x="7703667" y="1538418"/>
            <a:chExt cx="2647091" cy="5042565"/>
          </a:xfrm>
        </p:grpSpPr>
        <p:sp>
          <p:nvSpPr>
            <p:cNvPr id="21" name="圆角矩形 20"/>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文本框 12"/>
            <p:cNvSpPr txBox="1"/>
            <p:nvPr/>
          </p:nvSpPr>
          <p:spPr>
            <a:xfrm>
              <a:off x="7703667" y="1538418"/>
              <a:ext cx="2647090" cy="54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n-ea"/>
                <a:ea typeface="+mn-ea"/>
              </a:rPr>
              <a:t>打包（鲲鹏上重新生成</a:t>
            </a:r>
            <a:r>
              <a:rPr lang="en-US" altLang="zh-CN" sz="2800" dirty="0">
                <a:latin typeface="+mn-ea"/>
                <a:ea typeface="+mn-ea"/>
              </a:rPr>
              <a:t>rpm</a:t>
            </a:r>
            <a:r>
              <a:rPr lang="zh-CN" altLang="en-US" sz="2800" dirty="0">
                <a:latin typeface="+mn-ea"/>
                <a:ea typeface="+mn-ea"/>
              </a:rPr>
              <a:t>包）</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0" name="文本框 3"/>
          <p:cNvSpPr txBox="1"/>
          <p:nvPr/>
        </p:nvSpPr>
        <p:spPr>
          <a:xfrm>
            <a:off x="1538546" y="1265386"/>
            <a:ext cx="3536971"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fontAlgn="auto">
              <a:spcAft>
                <a:spcPts val="0"/>
              </a:spcAft>
              <a:defRPr/>
            </a:pPr>
            <a:r>
              <a:rPr lang="zh-CN" altLang="en-US" kern="0" dirty="0" smtClean="0">
                <a:solidFill>
                  <a:schemeClr val="bg1"/>
                </a:solidFill>
              </a:rPr>
              <a:t>打包</a:t>
            </a:r>
            <a:endParaRPr kumimoji="0" lang="zh-CN" altLang="en-US" sz="1600" b="1" i="0" u="none" strike="noStrike" kern="0" cap="none" spc="0" normalizeH="0" baseline="0" noProof="0" dirty="0">
              <a:ln>
                <a:noFill/>
              </a:ln>
              <a:solidFill>
                <a:schemeClr val="bg1"/>
              </a:solidFill>
              <a:effectLst/>
              <a:uLnTx/>
              <a:uFillTx/>
            </a:endParaRPr>
          </a:p>
        </p:txBody>
      </p:sp>
      <p:sp>
        <p:nvSpPr>
          <p:cNvPr id="11" name="文本框 4"/>
          <p:cNvSpPr txBox="1"/>
          <p:nvPr/>
        </p:nvSpPr>
        <p:spPr>
          <a:xfrm>
            <a:off x="7323436" y="1265386"/>
            <a:ext cx="3130627"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rPr>
              <a:t>步骤说明</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5" name="矩形 14"/>
          <p:cNvSpPr/>
          <p:nvPr/>
        </p:nvSpPr>
        <p:spPr>
          <a:xfrm>
            <a:off x="6492044" y="1836107"/>
            <a:ext cx="5030780" cy="4401205"/>
          </a:xfrm>
          <a:prstGeom prst="rect">
            <a:avLst/>
          </a:prstGeom>
        </p:spPr>
        <p:txBody>
          <a:bodyPr wrap="square">
            <a:spAutoFit/>
          </a:bodyPr>
          <a:lstStyle/>
          <a:p>
            <a:pPr fontAlgn="auto">
              <a:lnSpc>
                <a:spcPct val="150000"/>
              </a:lnSpc>
              <a:spcBef>
                <a:spcPts val="600"/>
              </a:spcBef>
              <a:spcAft>
                <a:spcPts val="0"/>
              </a:spcAft>
            </a:pPr>
            <a:r>
              <a:rPr lang="en-US" altLang="zh-CN" sz="1400" dirty="0" smtClean="0">
                <a:solidFill>
                  <a:srgbClr val="1D1D1A"/>
                </a:solidFill>
                <a:latin typeface="微软雅黑" panose="020B0503020204020204" pitchFamily="34" charset="-122"/>
                <a:ea typeface="微软雅黑" panose="020B0503020204020204" pitchFamily="34" charset="-122"/>
              </a:rPr>
              <a:t>1</a:t>
            </a:r>
            <a:r>
              <a:rPr lang="zh-CN" altLang="en-US" sz="1400" dirty="0">
                <a:solidFill>
                  <a:srgbClr val="1D1D1A"/>
                </a:solidFill>
                <a:latin typeface="微软雅黑" panose="020B0503020204020204" pitchFamily="34" charset="-122"/>
                <a:ea typeface="微软雅黑" panose="020B0503020204020204" pitchFamily="34" charset="-122"/>
              </a:rPr>
              <a:t>、生成</a:t>
            </a:r>
            <a:r>
              <a:rPr lang="en-US" altLang="zh-CN" sz="1400" dirty="0">
                <a:solidFill>
                  <a:srgbClr val="1D1D1A"/>
                </a:solidFill>
                <a:latin typeface="微软雅黑" panose="020B0503020204020204" pitchFamily="34" charset="-122"/>
                <a:ea typeface="微软雅黑" panose="020B0503020204020204" pitchFamily="34" charset="-122"/>
              </a:rPr>
              <a:t>spec</a:t>
            </a:r>
            <a:r>
              <a:rPr lang="zh-CN" altLang="en-US" sz="1400" dirty="0">
                <a:solidFill>
                  <a:srgbClr val="1D1D1A"/>
                </a:solidFill>
                <a:latin typeface="微软雅黑" panose="020B0503020204020204" pitchFamily="34" charset="-122"/>
                <a:ea typeface="微软雅黑" panose="020B0503020204020204" pitchFamily="34" charset="-122"/>
              </a:rPr>
              <a:t>文件</a:t>
            </a:r>
          </a:p>
          <a:p>
            <a:pPr fontAlgn="auto">
              <a:lnSpc>
                <a:spcPts val="14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1</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a:t>
            </a:r>
            <a:r>
              <a:rPr lang="zh-CN" altLang="en-US" sz="1200" dirty="0">
                <a:solidFill>
                  <a:srgbClr val="1D1D1A"/>
                </a:solidFill>
                <a:latin typeface="微软雅黑" panose="020B0503020204020204" pitchFamily="34" charset="-122"/>
                <a:ea typeface="微软雅黑" panose="020B0503020204020204" pitchFamily="34" charset="-122"/>
              </a:rPr>
              <a:t>执行</a:t>
            </a:r>
            <a:r>
              <a:rPr lang="en-US" altLang="zh-CN" sz="1200" dirty="0" err="1">
                <a:solidFill>
                  <a:srgbClr val="1D1D1A"/>
                </a:solidFill>
                <a:latin typeface="微软雅黑" panose="020B0503020204020204" pitchFamily="34" charset="-122"/>
                <a:ea typeface="微软雅黑" panose="020B0503020204020204" pitchFamily="34" charset="-122"/>
              </a:rPr>
              <a:t>rpmrebuild</a:t>
            </a:r>
            <a:r>
              <a:rPr lang="en-US" altLang="zh-CN" sz="1200" dirty="0">
                <a:solidFill>
                  <a:srgbClr val="1D1D1A"/>
                </a:solidFill>
                <a:latin typeface="微软雅黑" panose="020B0503020204020204" pitchFamily="34" charset="-122"/>
                <a:ea typeface="微软雅黑" panose="020B0503020204020204" pitchFamily="34" charset="-122"/>
              </a:rPr>
              <a:t> -s </a:t>
            </a:r>
            <a:r>
              <a:rPr lang="en-US" altLang="zh-CN" sz="1200" dirty="0" err="1">
                <a:solidFill>
                  <a:srgbClr val="1D1D1A"/>
                </a:solidFill>
                <a:latin typeface="微软雅黑" panose="020B0503020204020204" pitchFamily="34" charset="-122"/>
                <a:ea typeface="微软雅黑" panose="020B0503020204020204" pitchFamily="34" charset="-122"/>
              </a:rPr>
              <a:t>xxx.spec</a:t>
            </a:r>
            <a:r>
              <a:rPr lang="en-US" altLang="zh-CN" sz="1200" dirty="0">
                <a:solidFill>
                  <a:srgbClr val="1D1D1A"/>
                </a:solidFill>
                <a:latin typeface="微软雅黑" panose="020B0503020204020204" pitchFamily="34" charset="-122"/>
                <a:ea typeface="微软雅黑" panose="020B0503020204020204" pitchFamily="34" charset="-122"/>
              </a:rPr>
              <a:t> -p </a:t>
            </a:r>
            <a:r>
              <a:rPr lang="en-US" altLang="zh-CN" sz="1200" dirty="0" err="1">
                <a:solidFill>
                  <a:srgbClr val="1D1D1A"/>
                </a:solidFill>
                <a:latin typeface="微软雅黑" panose="020B0503020204020204" pitchFamily="34" charset="-122"/>
                <a:ea typeface="微软雅黑" panose="020B0503020204020204" pitchFamily="34" charset="-122"/>
              </a:rPr>
              <a:t>xxx.rpm</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得到</a:t>
            </a:r>
            <a:r>
              <a:rPr lang="en-US" altLang="zh-CN" sz="1200" dirty="0">
                <a:solidFill>
                  <a:srgbClr val="1D1D1A"/>
                </a:solidFill>
                <a:latin typeface="微软雅黑" panose="020B0503020204020204" pitchFamily="34" charset="-122"/>
                <a:ea typeface="微软雅黑" panose="020B0503020204020204" pitchFamily="34" charset="-122"/>
              </a:rPr>
              <a:t>rpm</a:t>
            </a:r>
            <a:r>
              <a:rPr lang="zh-CN" altLang="en-US" sz="1200" dirty="0">
                <a:solidFill>
                  <a:srgbClr val="1D1D1A"/>
                </a:solidFill>
                <a:latin typeface="微软雅黑" panose="020B0503020204020204" pitchFamily="34" charset="-122"/>
                <a:ea typeface="微软雅黑" panose="020B0503020204020204" pitchFamily="34" charset="-122"/>
              </a:rPr>
              <a:t>包对应的</a:t>
            </a:r>
            <a:r>
              <a:rPr lang="en-US" altLang="zh-CN" sz="1200" dirty="0">
                <a:solidFill>
                  <a:srgbClr val="1D1D1A"/>
                </a:solidFill>
                <a:latin typeface="微软雅黑" panose="020B0503020204020204" pitchFamily="34" charset="-122"/>
                <a:ea typeface="微软雅黑" panose="020B0503020204020204" pitchFamily="34" charset="-122"/>
              </a:rPr>
              <a:t>SPEC</a:t>
            </a:r>
            <a:r>
              <a:rPr lang="zh-CN" altLang="en-US" sz="1200" dirty="0">
                <a:solidFill>
                  <a:srgbClr val="1D1D1A"/>
                </a:solidFill>
                <a:latin typeface="微软雅黑" panose="020B0503020204020204" pitchFamily="34" charset="-122"/>
                <a:ea typeface="微软雅黑" panose="020B0503020204020204" pitchFamily="34" charset="-122"/>
              </a:rPr>
              <a:t>文件</a:t>
            </a:r>
          </a:p>
          <a:p>
            <a:pPr fontAlgn="auto">
              <a:lnSpc>
                <a:spcPts val="14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2</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a:t>
            </a:r>
            <a:r>
              <a:rPr lang="zh-CN" altLang="en-US" sz="1200" dirty="0">
                <a:solidFill>
                  <a:srgbClr val="1D1D1A"/>
                </a:solidFill>
                <a:latin typeface="微软雅黑" panose="020B0503020204020204" pitchFamily="34" charset="-122"/>
                <a:ea typeface="微软雅黑" panose="020B0503020204020204" pitchFamily="34" charset="-122"/>
              </a:rPr>
              <a:t>修改</a:t>
            </a:r>
            <a:r>
              <a:rPr lang="en-US" altLang="zh-CN" sz="1200" dirty="0">
                <a:solidFill>
                  <a:srgbClr val="1D1D1A"/>
                </a:solidFill>
                <a:latin typeface="微软雅黑" panose="020B0503020204020204" pitchFamily="34" charset="-122"/>
                <a:ea typeface="微软雅黑" panose="020B0503020204020204" pitchFamily="34" charset="-122"/>
              </a:rPr>
              <a:t>spec</a:t>
            </a:r>
            <a:r>
              <a:rPr lang="zh-CN" altLang="en-US" sz="1200" dirty="0">
                <a:solidFill>
                  <a:srgbClr val="1D1D1A"/>
                </a:solidFill>
                <a:latin typeface="微软雅黑" panose="020B0503020204020204" pitchFamily="34" charset="-122"/>
                <a:ea typeface="微软雅黑" panose="020B0503020204020204" pitchFamily="34" charset="-122"/>
              </a:rPr>
              <a:t>文件中的</a:t>
            </a:r>
            <a:r>
              <a:rPr lang="en-US" altLang="zh-CN" sz="1200" dirty="0">
                <a:solidFill>
                  <a:srgbClr val="1D1D1A"/>
                </a:solidFill>
                <a:latin typeface="微软雅黑" panose="020B0503020204020204" pitchFamily="34" charset="-122"/>
                <a:ea typeface="微软雅黑" panose="020B0503020204020204" pitchFamily="34" charset="-122"/>
              </a:rPr>
              <a:t>x86</a:t>
            </a:r>
            <a:r>
              <a:rPr lang="zh-CN" altLang="en-US" sz="1200" dirty="0">
                <a:solidFill>
                  <a:srgbClr val="1D1D1A"/>
                </a:solidFill>
                <a:latin typeface="微软雅黑" panose="020B0503020204020204" pitchFamily="34" charset="-122"/>
                <a:ea typeface="微软雅黑" panose="020B0503020204020204" pitchFamily="34" charset="-122"/>
              </a:rPr>
              <a:t>相关字段改为</a:t>
            </a:r>
            <a:r>
              <a:rPr lang="en-US" altLang="zh-CN" sz="1200" dirty="0">
                <a:solidFill>
                  <a:srgbClr val="1D1D1A"/>
                </a:solidFill>
                <a:latin typeface="微软雅黑" panose="020B0503020204020204" pitchFamily="34" charset="-122"/>
                <a:ea typeface="微软雅黑" panose="020B0503020204020204" pitchFamily="34" charset="-122"/>
              </a:rPr>
              <a:t>aarch64</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err="1">
                <a:solidFill>
                  <a:srgbClr val="1D1D1A"/>
                </a:solidFill>
                <a:latin typeface="微软雅黑" panose="020B0503020204020204" pitchFamily="34" charset="-122"/>
                <a:ea typeface="微软雅黑" panose="020B0503020204020204" pitchFamily="34" charset="-122"/>
              </a:rPr>
              <a:t>noarch</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x86_64</a:t>
            </a:r>
            <a:r>
              <a:rPr lang="zh-CN" altLang="en-US" sz="1200" dirty="0">
                <a:solidFill>
                  <a:srgbClr val="1D1D1A"/>
                </a:solidFill>
                <a:latin typeface="微软雅黑" panose="020B0503020204020204" pitchFamily="34" charset="-122"/>
                <a:ea typeface="微软雅黑" panose="020B0503020204020204" pitchFamily="34" charset="-122"/>
              </a:rPr>
              <a:t>字样均修改为</a:t>
            </a:r>
            <a:r>
              <a:rPr lang="en-US" altLang="zh-CN" sz="1200" dirty="0">
                <a:solidFill>
                  <a:srgbClr val="1D1D1A"/>
                </a:solidFill>
                <a:latin typeface="微软雅黑" panose="020B0503020204020204" pitchFamily="34" charset="-122"/>
                <a:ea typeface="微软雅黑" panose="020B0503020204020204" pitchFamily="34" charset="-122"/>
              </a:rPr>
              <a:t>aarch64</a:t>
            </a:r>
            <a:r>
              <a:rPr lang="zh-CN" altLang="en-US" sz="1200" dirty="0">
                <a:solidFill>
                  <a:srgbClr val="1D1D1A"/>
                </a:solidFill>
                <a:latin typeface="微软雅黑" panose="020B0503020204020204" pitchFamily="34" charset="-122"/>
                <a:ea typeface="微软雅黑" panose="020B0503020204020204" pitchFamily="34" charset="-122"/>
              </a:rPr>
              <a:t>），如果</a:t>
            </a:r>
            <a:r>
              <a:rPr lang="en-US" altLang="zh-CN" sz="1200" dirty="0">
                <a:solidFill>
                  <a:srgbClr val="1D1D1A"/>
                </a:solidFill>
                <a:latin typeface="微软雅黑" panose="020B0503020204020204" pitchFamily="34" charset="-122"/>
                <a:ea typeface="微软雅黑" panose="020B0503020204020204" pitchFamily="34" charset="-122"/>
              </a:rPr>
              <a:t>spec</a:t>
            </a:r>
            <a:r>
              <a:rPr lang="zh-CN" altLang="en-US" sz="1200" dirty="0">
                <a:solidFill>
                  <a:srgbClr val="1D1D1A"/>
                </a:solidFill>
                <a:latin typeface="微软雅黑" panose="020B0503020204020204" pitchFamily="34" charset="-122"/>
                <a:ea typeface="微软雅黑" panose="020B0503020204020204" pitchFamily="34" charset="-122"/>
              </a:rPr>
              <a:t>文件中包含了</a:t>
            </a:r>
            <a:r>
              <a:rPr lang="en-US" altLang="zh-CN" sz="1200" dirty="0">
                <a:solidFill>
                  <a:srgbClr val="1D1D1A"/>
                </a:solidFill>
                <a:latin typeface="微软雅黑" panose="020B0503020204020204" pitchFamily="34" charset="-122"/>
                <a:ea typeface="微软雅黑" panose="020B0503020204020204" pitchFamily="34" charset="-122"/>
              </a:rPr>
              <a:t>GLIBC</a:t>
            </a:r>
            <a:r>
              <a:rPr lang="zh-CN" altLang="en-US" sz="1200" dirty="0">
                <a:solidFill>
                  <a:srgbClr val="1D1D1A"/>
                </a:solidFill>
                <a:latin typeface="微软雅黑" panose="020B0503020204020204" pitchFamily="34" charset="-122"/>
                <a:ea typeface="微软雅黑" panose="020B0503020204020204" pitchFamily="34" charset="-122"/>
              </a:rPr>
              <a:t>版本信息，需要将</a:t>
            </a:r>
            <a:r>
              <a:rPr lang="en-US" altLang="zh-CN" sz="1200" dirty="0">
                <a:solidFill>
                  <a:srgbClr val="1D1D1A"/>
                </a:solidFill>
                <a:latin typeface="微软雅黑" panose="020B0503020204020204" pitchFamily="34" charset="-122"/>
                <a:ea typeface="微软雅黑" panose="020B0503020204020204" pitchFamily="34" charset="-122"/>
              </a:rPr>
              <a:t>GLBC</a:t>
            </a:r>
            <a:r>
              <a:rPr lang="zh-CN" altLang="en-US" sz="1200" dirty="0">
                <a:solidFill>
                  <a:srgbClr val="1D1D1A"/>
                </a:solidFill>
                <a:latin typeface="微软雅黑" panose="020B0503020204020204" pitchFamily="34" charset="-122"/>
                <a:ea typeface="微软雅黑" panose="020B0503020204020204" pitchFamily="34" charset="-122"/>
              </a:rPr>
              <a:t>版本修改为</a:t>
            </a:r>
            <a:r>
              <a:rPr lang="en-US" altLang="zh-CN" sz="1200" dirty="0">
                <a:solidFill>
                  <a:srgbClr val="1D1D1A"/>
                </a:solidFill>
                <a:latin typeface="微软雅黑" panose="020B0503020204020204" pitchFamily="34" charset="-122"/>
                <a:ea typeface="微软雅黑" panose="020B0503020204020204" pitchFamily="34" charset="-122"/>
              </a:rPr>
              <a:t>GLIBC2.17</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CentOS 7.6</a:t>
            </a:r>
            <a:r>
              <a:rPr lang="zh-CN" altLang="en-US" sz="1200" dirty="0">
                <a:solidFill>
                  <a:srgbClr val="1D1D1A"/>
                </a:solidFill>
                <a:latin typeface="微软雅黑" panose="020B0503020204020204" pitchFamily="34" charset="-122"/>
                <a:ea typeface="微软雅黑" panose="020B0503020204020204" pitchFamily="34" charset="-122"/>
              </a:rPr>
              <a:t>）</a:t>
            </a:r>
          </a:p>
          <a:p>
            <a:pPr fontAlgn="auto">
              <a:lnSpc>
                <a:spcPts val="14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3</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将</a:t>
            </a:r>
            <a:r>
              <a:rPr lang="en-US" altLang="zh-CN" sz="1200" dirty="0">
                <a:solidFill>
                  <a:srgbClr val="1D1D1A"/>
                </a:solidFill>
                <a:latin typeface="微软雅黑" panose="020B0503020204020204" pitchFamily="34" charset="-122"/>
                <a:ea typeface="微软雅黑" panose="020B0503020204020204" pitchFamily="34" charset="-122"/>
              </a:rPr>
              <a:t>spec</a:t>
            </a:r>
            <a:r>
              <a:rPr lang="zh-CN" altLang="en-US" sz="1200" dirty="0">
                <a:solidFill>
                  <a:srgbClr val="1D1D1A"/>
                </a:solidFill>
                <a:latin typeface="微软雅黑" panose="020B0503020204020204" pitchFamily="34" charset="-122"/>
                <a:ea typeface="微软雅黑" panose="020B0503020204020204" pitchFamily="34" charset="-122"/>
              </a:rPr>
              <a:t>文件拷贝到</a:t>
            </a:r>
            <a:r>
              <a:rPr lang="en-US" altLang="zh-CN" sz="1200" dirty="0">
                <a:solidFill>
                  <a:srgbClr val="1D1D1A"/>
                </a:solidFill>
                <a:latin typeface="微软雅黑" panose="020B0503020204020204" pitchFamily="34" charset="-122"/>
                <a:ea typeface="微软雅黑" panose="020B0503020204020204" pitchFamily="34" charset="-122"/>
              </a:rPr>
              <a:t>/root/</a:t>
            </a:r>
            <a:r>
              <a:rPr lang="en-US" altLang="zh-CN" sz="1200" dirty="0" err="1">
                <a:solidFill>
                  <a:srgbClr val="1D1D1A"/>
                </a:solidFill>
                <a:latin typeface="微软雅黑" panose="020B0503020204020204" pitchFamily="34" charset="-122"/>
                <a:ea typeface="微软雅黑" panose="020B0503020204020204" pitchFamily="34" charset="-122"/>
              </a:rPr>
              <a:t>rpmbuild</a:t>
            </a:r>
            <a:r>
              <a:rPr lang="en-US" altLang="zh-CN" sz="1200" dirty="0">
                <a:solidFill>
                  <a:srgbClr val="1D1D1A"/>
                </a:solidFill>
                <a:latin typeface="微软雅黑" panose="020B0503020204020204" pitchFamily="34" charset="-122"/>
                <a:ea typeface="微软雅黑" panose="020B0503020204020204" pitchFamily="34" charset="-122"/>
              </a:rPr>
              <a:t>/SPECS</a:t>
            </a:r>
            <a:r>
              <a:rPr lang="zh-CN" altLang="en-US" sz="1200" dirty="0">
                <a:solidFill>
                  <a:srgbClr val="1D1D1A"/>
                </a:solidFill>
                <a:latin typeface="微软雅黑" panose="020B0503020204020204" pitchFamily="34" charset="-122"/>
                <a:ea typeface="微软雅黑" panose="020B0503020204020204" pitchFamily="34" charset="-122"/>
              </a:rPr>
              <a:t>目录</a:t>
            </a:r>
          </a:p>
          <a:p>
            <a:pPr fontAlgn="auto">
              <a:lnSpc>
                <a:spcPct val="150000"/>
              </a:lnSpc>
              <a:spcBef>
                <a:spcPts val="600"/>
              </a:spcBef>
              <a:spcAft>
                <a:spcPts val="0"/>
              </a:spcAft>
            </a:pPr>
            <a:r>
              <a:rPr lang="en-US" altLang="zh-CN" sz="1400" dirty="0">
                <a:solidFill>
                  <a:srgbClr val="1D1D1A"/>
                </a:solidFill>
                <a:latin typeface="微软雅黑" panose="020B0503020204020204" pitchFamily="34" charset="-122"/>
                <a:ea typeface="微软雅黑" panose="020B0503020204020204" pitchFamily="34" charset="-122"/>
              </a:rPr>
              <a:t>2</a:t>
            </a:r>
            <a:r>
              <a:rPr lang="zh-CN" altLang="en-US" sz="1400" dirty="0">
                <a:solidFill>
                  <a:srgbClr val="1D1D1A"/>
                </a:solidFill>
                <a:latin typeface="微软雅黑" panose="020B0503020204020204" pitchFamily="34" charset="-122"/>
                <a:ea typeface="微软雅黑" panose="020B0503020204020204" pitchFamily="34" charset="-122"/>
              </a:rPr>
              <a:t>、解压</a:t>
            </a:r>
            <a:r>
              <a:rPr lang="en-US" altLang="zh-CN" sz="1400" dirty="0">
                <a:solidFill>
                  <a:srgbClr val="1D1D1A"/>
                </a:solidFill>
                <a:latin typeface="微软雅黑" panose="020B0503020204020204" pitchFamily="34" charset="-122"/>
                <a:ea typeface="微软雅黑" panose="020B0503020204020204" pitchFamily="34" charset="-122"/>
              </a:rPr>
              <a:t>x86 rpm</a:t>
            </a:r>
          </a:p>
          <a:p>
            <a:pPr fontAlgn="auto">
              <a:lnSpc>
                <a:spcPct val="150000"/>
              </a:lnSpc>
              <a:spcBef>
                <a:spcPts val="60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执行</a:t>
            </a:r>
            <a:r>
              <a:rPr lang="en-US" altLang="zh-CN" sz="1200" dirty="0">
                <a:solidFill>
                  <a:srgbClr val="1D1D1A"/>
                </a:solidFill>
                <a:latin typeface="微软雅黑" panose="020B0503020204020204" pitchFamily="34" charset="-122"/>
                <a:ea typeface="微软雅黑" panose="020B0503020204020204" pitchFamily="34" charset="-122"/>
              </a:rPr>
              <a:t>rpm2cpio </a:t>
            </a:r>
            <a:r>
              <a:rPr lang="en-US" altLang="zh-CN" sz="1200" dirty="0" err="1">
                <a:solidFill>
                  <a:srgbClr val="1D1D1A"/>
                </a:solidFill>
                <a:latin typeface="微软雅黑" panose="020B0503020204020204" pitchFamily="34" charset="-122"/>
                <a:ea typeface="微软雅黑" panose="020B0503020204020204" pitchFamily="34" charset="-122"/>
              </a:rPr>
              <a:t>xxx.rpm</a:t>
            </a:r>
            <a:r>
              <a:rPr lang="en-US" altLang="zh-CN" sz="1200" dirty="0">
                <a:solidFill>
                  <a:srgbClr val="1D1D1A"/>
                </a:solidFill>
                <a:latin typeface="微软雅黑" panose="020B0503020204020204" pitchFamily="34" charset="-122"/>
                <a:ea typeface="微软雅黑" panose="020B0503020204020204" pitchFamily="34" charset="-122"/>
              </a:rPr>
              <a:t> | </a:t>
            </a:r>
            <a:r>
              <a:rPr lang="en-US" altLang="zh-CN" sz="1200" dirty="0" err="1">
                <a:solidFill>
                  <a:srgbClr val="1D1D1A"/>
                </a:solidFill>
                <a:latin typeface="微软雅黑" panose="020B0503020204020204" pitchFamily="34" charset="-122"/>
                <a:ea typeface="微软雅黑" panose="020B0503020204020204" pitchFamily="34" charset="-122"/>
              </a:rPr>
              <a:t>cpio</a:t>
            </a:r>
            <a:r>
              <a:rPr lang="en-US" altLang="zh-CN" sz="1200" dirty="0">
                <a:solidFill>
                  <a:srgbClr val="1D1D1A"/>
                </a:solidFill>
                <a:latin typeface="微软雅黑" panose="020B0503020204020204" pitchFamily="34" charset="-122"/>
                <a:ea typeface="微软雅黑" panose="020B0503020204020204" pitchFamily="34" charset="-122"/>
              </a:rPr>
              <a:t> -dim</a:t>
            </a:r>
            <a:r>
              <a:rPr lang="zh-CN" altLang="en-US" sz="1200" dirty="0">
                <a:solidFill>
                  <a:srgbClr val="1D1D1A"/>
                </a:solidFill>
                <a:latin typeface="微软雅黑" panose="020B0503020204020204" pitchFamily="34" charset="-122"/>
                <a:ea typeface="微软雅黑" panose="020B0503020204020204" pitchFamily="34" charset="-122"/>
              </a:rPr>
              <a:t>解压</a:t>
            </a:r>
            <a:r>
              <a:rPr lang="en-US" altLang="zh-CN" sz="1200" dirty="0">
                <a:solidFill>
                  <a:srgbClr val="1D1D1A"/>
                </a:solidFill>
                <a:latin typeface="微软雅黑" panose="020B0503020204020204" pitchFamily="34" charset="-122"/>
                <a:ea typeface="微软雅黑" panose="020B0503020204020204" pitchFamily="34" charset="-122"/>
              </a:rPr>
              <a:t>RPM</a:t>
            </a:r>
            <a:r>
              <a:rPr lang="zh-CN" altLang="en-US" sz="1200" dirty="0">
                <a:solidFill>
                  <a:srgbClr val="1D1D1A"/>
                </a:solidFill>
                <a:latin typeface="微软雅黑" panose="020B0503020204020204" pitchFamily="34" charset="-122"/>
                <a:ea typeface="微软雅黑" panose="020B0503020204020204" pitchFamily="34" charset="-122"/>
              </a:rPr>
              <a:t>包，</a:t>
            </a:r>
          </a:p>
          <a:p>
            <a:pPr fontAlgn="auto">
              <a:lnSpc>
                <a:spcPct val="150000"/>
              </a:lnSpc>
              <a:spcBef>
                <a:spcPts val="600"/>
              </a:spcBef>
              <a:spcAft>
                <a:spcPts val="0"/>
              </a:spcAft>
            </a:pPr>
            <a:r>
              <a:rPr lang="en-US" altLang="zh-CN" sz="1400" dirty="0">
                <a:solidFill>
                  <a:srgbClr val="1D1D1A"/>
                </a:solidFill>
                <a:latin typeface="微软雅黑" panose="020B0503020204020204" pitchFamily="34" charset="-122"/>
                <a:ea typeface="微软雅黑" panose="020B0503020204020204" pitchFamily="34" charset="-122"/>
              </a:rPr>
              <a:t>3</a:t>
            </a:r>
            <a:r>
              <a:rPr lang="zh-CN" altLang="en-US" sz="1400" dirty="0">
                <a:solidFill>
                  <a:srgbClr val="1D1D1A"/>
                </a:solidFill>
                <a:latin typeface="微软雅黑" panose="020B0503020204020204" pitchFamily="34" charset="-122"/>
                <a:ea typeface="微软雅黑" panose="020B0503020204020204" pitchFamily="34" charset="-122"/>
              </a:rPr>
              <a:t>、包替换</a:t>
            </a:r>
            <a:r>
              <a:rPr lang="en-US" altLang="zh-CN" sz="1400" dirty="0">
                <a:solidFill>
                  <a:srgbClr val="1D1D1A"/>
                </a:solidFill>
                <a:latin typeface="微软雅黑" panose="020B0503020204020204" pitchFamily="34" charset="-122"/>
                <a:ea typeface="微软雅黑" panose="020B0503020204020204" pitchFamily="34" charset="-122"/>
              </a:rPr>
              <a:t>x86 </a:t>
            </a:r>
            <a:r>
              <a:rPr lang="zh-CN" altLang="en-US" sz="1400" dirty="0">
                <a:solidFill>
                  <a:srgbClr val="1D1D1A"/>
                </a:solidFill>
                <a:latin typeface="微软雅黑" panose="020B0503020204020204" pitchFamily="34" charset="-122"/>
                <a:ea typeface="微软雅黑" panose="020B0503020204020204" pitchFamily="34" charset="-122"/>
              </a:rPr>
              <a:t>依赖文件</a:t>
            </a:r>
          </a:p>
          <a:p>
            <a:pPr fontAlgn="auto">
              <a:lnSpc>
                <a:spcPct val="1500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将编译好的组件替换掉</a:t>
            </a:r>
            <a:r>
              <a:rPr lang="en-US" altLang="zh-CN" sz="1200" dirty="0">
                <a:solidFill>
                  <a:srgbClr val="1D1D1A"/>
                </a:solidFill>
                <a:latin typeface="微软雅黑" panose="020B0503020204020204" pitchFamily="34" charset="-122"/>
                <a:ea typeface="微软雅黑" panose="020B0503020204020204" pitchFamily="34" charset="-122"/>
              </a:rPr>
              <a:t>RPM</a:t>
            </a:r>
            <a:r>
              <a:rPr lang="zh-CN" altLang="en-US" sz="1200" dirty="0">
                <a:solidFill>
                  <a:srgbClr val="1D1D1A"/>
                </a:solidFill>
                <a:latin typeface="微软雅黑" panose="020B0503020204020204" pitchFamily="34" charset="-122"/>
                <a:ea typeface="微软雅黑" panose="020B0503020204020204" pitchFamily="34" charset="-122"/>
              </a:rPr>
              <a:t>包中对应文件</a:t>
            </a:r>
          </a:p>
          <a:p>
            <a:pPr fontAlgn="auto">
              <a:lnSpc>
                <a:spcPct val="150000"/>
              </a:lnSpc>
              <a:spcBef>
                <a:spcPts val="600"/>
              </a:spcBef>
              <a:spcAft>
                <a:spcPts val="0"/>
              </a:spcAft>
            </a:pPr>
            <a:r>
              <a:rPr lang="en-US" altLang="zh-CN" sz="1400" dirty="0">
                <a:solidFill>
                  <a:srgbClr val="1D1D1A"/>
                </a:solidFill>
                <a:latin typeface="微软雅黑" panose="020B0503020204020204" pitchFamily="34" charset="-122"/>
                <a:ea typeface="微软雅黑" panose="020B0503020204020204" pitchFamily="34" charset="-122"/>
              </a:rPr>
              <a:t>4</a:t>
            </a:r>
            <a:r>
              <a:rPr lang="zh-CN" altLang="en-US" sz="1400" dirty="0">
                <a:solidFill>
                  <a:srgbClr val="1D1D1A"/>
                </a:solidFill>
                <a:latin typeface="微软雅黑" panose="020B0503020204020204" pitchFamily="34" charset="-122"/>
                <a:ea typeface="微软雅黑" panose="020B0503020204020204" pitchFamily="34" charset="-122"/>
              </a:rPr>
              <a:t>、打包</a:t>
            </a:r>
          </a:p>
          <a:p>
            <a:pPr fontAlgn="auto">
              <a:lnSpc>
                <a:spcPts val="144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1</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在</a:t>
            </a:r>
            <a:r>
              <a:rPr lang="en-US" altLang="zh-CN" sz="1200" dirty="0">
                <a:solidFill>
                  <a:srgbClr val="1D1D1A"/>
                </a:solidFill>
                <a:latin typeface="微软雅黑" panose="020B0503020204020204" pitchFamily="34" charset="-122"/>
                <a:ea typeface="微软雅黑" panose="020B0503020204020204" pitchFamily="34" charset="-122"/>
              </a:rPr>
              <a:t>/root/</a:t>
            </a:r>
            <a:r>
              <a:rPr lang="en-US" altLang="zh-CN" sz="1200" dirty="0" err="1">
                <a:solidFill>
                  <a:srgbClr val="1D1D1A"/>
                </a:solidFill>
                <a:latin typeface="微软雅黑" panose="020B0503020204020204" pitchFamily="34" charset="-122"/>
                <a:ea typeface="微软雅黑" panose="020B0503020204020204" pitchFamily="34" charset="-122"/>
              </a:rPr>
              <a:t>rpmbuild</a:t>
            </a:r>
            <a:r>
              <a:rPr lang="en-US" altLang="zh-CN" sz="1200" dirty="0">
                <a:solidFill>
                  <a:srgbClr val="1D1D1A"/>
                </a:solidFill>
                <a:latin typeface="微软雅黑" panose="020B0503020204020204" pitchFamily="34" charset="-122"/>
                <a:ea typeface="微软雅黑" panose="020B0503020204020204" pitchFamily="34" charset="-122"/>
              </a:rPr>
              <a:t>/BUILDROOT</a:t>
            </a:r>
            <a:r>
              <a:rPr lang="zh-CN" altLang="en-US" sz="1200" dirty="0">
                <a:solidFill>
                  <a:srgbClr val="1D1D1A"/>
                </a:solidFill>
                <a:latin typeface="微软雅黑" panose="020B0503020204020204" pitchFamily="34" charset="-122"/>
                <a:ea typeface="微软雅黑" panose="020B0503020204020204" pitchFamily="34" charset="-122"/>
              </a:rPr>
              <a:t>目录新建</a:t>
            </a:r>
            <a:r>
              <a:rPr lang="en-US" altLang="zh-CN" sz="1200" dirty="0">
                <a:solidFill>
                  <a:srgbClr val="1D1D1A"/>
                </a:solidFill>
                <a:latin typeface="微软雅黑" panose="020B0503020204020204" pitchFamily="34" charset="-122"/>
                <a:ea typeface="微软雅黑" panose="020B0503020204020204" pitchFamily="34" charset="-122"/>
              </a:rPr>
              <a:t>rpm</a:t>
            </a:r>
            <a:r>
              <a:rPr lang="zh-CN" altLang="en-US" sz="1200" dirty="0">
                <a:solidFill>
                  <a:srgbClr val="1D1D1A"/>
                </a:solidFill>
                <a:latin typeface="微软雅黑" panose="020B0503020204020204" pitchFamily="34" charset="-122"/>
                <a:ea typeface="微软雅黑" panose="020B0503020204020204" pitchFamily="34" charset="-122"/>
              </a:rPr>
              <a:t>包名称目录</a:t>
            </a:r>
          </a:p>
          <a:p>
            <a:pPr fontAlgn="auto">
              <a:lnSpc>
                <a:spcPts val="144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2</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将第</a:t>
            </a:r>
            <a:r>
              <a:rPr lang="en-US" altLang="zh-CN" sz="1200" dirty="0">
                <a:solidFill>
                  <a:srgbClr val="1D1D1A"/>
                </a:solidFill>
                <a:latin typeface="微软雅黑" panose="020B0503020204020204" pitchFamily="34" charset="-122"/>
                <a:ea typeface="微软雅黑" panose="020B0503020204020204" pitchFamily="34" charset="-122"/>
              </a:rPr>
              <a:t>2</a:t>
            </a:r>
            <a:r>
              <a:rPr lang="zh-CN" altLang="en-US" sz="1200" dirty="0">
                <a:solidFill>
                  <a:srgbClr val="1D1D1A"/>
                </a:solidFill>
                <a:latin typeface="微软雅黑" panose="020B0503020204020204" pitchFamily="34" charset="-122"/>
                <a:ea typeface="微软雅黑" panose="020B0503020204020204" pitchFamily="34" charset="-122"/>
              </a:rPr>
              <a:t>步和第</a:t>
            </a:r>
            <a:r>
              <a:rPr lang="en-US" altLang="zh-CN" sz="1200" dirty="0">
                <a:solidFill>
                  <a:srgbClr val="1D1D1A"/>
                </a:solidFill>
                <a:latin typeface="微软雅黑" panose="020B0503020204020204" pitchFamily="34" charset="-122"/>
                <a:ea typeface="微软雅黑" panose="020B0503020204020204" pitchFamily="34" charset="-122"/>
              </a:rPr>
              <a:t>3</a:t>
            </a:r>
            <a:r>
              <a:rPr lang="zh-CN" altLang="en-US" sz="1200" dirty="0">
                <a:solidFill>
                  <a:srgbClr val="1D1D1A"/>
                </a:solidFill>
                <a:latin typeface="微软雅黑" panose="020B0503020204020204" pitchFamily="34" charset="-122"/>
                <a:ea typeface="微软雅黑" panose="020B0503020204020204" pitchFamily="34" charset="-122"/>
              </a:rPr>
              <a:t>步解压并替换的完整包内容拷贝到，上面目录下</a:t>
            </a:r>
          </a:p>
          <a:p>
            <a:pPr fontAlgn="auto">
              <a:lnSpc>
                <a:spcPts val="144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3</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en-US" altLang="zh-CN" sz="1200" dirty="0" err="1">
                <a:solidFill>
                  <a:srgbClr val="1D1D1A"/>
                </a:solidFill>
                <a:latin typeface="微软雅黑" panose="020B0503020204020204" pitchFamily="34" charset="-122"/>
                <a:ea typeface="微软雅黑" panose="020B0503020204020204" pitchFamily="34" charset="-122"/>
              </a:rPr>
              <a:t>rpmbuild</a:t>
            </a:r>
            <a:r>
              <a:rPr lang="en-US" altLang="zh-CN" sz="1200" dirty="0">
                <a:solidFill>
                  <a:srgbClr val="1D1D1A"/>
                </a:solidFill>
                <a:latin typeface="微软雅黑" panose="020B0503020204020204" pitchFamily="34" charset="-122"/>
                <a:ea typeface="微软雅黑" panose="020B0503020204020204" pitchFamily="34" charset="-122"/>
              </a:rPr>
              <a:t> -bb --</a:t>
            </a:r>
            <a:r>
              <a:rPr lang="en-US" altLang="zh-CN" sz="1200" dirty="0" err="1">
                <a:solidFill>
                  <a:srgbClr val="1D1D1A"/>
                </a:solidFill>
                <a:latin typeface="微软雅黑" panose="020B0503020204020204" pitchFamily="34" charset="-122"/>
                <a:ea typeface="微软雅黑" panose="020B0503020204020204" pitchFamily="34" charset="-122"/>
              </a:rPr>
              <a:t>noclean</a:t>
            </a:r>
            <a:r>
              <a:rPr lang="en-US" altLang="zh-CN" sz="1200" dirty="0">
                <a:solidFill>
                  <a:srgbClr val="1D1D1A"/>
                </a:solidFill>
                <a:latin typeface="微软雅黑" panose="020B0503020204020204" pitchFamily="34" charset="-122"/>
                <a:ea typeface="微软雅黑" panose="020B0503020204020204" pitchFamily="34" charset="-122"/>
              </a:rPr>
              <a:t> </a:t>
            </a:r>
            <a:r>
              <a:rPr lang="en-US" altLang="zh-CN" sz="1200" dirty="0" smtClean="0">
                <a:solidFill>
                  <a:srgbClr val="1D1D1A"/>
                </a:solidFill>
                <a:latin typeface="微软雅黑" panose="020B0503020204020204" pitchFamily="34" charset="-122"/>
                <a:ea typeface="微软雅黑" panose="020B0503020204020204" pitchFamily="34" charset="-122"/>
              </a:rPr>
              <a:t>/root/</a:t>
            </a:r>
            <a:r>
              <a:rPr lang="en-US" altLang="zh-CN" sz="1200" dirty="0" err="1" smtClean="0">
                <a:solidFill>
                  <a:srgbClr val="1D1D1A"/>
                </a:solidFill>
                <a:latin typeface="微软雅黑" panose="020B0503020204020204" pitchFamily="34" charset="-122"/>
                <a:ea typeface="微软雅黑" panose="020B0503020204020204" pitchFamily="34" charset="-122"/>
              </a:rPr>
              <a:t>rpmbuild</a:t>
            </a:r>
            <a:r>
              <a:rPr lang="en-US" altLang="zh-CN" sz="1200" dirty="0" smtClean="0">
                <a:solidFill>
                  <a:srgbClr val="1D1D1A"/>
                </a:solidFill>
                <a:latin typeface="微软雅黑" panose="020B0503020204020204" pitchFamily="34" charset="-122"/>
                <a:ea typeface="微软雅黑" panose="020B0503020204020204" pitchFamily="34" charset="-122"/>
              </a:rPr>
              <a:t>/SPECS/</a:t>
            </a:r>
            <a:r>
              <a:rPr lang="en-US" altLang="zh-CN" sz="1200" dirty="0" err="1" smtClean="0">
                <a:solidFill>
                  <a:srgbClr val="1D1D1A"/>
                </a:solidFill>
                <a:latin typeface="微软雅黑" panose="020B0503020204020204" pitchFamily="34" charset="-122"/>
                <a:ea typeface="微软雅黑" panose="020B0503020204020204" pitchFamily="34" charset="-122"/>
              </a:rPr>
              <a:t>xxx.spec</a:t>
            </a:r>
            <a:endParaRPr lang="en-US" altLang="zh-CN" sz="1200" dirty="0">
              <a:solidFill>
                <a:srgbClr val="1D1D1A"/>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241659" y="3092347"/>
            <a:ext cx="2198155" cy="531262"/>
          </a:xfrm>
          <a:prstGeom prst="rect">
            <a:avLst/>
          </a:prstGeom>
          <a:solidFill>
            <a:srgbClr val="00B0F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algn="ctr" fontAlgn="auto">
              <a:lnSpc>
                <a:spcPct val="100000"/>
              </a:lnSpc>
              <a:spcBef>
                <a:spcPts val="300"/>
              </a:spcBef>
              <a:spcAft>
                <a:spcPts val="0"/>
              </a:spcAft>
              <a:defRPr/>
            </a:pPr>
            <a:r>
              <a:rPr lang="zh-CN" altLang="en-US" sz="1600" kern="0" dirty="0">
                <a:solidFill>
                  <a:srgbClr val="FFFFFF"/>
                </a:solidFill>
              </a:rPr>
              <a:t>解压 </a:t>
            </a:r>
            <a:r>
              <a:rPr lang="en-US" altLang="zh-CN" sz="1600" kern="0" dirty="0">
                <a:solidFill>
                  <a:srgbClr val="FFFFFF"/>
                </a:solidFill>
              </a:rPr>
              <a:t>x86 </a:t>
            </a:r>
            <a:r>
              <a:rPr lang="en-US" altLang="zh-CN" sz="1600" kern="0" dirty="0" smtClean="0">
                <a:solidFill>
                  <a:srgbClr val="FFFFFF"/>
                </a:solidFill>
              </a:rPr>
              <a:t>RPM</a:t>
            </a:r>
            <a:endParaRPr lang="zh-CN" altLang="en-US" sz="1600" kern="0" dirty="0">
              <a:solidFill>
                <a:srgbClr val="FFFFFF"/>
              </a:solidFill>
            </a:endParaRPr>
          </a:p>
        </p:txBody>
      </p:sp>
      <p:sp>
        <p:nvSpPr>
          <p:cNvPr id="24" name="文本框 23"/>
          <p:cNvSpPr txBox="1"/>
          <p:nvPr/>
        </p:nvSpPr>
        <p:spPr>
          <a:xfrm>
            <a:off x="2241659" y="4205345"/>
            <a:ext cx="2198154" cy="531262"/>
          </a:xfrm>
          <a:prstGeom prst="rect">
            <a:avLst/>
          </a:prstGeom>
          <a:solidFill>
            <a:srgbClr val="0070C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a:solidFill>
                  <a:srgbClr val="FFFFFF"/>
                </a:solidFill>
              </a:rPr>
              <a:t>替换</a:t>
            </a:r>
            <a:r>
              <a:rPr lang="en-US" altLang="zh-CN" sz="1600" kern="0" dirty="0">
                <a:solidFill>
                  <a:srgbClr val="FFFFFF"/>
                </a:solidFill>
              </a:rPr>
              <a:t>x86 </a:t>
            </a:r>
            <a:r>
              <a:rPr lang="zh-CN" altLang="en-US" sz="1600" kern="0" dirty="0">
                <a:solidFill>
                  <a:srgbClr val="FFFFFF"/>
                </a:solidFill>
              </a:rPr>
              <a:t>依赖文件</a:t>
            </a:r>
            <a:endParaRPr lang="en-US" altLang="zh-CN" kern="0" dirty="0">
              <a:solidFill>
                <a:srgbClr val="FFFFFF"/>
              </a:solidFill>
            </a:endParaRPr>
          </a:p>
        </p:txBody>
      </p:sp>
      <p:sp>
        <p:nvSpPr>
          <p:cNvPr id="25" name="文本框 24"/>
          <p:cNvSpPr txBox="1"/>
          <p:nvPr/>
        </p:nvSpPr>
        <p:spPr>
          <a:xfrm>
            <a:off x="2241659" y="5335181"/>
            <a:ext cx="2198153" cy="531262"/>
          </a:xfrm>
          <a:prstGeom prst="rect">
            <a:avLst/>
          </a:prstGeom>
          <a:solidFill>
            <a:srgbClr val="00B0F0"/>
          </a:solidFill>
          <a:ln w="19050" cap="flat" cmpd="sng" algn="ctr">
            <a:no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lang="zh-CN" altLang="en-US" sz="1600" kern="0" noProof="0" dirty="0" smtClean="0">
                <a:solidFill>
                  <a:srgbClr val="FFFFFF"/>
                </a:solidFill>
              </a:rPr>
              <a:t>打包</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cxnSp>
        <p:nvCxnSpPr>
          <p:cNvPr id="26" name="直接箭头连接符 25"/>
          <p:cNvCxnSpPr>
            <a:stCxn id="29" idx="2"/>
            <a:endCxn id="23" idx="0"/>
          </p:cNvCxnSpPr>
          <p:nvPr/>
        </p:nvCxnSpPr>
        <p:spPr>
          <a:xfrm flipH="1">
            <a:off x="3340737" y="2577684"/>
            <a:ext cx="1" cy="514663"/>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27" name="直接箭头连接符 26"/>
          <p:cNvCxnSpPr/>
          <p:nvPr/>
        </p:nvCxnSpPr>
        <p:spPr>
          <a:xfrm flipH="1">
            <a:off x="3323692" y="3623609"/>
            <a:ext cx="1" cy="581736"/>
          </a:xfrm>
          <a:prstGeom prst="straightConnector1">
            <a:avLst/>
          </a:prstGeom>
          <a:noFill/>
          <a:ln w="28575" cap="flat" cmpd="sng" algn="ctr">
            <a:solidFill>
              <a:srgbClr val="EBEBEB">
                <a:lumMod val="75000"/>
              </a:srgbClr>
            </a:solidFill>
            <a:prstDash val="solid"/>
            <a:miter lim="800000"/>
            <a:tailEnd type="triangle"/>
          </a:ln>
          <a:effectLst/>
        </p:spPr>
      </p:cxnSp>
      <p:cxnSp>
        <p:nvCxnSpPr>
          <p:cNvPr id="28" name="直接箭头连接符 27"/>
          <p:cNvCxnSpPr>
            <a:stCxn id="24" idx="2"/>
            <a:endCxn id="25" idx="0"/>
          </p:cNvCxnSpPr>
          <p:nvPr/>
        </p:nvCxnSpPr>
        <p:spPr>
          <a:xfrm>
            <a:off x="3340736" y="4736607"/>
            <a:ext cx="0" cy="598574"/>
          </a:xfrm>
          <a:prstGeom prst="straightConnector1">
            <a:avLst/>
          </a:prstGeom>
          <a:noFill/>
          <a:ln w="28575" cap="flat" cmpd="sng" algn="ctr">
            <a:solidFill>
              <a:srgbClr val="EBEBEB">
                <a:lumMod val="75000"/>
              </a:srgbClr>
            </a:solidFill>
            <a:prstDash val="solid"/>
            <a:miter lim="800000"/>
            <a:tailEnd type="triangle"/>
          </a:ln>
          <a:effectLst/>
        </p:spPr>
      </p:cxnSp>
      <p:sp>
        <p:nvSpPr>
          <p:cNvPr id="29" name="文本框 28"/>
          <p:cNvSpPr txBox="1"/>
          <p:nvPr/>
        </p:nvSpPr>
        <p:spPr>
          <a:xfrm>
            <a:off x="2241660" y="2046422"/>
            <a:ext cx="2198156" cy="531262"/>
          </a:xfrm>
          <a:prstGeom prst="rect">
            <a:avLst/>
          </a:prstGeom>
          <a:solidFill>
            <a:srgbClr val="92D05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smtClean="0">
                <a:solidFill>
                  <a:srgbClr val="FFFFFF"/>
                </a:solidFill>
              </a:rPr>
              <a:t>生成</a:t>
            </a:r>
            <a:r>
              <a:rPr lang="en-US" altLang="zh-CN" sz="1600" kern="0" dirty="0" smtClean="0">
                <a:solidFill>
                  <a:srgbClr val="FFFFFF"/>
                </a:solidFill>
              </a:rPr>
              <a:t>spec</a:t>
            </a:r>
            <a:r>
              <a:rPr lang="zh-CN" altLang="en-US" sz="1600" kern="0" dirty="0" smtClean="0">
                <a:solidFill>
                  <a:srgbClr val="FFFFFF"/>
                </a:solidFill>
              </a:rPr>
              <a:t>文件</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13438750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132580" y="1266160"/>
            <a:ext cx="5512339" cy="5042565"/>
            <a:chOff x="7703667" y="1538418"/>
            <a:chExt cx="2647091" cy="5042565"/>
          </a:xfrm>
        </p:grpSpPr>
        <p:sp>
          <p:nvSpPr>
            <p:cNvPr id="18" name="圆角矩形 17"/>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文本框 12"/>
            <p:cNvSpPr txBox="1"/>
            <p:nvPr/>
          </p:nvSpPr>
          <p:spPr>
            <a:xfrm>
              <a:off x="7703667" y="1538418"/>
              <a:ext cx="2647090" cy="540000"/>
            </a:xfrm>
            <a:prstGeom prst="rect">
              <a:avLst/>
            </a:prstGeom>
            <a:solidFill>
              <a:srgbClr val="C00000"/>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550862" y="1266160"/>
            <a:ext cx="5512339" cy="5042565"/>
            <a:chOff x="7703667" y="1538418"/>
            <a:chExt cx="2647091" cy="5042565"/>
          </a:xfrm>
        </p:grpSpPr>
        <p:sp>
          <p:nvSpPr>
            <p:cNvPr id="21" name="圆角矩形 20"/>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文本框 12"/>
            <p:cNvSpPr txBox="1"/>
            <p:nvPr/>
          </p:nvSpPr>
          <p:spPr>
            <a:xfrm>
              <a:off x="7703667" y="1538418"/>
              <a:ext cx="2647090" cy="54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n-ea"/>
                <a:ea typeface="+mn-ea"/>
              </a:rPr>
              <a:t>验证</a:t>
            </a:r>
            <a:endParaRPr lang="zh-CN" altLang="en-US" sz="2800" dirty="0">
              <a:latin typeface="+mn-ea"/>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0" name="文本框 3"/>
          <p:cNvSpPr txBox="1"/>
          <p:nvPr/>
        </p:nvSpPr>
        <p:spPr>
          <a:xfrm>
            <a:off x="1538546" y="1265386"/>
            <a:ext cx="3536971"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fontAlgn="auto">
              <a:spcAft>
                <a:spcPts val="0"/>
              </a:spcAft>
              <a:defRPr/>
            </a:pPr>
            <a:r>
              <a:rPr lang="zh-CN" altLang="en-US" kern="0" noProof="0" dirty="0">
                <a:solidFill>
                  <a:schemeClr val="bg1"/>
                </a:solidFill>
              </a:rPr>
              <a:t>验证</a:t>
            </a:r>
            <a:endParaRPr kumimoji="0" lang="zh-CN" altLang="en-US" sz="1600" b="1" i="0" u="none" strike="noStrike" kern="0" cap="none" spc="0" normalizeH="0" baseline="0" noProof="0" dirty="0">
              <a:ln>
                <a:noFill/>
              </a:ln>
              <a:solidFill>
                <a:schemeClr val="bg1"/>
              </a:solidFill>
              <a:effectLst/>
              <a:uLnTx/>
              <a:uFillTx/>
            </a:endParaRPr>
          </a:p>
        </p:txBody>
      </p:sp>
      <p:sp>
        <p:nvSpPr>
          <p:cNvPr id="11" name="文本框 4"/>
          <p:cNvSpPr txBox="1"/>
          <p:nvPr/>
        </p:nvSpPr>
        <p:spPr>
          <a:xfrm>
            <a:off x="7323436" y="1265386"/>
            <a:ext cx="3130627"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rPr>
              <a:t>步骤说明</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 name="文本框 6"/>
          <p:cNvSpPr txBox="1"/>
          <p:nvPr/>
        </p:nvSpPr>
        <p:spPr>
          <a:xfrm>
            <a:off x="2207954" y="4775575"/>
            <a:ext cx="2198155" cy="846608"/>
          </a:xfrm>
          <a:prstGeom prst="rect">
            <a:avLst/>
          </a:prstGeom>
          <a:solidFill>
            <a:srgbClr val="30B5C5">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a:solidFill>
                  <a:srgbClr val="FFFFFF"/>
                </a:solidFill>
              </a:rPr>
              <a:t>安装</a:t>
            </a:r>
            <a:r>
              <a:rPr lang="zh-CN" altLang="en-US" sz="1600" kern="0" dirty="0" smtClean="0">
                <a:solidFill>
                  <a:srgbClr val="FFFFFF"/>
                </a:solidFill>
              </a:rPr>
              <a:t>验证</a:t>
            </a:r>
            <a:endParaRPr lang="zh-CN" altLang="en-US" sz="1600" kern="0" dirty="0">
              <a:solidFill>
                <a:srgbClr val="FFFFFF"/>
              </a:solidFill>
            </a:endParaRPr>
          </a:p>
        </p:txBody>
      </p:sp>
      <p:cxnSp>
        <p:nvCxnSpPr>
          <p:cNvPr id="13" name="直接箭头连接符 12"/>
          <p:cNvCxnSpPr/>
          <p:nvPr/>
        </p:nvCxnSpPr>
        <p:spPr>
          <a:xfrm flipH="1">
            <a:off x="3287688" y="3515434"/>
            <a:ext cx="2490" cy="1260141"/>
          </a:xfrm>
          <a:prstGeom prst="straightConnector1">
            <a:avLst/>
          </a:prstGeom>
          <a:noFill/>
          <a:ln w="28575" cap="flat" cmpd="sng" algn="ctr">
            <a:solidFill>
              <a:srgbClr val="EBEBEB">
                <a:lumMod val="75000"/>
              </a:srgbClr>
            </a:solidFill>
            <a:prstDash val="solid"/>
            <a:miter lim="800000"/>
            <a:tailEnd type="triangle"/>
          </a:ln>
          <a:effectLst/>
        </p:spPr>
      </p:cxnSp>
      <p:sp>
        <p:nvSpPr>
          <p:cNvPr id="14" name="文本框 8"/>
          <p:cNvSpPr txBox="1"/>
          <p:nvPr/>
        </p:nvSpPr>
        <p:spPr>
          <a:xfrm>
            <a:off x="2207953" y="2492896"/>
            <a:ext cx="2198156" cy="1022538"/>
          </a:xfrm>
          <a:prstGeom prst="rect">
            <a:avLst/>
          </a:prstGeom>
          <a:solidFill>
            <a:srgbClr val="62B230">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smtClean="0">
                <a:solidFill>
                  <a:srgbClr val="FFFFFF"/>
                </a:solidFill>
              </a:rPr>
              <a:t>重新</a:t>
            </a:r>
            <a:r>
              <a:rPr lang="zh-CN" altLang="en-US" sz="1600" kern="0" dirty="0">
                <a:solidFill>
                  <a:srgbClr val="FFFFFF"/>
                </a:solidFill>
              </a:rPr>
              <a:t>扫描，确认是否还有</a:t>
            </a:r>
            <a:r>
              <a:rPr lang="en-US" altLang="zh-CN" sz="1600" kern="0" dirty="0">
                <a:solidFill>
                  <a:srgbClr val="FFFFFF"/>
                </a:solidFill>
              </a:rPr>
              <a:t>x86</a:t>
            </a:r>
            <a:r>
              <a:rPr lang="zh-CN" altLang="en-US" sz="1600" kern="0" dirty="0">
                <a:solidFill>
                  <a:srgbClr val="FFFFFF"/>
                </a:solidFill>
              </a:rPr>
              <a:t>依赖</a:t>
            </a:r>
            <a:r>
              <a:rPr lang="zh-CN" altLang="en-US" sz="1600" kern="0" dirty="0" smtClean="0">
                <a:solidFill>
                  <a:srgbClr val="FFFFFF"/>
                </a:solidFill>
              </a:rPr>
              <a:t>文件</a:t>
            </a:r>
            <a:endParaRPr lang="zh-CN" altLang="en-US" sz="1600" kern="0" dirty="0">
              <a:solidFill>
                <a:srgbClr val="FFFFFF"/>
              </a:solidFill>
            </a:endParaRPr>
          </a:p>
        </p:txBody>
      </p:sp>
      <p:sp>
        <p:nvSpPr>
          <p:cNvPr id="15" name="矩形 14"/>
          <p:cNvSpPr/>
          <p:nvPr/>
        </p:nvSpPr>
        <p:spPr>
          <a:xfrm>
            <a:off x="6610358" y="2624132"/>
            <a:ext cx="4670218" cy="2708434"/>
          </a:xfrm>
          <a:prstGeom prst="rect">
            <a:avLst/>
          </a:prstGeom>
        </p:spPr>
        <p:txBody>
          <a:bodyPr wrap="square">
            <a:spAutoFit/>
          </a:bodyPr>
          <a:lstStyle/>
          <a:p>
            <a:pPr fontAlgn="auto">
              <a:lnSpc>
                <a:spcPct val="150000"/>
              </a:lnSpc>
              <a:spcBef>
                <a:spcPts val="600"/>
              </a:spcBef>
              <a:spcAft>
                <a:spcPts val="0"/>
              </a:spcAft>
            </a:pPr>
            <a:r>
              <a:rPr lang="en-US" altLang="zh-CN" sz="1600" dirty="0">
                <a:solidFill>
                  <a:srgbClr val="1D1D1A"/>
                </a:solidFill>
                <a:latin typeface="微软雅黑" panose="020B0503020204020204" pitchFamily="34" charset="-122"/>
                <a:ea typeface="微软雅黑" panose="020B0503020204020204" pitchFamily="34" charset="-122"/>
              </a:rPr>
              <a:t>1</a:t>
            </a:r>
            <a:r>
              <a:rPr lang="zh-CN" altLang="en-US" sz="1600" dirty="0">
                <a:solidFill>
                  <a:srgbClr val="1D1D1A"/>
                </a:solidFill>
                <a:latin typeface="微软雅黑" panose="020B0503020204020204" pitchFamily="34" charset="-122"/>
                <a:ea typeface="微软雅黑" panose="020B0503020204020204" pitchFamily="34" charset="-122"/>
              </a:rPr>
              <a:t>、重新扫描，确认是否还有</a:t>
            </a:r>
            <a:r>
              <a:rPr lang="en-US" altLang="zh-CN" sz="1600" dirty="0">
                <a:solidFill>
                  <a:srgbClr val="1D1D1A"/>
                </a:solidFill>
                <a:latin typeface="微软雅黑" panose="020B0503020204020204" pitchFamily="34" charset="-122"/>
                <a:ea typeface="微软雅黑" panose="020B0503020204020204" pitchFamily="34" charset="-122"/>
              </a:rPr>
              <a:t>x86</a:t>
            </a:r>
            <a:r>
              <a:rPr lang="zh-CN" altLang="en-US" sz="1600" dirty="0">
                <a:solidFill>
                  <a:srgbClr val="1D1D1A"/>
                </a:solidFill>
                <a:latin typeface="微软雅黑" panose="020B0503020204020204" pitchFamily="34" charset="-122"/>
                <a:ea typeface="微软雅黑" panose="020B0503020204020204" pitchFamily="34" charset="-122"/>
              </a:rPr>
              <a:t>依赖文件</a:t>
            </a:r>
          </a:p>
          <a:p>
            <a:pPr fontAlgn="auto">
              <a:lnSpc>
                <a:spcPct val="150000"/>
              </a:lnSpc>
              <a:spcBef>
                <a:spcPts val="600"/>
              </a:spcBef>
              <a:spcAft>
                <a:spcPts val="0"/>
              </a:spcAft>
            </a:pPr>
            <a:r>
              <a:rPr lang="zh-CN" altLang="en-US" sz="16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重复阶段一工作，</a:t>
            </a:r>
            <a:r>
              <a:rPr lang="zh-CN" altLang="en-US" sz="1200" dirty="0" smtClean="0">
                <a:solidFill>
                  <a:srgbClr val="1D1D1A"/>
                </a:solidFill>
                <a:latin typeface="微软雅黑" panose="020B0503020204020204" pitchFamily="34" charset="-122"/>
                <a:ea typeface="微软雅黑" panose="020B0503020204020204" pitchFamily="34" charset="-122"/>
              </a:rPr>
              <a:t>通过具</a:t>
            </a:r>
            <a:r>
              <a:rPr lang="zh-CN" altLang="en-US" sz="1200" dirty="0">
                <a:solidFill>
                  <a:srgbClr val="1D1D1A"/>
                </a:solidFill>
                <a:latin typeface="微软雅黑" panose="020B0503020204020204" pitchFamily="34" charset="-122"/>
                <a:ea typeface="微软雅黑" panose="020B0503020204020204" pitchFamily="34" charset="-122"/>
              </a:rPr>
              <a:t>检查生成的</a:t>
            </a:r>
            <a:r>
              <a:rPr lang="en-US" altLang="zh-CN" sz="1200" dirty="0">
                <a:solidFill>
                  <a:srgbClr val="1D1D1A"/>
                </a:solidFill>
                <a:latin typeface="微软雅黑" panose="020B0503020204020204" pitchFamily="34" charset="-122"/>
                <a:ea typeface="微软雅黑" panose="020B0503020204020204" pitchFamily="34" charset="-122"/>
              </a:rPr>
              <a:t>rpm</a:t>
            </a:r>
            <a:r>
              <a:rPr lang="zh-CN" altLang="en-US" sz="1200" dirty="0">
                <a:solidFill>
                  <a:srgbClr val="1D1D1A"/>
                </a:solidFill>
                <a:latin typeface="微软雅黑" panose="020B0503020204020204" pitchFamily="34" charset="-122"/>
                <a:ea typeface="微软雅黑" panose="020B0503020204020204" pitchFamily="34" charset="-122"/>
              </a:rPr>
              <a:t>文件是否还包含</a:t>
            </a:r>
            <a:r>
              <a:rPr lang="en-US" altLang="zh-CN" sz="1200" dirty="0">
                <a:solidFill>
                  <a:srgbClr val="1D1D1A"/>
                </a:solidFill>
                <a:latin typeface="微软雅黑" panose="020B0503020204020204" pitchFamily="34" charset="-122"/>
                <a:ea typeface="微软雅黑" panose="020B0503020204020204" pitchFamily="34" charset="-122"/>
              </a:rPr>
              <a:t>X86</a:t>
            </a:r>
            <a:r>
              <a:rPr lang="zh-CN" altLang="en-US" sz="1200" dirty="0">
                <a:solidFill>
                  <a:srgbClr val="1D1D1A"/>
                </a:solidFill>
                <a:latin typeface="微软雅黑" panose="020B0503020204020204" pitchFamily="34" charset="-122"/>
                <a:ea typeface="微软雅黑" panose="020B0503020204020204" pitchFamily="34" charset="-122"/>
              </a:rPr>
              <a:t>依赖文件，如果还存在，继续后面的编译和打包操作，直到不存在</a:t>
            </a:r>
            <a:r>
              <a:rPr lang="en-US" altLang="zh-CN" sz="1200" dirty="0">
                <a:solidFill>
                  <a:srgbClr val="1D1D1A"/>
                </a:solidFill>
                <a:latin typeface="微软雅黑" panose="020B0503020204020204" pitchFamily="34" charset="-122"/>
                <a:ea typeface="微软雅黑" panose="020B0503020204020204" pitchFamily="34" charset="-122"/>
              </a:rPr>
              <a:t>x86</a:t>
            </a:r>
            <a:r>
              <a:rPr lang="zh-CN" altLang="en-US" sz="1200" dirty="0">
                <a:solidFill>
                  <a:srgbClr val="1D1D1A"/>
                </a:solidFill>
                <a:latin typeface="微软雅黑" panose="020B0503020204020204" pitchFamily="34" charset="-122"/>
                <a:ea typeface="微软雅黑" panose="020B0503020204020204" pitchFamily="34" charset="-122"/>
              </a:rPr>
              <a:t>依赖文件</a:t>
            </a:r>
          </a:p>
          <a:p>
            <a:pPr fontAlgn="auto">
              <a:lnSpc>
                <a:spcPct val="150000"/>
              </a:lnSpc>
              <a:spcBef>
                <a:spcPts val="600"/>
              </a:spcBef>
              <a:spcAft>
                <a:spcPts val="0"/>
              </a:spcAft>
            </a:pPr>
            <a:r>
              <a:rPr lang="en-US" altLang="zh-CN" sz="1600" dirty="0">
                <a:solidFill>
                  <a:srgbClr val="1D1D1A"/>
                </a:solidFill>
                <a:latin typeface="微软雅黑" panose="020B0503020204020204" pitchFamily="34" charset="-122"/>
                <a:ea typeface="微软雅黑" panose="020B0503020204020204" pitchFamily="34" charset="-122"/>
              </a:rPr>
              <a:t>2</a:t>
            </a:r>
            <a:r>
              <a:rPr lang="zh-CN" altLang="en-US" sz="1600" dirty="0">
                <a:solidFill>
                  <a:srgbClr val="1D1D1A"/>
                </a:solidFill>
                <a:latin typeface="微软雅黑" panose="020B0503020204020204" pitchFamily="34" charset="-122"/>
                <a:ea typeface="微软雅黑" panose="020B0503020204020204" pitchFamily="34" charset="-122"/>
              </a:rPr>
              <a:t>、安装验证</a:t>
            </a:r>
          </a:p>
          <a:p>
            <a:pPr fontAlgn="auto">
              <a:lnSpc>
                <a:spcPct val="1500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1</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rpm -</a:t>
            </a:r>
            <a:r>
              <a:rPr lang="en-US" altLang="zh-CN" sz="1200" dirty="0" err="1">
                <a:solidFill>
                  <a:srgbClr val="1D1D1A"/>
                </a:solidFill>
                <a:latin typeface="微软雅黑" panose="020B0503020204020204" pitchFamily="34" charset="-122"/>
                <a:ea typeface="微软雅黑" panose="020B0503020204020204" pitchFamily="34" charset="-122"/>
              </a:rPr>
              <a:t>ivh</a:t>
            </a:r>
            <a:r>
              <a:rPr lang="en-US" altLang="zh-CN" sz="1200" dirty="0">
                <a:solidFill>
                  <a:srgbClr val="1D1D1A"/>
                </a:solidFill>
                <a:latin typeface="微软雅黑" panose="020B0503020204020204" pitchFamily="34" charset="-122"/>
                <a:ea typeface="微软雅黑" panose="020B0503020204020204" pitchFamily="34" charset="-122"/>
              </a:rPr>
              <a:t> </a:t>
            </a:r>
            <a:r>
              <a:rPr lang="en-US" altLang="zh-CN" sz="1200" dirty="0" err="1">
                <a:solidFill>
                  <a:srgbClr val="1D1D1A"/>
                </a:solidFill>
                <a:latin typeface="微软雅黑" panose="020B0503020204020204" pitchFamily="34" charset="-122"/>
                <a:ea typeface="微软雅黑" panose="020B0503020204020204" pitchFamily="34" charset="-122"/>
              </a:rPr>
              <a:t>xxx.rpm</a:t>
            </a:r>
            <a:r>
              <a:rPr lang="zh-CN" altLang="en-US" sz="1200" dirty="0">
                <a:solidFill>
                  <a:srgbClr val="1D1D1A"/>
                </a:solidFill>
                <a:latin typeface="微软雅黑" panose="020B0503020204020204" pitchFamily="34" charset="-122"/>
                <a:ea typeface="微软雅黑" panose="020B0503020204020204" pitchFamily="34" charset="-122"/>
              </a:rPr>
              <a:t>，确认是否能安装成功</a:t>
            </a:r>
          </a:p>
          <a:p>
            <a:pPr fontAlgn="auto">
              <a:lnSpc>
                <a:spcPct val="150000"/>
              </a:lnSpc>
              <a:spcBef>
                <a:spcPts val="600"/>
              </a:spcBef>
              <a:spcAft>
                <a:spcPts val="0"/>
              </a:spcAft>
            </a:pPr>
            <a:r>
              <a:rPr lang="zh-CN" altLang="en-US" sz="1200" dirty="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2</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a:solidFill>
                  <a:srgbClr val="1D1D1A"/>
                </a:solidFill>
                <a:latin typeface="微软雅黑" panose="020B0503020204020204" pitchFamily="34" charset="-122"/>
                <a:ea typeface="微软雅黑" panose="020B0503020204020204" pitchFamily="34" charset="-122"/>
              </a:rPr>
              <a:t>运行服务 </a:t>
            </a:r>
            <a:endParaRPr lang="zh-CN" altLang="en-US" sz="1050" dirty="0">
              <a:solidFill>
                <a:srgbClr val="1D1D1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16578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鲲鹏开发套件</a:t>
            </a:r>
            <a:r>
              <a:rPr lang="en-US" altLang="zh-CN" sz="2800" dirty="0">
                <a:latin typeface="+mj-lt"/>
                <a:ea typeface="+mn-ea"/>
              </a:rPr>
              <a:t>Porting Advisor</a:t>
            </a:r>
            <a:endParaRPr lang="zh-CN" altLang="en-US" sz="2800" dirty="0">
              <a:latin typeface="+mj-lt"/>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58408"/>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pic>
        <p:nvPicPr>
          <p:cNvPr id="11" name="图片 10"/>
          <p:cNvPicPr>
            <a:picLocks noChangeAspect="1"/>
          </p:cNvPicPr>
          <p:nvPr/>
        </p:nvPicPr>
        <p:blipFill rotWithShape="1">
          <a:blip r:embed="rId3"/>
          <a:srcRect b="4505"/>
          <a:stretch/>
        </p:blipFill>
        <p:spPr>
          <a:xfrm>
            <a:off x="779629" y="2060952"/>
            <a:ext cx="10496550" cy="4247774"/>
          </a:xfrm>
          <a:prstGeom prst="rect">
            <a:avLst/>
          </a:prstGeom>
        </p:spPr>
      </p:pic>
      <p:sp>
        <p:nvSpPr>
          <p:cNvPr id="12" name="矩形 11"/>
          <p:cNvSpPr/>
          <p:nvPr/>
        </p:nvSpPr>
        <p:spPr>
          <a:xfrm>
            <a:off x="486165" y="1261940"/>
            <a:ext cx="10117824"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智能计算开放实验室 ：</a:t>
            </a:r>
            <a:r>
              <a:rPr lang="en-US" altLang="zh-CN" sz="1600" dirty="0">
                <a:latin typeface="微软雅黑" panose="020B0503020204020204" pitchFamily="34" charset="-122"/>
                <a:ea typeface="微软雅黑" panose="020B0503020204020204" pitchFamily="34" charset="-122"/>
                <a:hlinkClick r:id="rId4"/>
              </a:rPr>
              <a:t>http://ic-openlabs.huawei.com/openlab/</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鲲鹏开发套件</a:t>
            </a:r>
            <a:r>
              <a:rPr lang="en-US" altLang="zh-CN" sz="1600" dirty="0">
                <a:latin typeface="微软雅黑" panose="020B0503020204020204" pitchFamily="34" charset="-122"/>
                <a:ea typeface="微软雅黑" panose="020B0503020204020204" pitchFamily="34" charset="-122"/>
              </a:rPr>
              <a:t>Porting Advisor: </a:t>
            </a:r>
            <a:r>
              <a:rPr lang="en-US" altLang="zh-CN" sz="1600" dirty="0">
                <a:latin typeface="微软雅黑" panose="020B0503020204020204" pitchFamily="34" charset="-122"/>
                <a:ea typeface="微软雅黑" panose="020B0503020204020204" pitchFamily="34" charset="-122"/>
                <a:hlinkClick r:id="rId5"/>
              </a:rPr>
              <a:t>https://www.huaweicloud.com/kunpeng/software/portingadvisor.html</a:t>
            </a:r>
            <a:endParaRPr lang="en-US" altLang="zh-CN" sz="16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36453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组合 228"/>
          <p:cNvGrpSpPr/>
          <p:nvPr/>
        </p:nvGrpSpPr>
        <p:grpSpPr>
          <a:xfrm>
            <a:off x="557696" y="3887597"/>
            <a:ext cx="2623246" cy="2415667"/>
            <a:chOff x="7703667" y="1538418"/>
            <a:chExt cx="2647091" cy="2415667"/>
          </a:xfrm>
        </p:grpSpPr>
        <p:sp>
          <p:nvSpPr>
            <p:cNvPr id="230" name="圆角矩形 229"/>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1"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2" name="组合 231"/>
          <p:cNvGrpSpPr/>
          <p:nvPr/>
        </p:nvGrpSpPr>
        <p:grpSpPr>
          <a:xfrm>
            <a:off x="3373962" y="3887597"/>
            <a:ext cx="2623246" cy="2415667"/>
            <a:chOff x="7703667" y="1538418"/>
            <a:chExt cx="2647091" cy="2415667"/>
          </a:xfrm>
        </p:grpSpPr>
        <p:sp>
          <p:nvSpPr>
            <p:cNvPr id="233" name="圆角矩形 232"/>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4"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5" name="组合 234"/>
          <p:cNvGrpSpPr/>
          <p:nvPr/>
        </p:nvGrpSpPr>
        <p:grpSpPr>
          <a:xfrm>
            <a:off x="6190228" y="3887597"/>
            <a:ext cx="2623246" cy="2415667"/>
            <a:chOff x="7703667" y="1538418"/>
            <a:chExt cx="2647091" cy="2415667"/>
          </a:xfrm>
        </p:grpSpPr>
        <p:sp>
          <p:nvSpPr>
            <p:cNvPr id="236" name="圆角矩形 235"/>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7"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8" name="组合 237"/>
          <p:cNvGrpSpPr/>
          <p:nvPr/>
        </p:nvGrpSpPr>
        <p:grpSpPr>
          <a:xfrm>
            <a:off x="9006495" y="3887597"/>
            <a:ext cx="2623246" cy="2415667"/>
            <a:chOff x="7703667" y="1538418"/>
            <a:chExt cx="2647091" cy="2415667"/>
          </a:xfrm>
        </p:grpSpPr>
        <p:sp>
          <p:nvSpPr>
            <p:cNvPr id="239" name="圆角矩形 238"/>
            <p:cNvSpPr/>
            <p:nvPr/>
          </p:nvSpPr>
          <p:spPr>
            <a:xfrm>
              <a:off x="7703668" y="1538419"/>
              <a:ext cx="2647090" cy="24156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0" name="文本框 12"/>
            <p:cNvSpPr txBox="1"/>
            <p:nvPr/>
          </p:nvSpPr>
          <p:spPr>
            <a:xfrm>
              <a:off x="7703667" y="1538418"/>
              <a:ext cx="2647090" cy="432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Porting Advisor </a:t>
            </a:r>
            <a:r>
              <a:rPr lang="zh-CN" altLang="en-US" sz="2800" dirty="0">
                <a:latin typeface="+mj-lt"/>
                <a:ea typeface="+mn-ea"/>
              </a:rPr>
              <a:t>工具实现迁移自动化</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矩形 17"/>
          <p:cNvSpPr/>
          <p:nvPr/>
        </p:nvSpPr>
        <p:spPr>
          <a:xfrm>
            <a:off x="3736952" y="4407057"/>
            <a:ext cx="2117622" cy="1665071"/>
          </a:xfrm>
          <a:prstGeom prst="rect">
            <a:avLst/>
          </a:prstGeom>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35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如果是</a:t>
            </a:r>
            <a:r>
              <a:rPr lang="en-US" altLang="zh-CN" sz="135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jar</a:t>
            </a:r>
            <a:r>
              <a:rPr lang="zh-CN" altLang="en-US" sz="135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依赖文件，从鲲鹏</a:t>
            </a:r>
            <a:r>
              <a:rPr lang="en-US" altLang="zh-CN" sz="135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Maven</a:t>
            </a:r>
            <a:r>
              <a:rPr lang="zh-CN" altLang="en-US" sz="135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仓上查找</a:t>
            </a:r>
            <a:r>
              <a:rPr lang="zh-CN" altLang="en-US" sz="135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，或者鲲鹏上重新编译</a:t>
            </a: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35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如果是</a:t>
            </a:r>
            <a:r>
              <a:rPr lang="en-US" altLang="zh-CN" sz="135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so</a:t>
            </a:r>
            <a:r>
              <a:rPr lang="zh-CN" altLang="en-US" sz="1350"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或其它二进制依赖文件，鲲鹏上重新编译</a:t>
            </a:r>
          </a:p>
        </p:txBody>
      </p:sp>
      <p:sp>
        <p:nvSpPr>
          <p:cNvPr id="41" name="矩形 40"/>
          <p:cNvSpPr/>
          <p:nvPr/>
        </p:nvSpPr>
        <p:spPr>
          <a:xfrm>
            <a:off x="454909" y="1267326"/>
            <a:ext cx="10663139" cy="400110"/>
          </a:xfrm>
          <a:prstGeom prst="rect">
            <a:avLst/>
          </a:prstGeom>
        </p:spPr>
        <p:txBody>
          <a:bodyPr wrap="square">
            <a:spAutoFit/>
          </a:bodyPr>
          <a:lstStyle/>
          <a:p>
            <a:r>
              <a:rPr lang="en-US" altLang="zh-CN" sz="2000" dirty="0">
                <a:latin typeface="+mn-ea"/>
                <a:ea typeface="+mn-ea"/>
              </a:rPr>
              <a:t>Porting Advisor </a:t>
            </a:r>
            <a:r>
              <a:rPr lang="zh-CN" altLang="en-US" sz="2000" dirty="0" smtClean="0">
                <a:latin typeface="+mn-ea"/>
                <a:ea typeface="+mn-ea"/>
              </a:rPr>
              <a:t>工具实现了自动扫描，自动从鲲鹏</a:t>
            </a:r>
            <a:r>
              <a:rPr lang="en-US" altLang="zh-CN" sz="2000" dirty="0" smtClean="0">
                <a:latin typeface="+mn-ea"/>
                <a:ea typeface="+mn-ea"/>
              </a:rPr>
              <a:t>Maven</a:t>
            </a:r>
            <a:r>
              <a:rPr lang="zh-CN" altLang="en-US" sz="2000" dirty="0" smtClean="0">
                <a:latin typeface="+mn-ea"/>
                <a:ea typeface="+mn-ea"/>
              </a:rPr>
              <a:t>下载依赖文件，自动打包功能</a:t>
            </a:r>
            <a:endParaRPr lang="zh-CN" altLang="en-US" sz="2000" dirty="0">
              <a:latin typeface="+mn-ea"/>
              <a:ea typeface="+mn-ea"/>
            </a:endParaRPr>
          </a:p>
        </p:txBody>
      </p:sp>
      <p:sp>
        <p:nvSpPr>
          <p:cNvPr id="49" name="文本框 49"/>
          <p:cNvSpPr txBox="1"/>
          <p:nvPr/>
        </p:nvSpPr>
        <p:spPr>
          <a:xfrm>
            <a:off x="817258" y="3876696"/>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50" name="矩形 49"/>
          <p:cNvSpPr/>
          <p:nvPr/>
        </p:nvSpPr>
        <p:spPr>
          <a:xfrm>
            <a:off x="905719" y="4407057"/>
            <a:ext cx="2117622" cy="609398"/>
          </a:xfrm>
          <a:prstGeom prst="rect">
            <a:avLst/>
          </a:prstGeom>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工具扫描</a:t>
            </a:r>
            <a:r>
              <a:rPr lang="en-US" altLang="zh-CN" sz="14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x86 rpm</a:t>
            </a:r>
            <a:r>
              <a:rPr lang="zh-CN" altLang="en-US" sz="14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识别</a:t>
            </a:r>
            <a:r>
              <a:rPr lang="en-US" altLang="zh-CN"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x86</a:t>
            </a:r>
            <a:r>
              <a:rPr lang="zh-CN" altLang="en-US"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依赖</a:t>
            </a:r>
            <a:r>
              <a:rPr lang="zh-CN" altLang="en-US" sz="14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文件</a:t>
            </a:r>
            <a:endParaRPr lang="en-US" altLang="zh-CN"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文本框 99"/>
          <p:cNvSpPr txBox="1"/>
          <p:nvPr/>
        </p:nvSpPr>
        <p:spPr>
          <a:xfrm>
            <a:off x="3688591" y="3876696"/>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72" name="文本框 112"/>
          <p:cNvSpPr txBox="1"/>
          <p:nvPr/>
        </p:nvSpPr>
        <p:spPr>
          <a:xfrm>
            <a:off x="6559924" y="3876696"/>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73" name="矩形 72"/>
          <p:cNvSpPr/>
          <p:nvPr/>
        </p:nvSpPr>
        <p:spPr>
          <a:xfrm>
            <a:off x="6570787" y="4407057"/>
            <a:ext cx="2117622" cy="1720471"/>
          </a:xfrm>
          <a:prstGeom prst="rect">
            <a:avLst/>
          </a:prstGeom>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解压 </a:t>
            </a:r>
            <a:r>
              <a:rPr lang="en-US" altLang="zh-CN"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x86 </a:t>
            </a:r>
            <a:r>
              <a:rPr lang="en-US" altLang="zh-CN" sz="14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rpm</a:t>
            </a:r>
            <a:r>
              <a:rPr lang="zh-CN" altLang="en-US" sz="1400" dirty="0" smtClean="0">
                <a:solidFill>
                  <a:srgbClr val="C7000B"/>
                </a:solidFill>
                <a:latin typeface="微软雅黑" panose="020B0503020204020204" pitchFamily="34" charset="-122"/>
                <a:ea typeface="微软雅黑" panose="020B0503020204020204" pitchFamily="34" charset="-122"/>
                <a:cs typeface="Arial" panose="020B0604020202020204" pitchFamily="34" charset="0"/>
              </a:rPr>
              <a:t>并</a:t>
            </a:r>
            <a:r>
              <a:rPr lang="zh-CN" altLang="en-US"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将</a:t>
            </a:r>
            <a:r>
              <a:rPr lang="en-US" altLang="zh-CN"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x86</a:t>
            </a:r>
            <a:r>
              <a:rPr lang="zh-CN" altLang="en-US"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依赖文件替换成阶段二鲲鹏</a:t>
            </a:r>
            <a:r>
              <a:rPr lang="en-US" altLang="zh-CN"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Maven</a:t>
            </a:r>
            <a:r>
              <a:rPr lang="zh-CN" altLang="en-US"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仓查找到的文件或鲲鹏上重新编译的文件</a:t>
            </a:r>
            <a:endParaRPr lang="en-US" altLang="zh-CN"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a:solidFill>
                  <a:srgbClr val="C7000B"/>
                </a:solidFill>
                <a:latin typeface="微软雅黑" panose="020B0503020204020204" pitchFamily="34" charset="-122"/>
                <a:ea typeface="微软雅黑" panose="020B0503020204020204" pitchFamily="34" charset="-122"/>
                <a:cs typeface="Arial" panose="020B0604020202020204" pitchFamily="34" charset="0"/>
              </a:rPr>
              <a:t>重新打包</a:t>
            </a:r>
          </a:p>
        </p:txBody>
      </p:sp>
      <p:sp>
        <p:nvSpPr>
          <p:cNvPr id="75" name="文本框 115"/>
          <p:cNvSpPr txBox="1"/>
          <p:nvPr/>
        </p:nvSpPr>
        <p:spPr>
          <a:xfrm>
            <a:off x="9431258" y="3876696"/>
            <a:ext cx="1848145" cy="432000"/>
          </a:xfrm>
          <a:prstGeom prst="rect">
            <a:avLst/>
          </a:prstGeom>
          <a:noFill/>
          <a:ln w="63500" cap="flat" cmpd="sng" algn="ctr">
            <a:noFill/>
            <a:prstDash val="solid"/>
          </a:ln>
          <a:effectLst/>
        </p:spPr>
        <p:txBody>
          <a:bodyPr wrap="square" rtlCol="0" anchor="ctr">
            <a:noAutofit/>
          </a:bodyPr>
          <a:lstStyle>
            <a:defPPr>
              <a:defRPr lang="zh-CN"/>
            </a:defPPr>
            <a:lvl1pPr algn="ctr">
              <a:defRPr sz="1800" b="1">
                <a:solidFill>
                  <a:prstClr val="white"/>
                </a:solidFill>
                <a:latin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444" fontAlgn="auto">
              <a:spcBef>
                <a:spcPts val="0"/>
              </a:spcBef>
              <a:spcAft>
                <a:spcPts val="0"/>
              </a:spcAft>
              <a:defRPr/>
            </a:pPr>
            <a:r>
              <a:rPr lang="zh-CN" altLang="en-US" kern="0" dirty="0" smtClean="0">
                <a:ea typeface="微软雅黑"/>
              </a:rPr>
              <a:t>主要步骤</a:t>
            </a:r>
            <a:endParaRPr lang="zh-CN" altLang="en-US" kern="0" dirty="0">
              <a:ea typeface="微软雅黑"/>
            </a:endParaRPr>
          </a:p>
        </p:txBody>
      </p:sp>
      <p:sp>
        <p:nvSpPr>
          <p:cNvPr id="76" name="矩形 75"/>
          <p:cNvSpPr/>
          <p:nvPr/>
        </p:nvSpPr>
        <p:spPr>
          <a:xfrm>
            <a:off x="9134852" y="4407057"/>
            <a:ext cx="2355769" cy="944874"/>
          </a:xfrm>
          <a:prstGeom prst="rect">
            <a:avLst/>
          </a:prstGeom>
        </p:spPr>
        <p:txBody>
          <a:bodyPr wrap="square">
            <a:spAutoFit/>
          </a:bodyPr>
          <a:lstStyle/>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重新扫描，确认是否还有</a:t>
            </a:r>
            <a:r>
              <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x86</a:t>
            </a: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依赖文件</a:t>
            </a:r>
            <a:endParaRPr lang="en-US" altLang="zh-CN"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182563" indent="-182563" algn="just" defTabSz="1219444" fontAlgn="auto">
              <a:lnSpc>
                <a:spcPct val="120000"/>
              </a:lnSpc>
              <a:spcBef>
                <a:spcPts val="600"/>
              </a:spcBef>
              <a:spcAft>
                <a:spcPts val="0"/>
              </a:spcAft>
              <a:buFont typeface="Arial" panose="020B0604020202020204" pitchFamily="34" charset="0"/>
              <a:buChar char="•"/>
              <a:defRPr/>
            </a:pPr>
            <a:r>
              <a:rPr lang="zh-CN" altLang="en-US" sz="1400" dirty="0" smtClean="0">
                <a:solidFill>
                  <a:srgbClr val="1D1D1A"/>
                </a:solidFill>
                <a:latin typeface="微软雅黑" panose="020B0503020204020204" pitchFamily="34" charset="-122"/>
                <a:ea typeface="微软雅黑" panose="020B0503020204020204" pitchFamily="34" charset="-122"/>
                <a:cs typeface="Arial" panose="020B0604020202020204" pitchFamily="34" charset="0"/>
              </a:rPr>
              <a:t>安装验证</a:t>
            </a:r>
            <a:endParaRPr lang="en-US" altLang="zh-CN" sz="1400"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7" name="组合 76"/>
          <p:cNvGrpSpPr/>
          <p:nvPr/>
        </p:nvGrpSpPr>
        <p:grpSpPr>
          <a:xfrm>
            <a:off x="3438434" y="4418835"/>
            <a:ext cx="295356" cy="320417"/>
            <a:chOff x="2411912" y="4176474"/>
            <a:chExt cx="1160126" cy="1264866"/>
          </a:xfrm>
          <a:solidFill>
            <a:srgbClr val="C7000B"/>
          </a:solidFill>
        </p:grpSpPr>
        <p:sp>
          <p:nvSpPr>
            <p:cNvPr id="78" name="减号 77"/>
            <p:cNvSpPr/>
            <p:nvPr/>
          </p:nvSpPr>
          <p:spPr bwMode="auto">
            <a:xfrm rot="18518166">
              <a:off x="2485308" y="4348804"/>
              <a:ext cx="125906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sp>
          <p:nvSpPr>
            <p:cNvPr id="79" name="减号 78"/>
            <p:cNvSpPr/>
            <p:nvPr/>
          </p:nvSpPr>
          <p:spPr bwMode="auto">
            <a:xfrm rot="2473523">
              <a:off x="2411912" y="4526940"/>
              <a:ext cx="70585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grpSp>
      <p:grpSp>
        <p:nvGrpSpPr>
          <p:cNvPr id="80" name="组合 79"/>
          <p:cNvGrpSpPr/>
          <p:nvPr/>
        </p:nvGrpSpPr>
        <p:grpSpPr>
          <a:xfrm>
            <a:off x="624488" y="4418835"/>
            <a:ext cx="295356" cy="320417"/>
            <a:chOff x="2411912" y="4176474"/>
            <a:chExt cx="1160126" cy="1264866"/>
          </a:xfrm>
          <a:solidFill>
            <a:srgbClr val="C7000B"/>
          </a:solidFill>
        </p:grpSpPr>
        <p:sp>
          <p:nvSpPr>
            <p:cNvPr id="81" name="减号 80"/>
            <p:cNvSpPr/>
            <p:nvPr/>
          </p:nvSpPr>
          <p:spPr bwMode="auto">
            <a:xfrm rot="18518166">
              <a:off x="2485308" y="4348804"/>
              <a:ext cx="125906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sp>
          <p:nvSpPr>
            <p:cNvPr id="82" name="减号 81"/>
            <p:cNvSpPr/>
            <p:nvPr/>
          </p:nvSpPr>
          <p:spPr bwMode="auto">
            <a:xfrm rot="2473523">
              <a:off x="2411912" y="4526940"/>
              <a:ext cx="70585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grpSp>
      <p:grpSp>
        <p:nvGrpSpPr>
          <p:cNvPr id="83" name="组合 82"/>
          <p:cNvGrpSpPr/>
          <p:nvPr/>
        </p:nvGrpSpPr>
        <p:grpSpPr>
          <a:xfrm>
            <a:off x="6263292" y="4418835"/>
            <a:ext cx="295356" cy="320417"/>
            <a:chOff x="2411912" y="4176474"/>
            <a:chExt cx="1160126" cy="1264866"/>
          </a:xfrm>
          <a:solidFill>
            <a:srgbClr val="C7000B"/>
          </a:solidFill>
        </p:grpSpPr>
        <p:sp>
          <p:nvSpPr>
            <p:cNvPr id="84" name="减号 83"/>
            <p:cNvSpPr/>
            <p:nvPr/>
          </p:nvSpPr>
          <p:spPr bwMode="auto">
            <a:xfrm rot="18518166">
              <a:off x="2485308" y="4348804"/>
              <a:ext cx="125906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sp>
          <p:nvSpPr>
            <p:cNvPr id="85" name="减号 84"/>
            <p:cNvSpPr/>
            <p:nvPr/>
          </p:nvSpPr>
          <p:spPr bwMode="auto">
            <a:xfrm rot="2473523">
              <a:off x="2411912" y="4526940"/>
              <a:ext cx="70585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grpSp>
      <p:sp>
        <p:nvSpPr>
          <p:cNvPr id="86" name="乘号 85"/>
          <p:cNvSpPr/>
          <p:nvPr/>
        </p:nvSpPr>
        <p:spPr bwMode="auto">
          <a:xfrm>
            <a:off x="3443078" y="5291113"/>
            <a:ext cx="287812" cy="227236"/>
          </a:xfrm>
          <a:prstGeom prst="mathMultiply">
            <a:avLst/>
          </a:prstGeom>
          <a:solidFill>
            <a:srgbClr val="C700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endParaRPr>
          </a:p>
        </p:txBody>
      </p:sp>
      <p:grpSp>
        <p:nvGrpSpPr>
          <p:cNvPr id="87" name="组合 86"/>
          <p:cNvGrpSpPr/>
          <p:nvPr/>
        </p:nvGrpSpPr>
        <p:grpSpPr>
          <a:xfrm>
            <a:off x="6263292" y="5792081"/>
            <a:ext cx="295356" cy="320417"/>
            <a:chOff x="2411912" y="4176474"/>
            <a:chExt cx="1160126" cy="1264866"/>
          </a:xfrm>
          <a:solidFill>
            <a:srgbClr val="C7000B"/>
          </a:solidFill>
        </p:grpSpPr>
        <p:sp>
          <p:nvSpPr>
            <p:cNvPr id="88" name="减号 87"/>
            <p:cNvSpPr/>
            <p:nvPr/>
          </p:nvSpPr>
          <p:spPr bwMode="auto">
            <a:xfrm rot="18518166">
              <a:off x="2485308" y="4348804"/>
              <a:ext cx="125906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sp>
          <p:nvSpPr>
            <p:cNvPr id="89" name="减号 88"/>
            <p:cNvSpPr/>
            <p:nvPr/>
          </p:nvSpPr>
          <p:spPr bwMode="auto">
            <a:xfrm rot="2473523">
              <a:off x="2411912" y="4526940"/>
              <a:ext cx="705850" cy="914400"/>
            </a:xfrm>
            <a:prstGeom prst="mathMinus">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rgbClr val="FF0000"/>
                </a:solidFill>
                <a:effectLst/>
                <a:latin typeface="FrutigerNext LT Regular" pitchFamily="34" charset="0"/>
                <a:ea typeface="宋体" pitchFamily="2" charset="-122"/>
              </a:endParaRPr>
            </a:p>
          </p:txBody>
        </p:sp>
      </p:grpSp>
      <p:sp>
        <p:nvSpPr>
          <p:cNvPr id="90" name="Text Box 40"/>
          <p:cNvSpPr txBox="1">
            <a:spLocks noChangeArrowheads="1"/>
          </p:cNvSpPr>
          <p:nvPr/>
        </p:nvSpPr>
        <p:spPr bwMode="gray">
          <a:xfrm>
            <a:off x="6927635" y="2763331"/>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微软雅黑" panose="020B0503020204020204" pitchFamily="34" charset="-122"/>
                <a:ea typeface="微软雅黑" panose="020B0503020204020204" pitchFamily="34" charset="-122"/>
              </a:rPr>
              <a:t>打包</a:t>
            </a:r>
            <a:endParaRPr lang="en-US" altLang="zh-CN" sz="1600" b="1" dirty="0">
              <a:solidFill>
                <a:srgbClr val="C7000B"/>
              </a:solidFill>
              <a:latin typeface="微软雅黑" panose="020B0503020204020204" pitchFamily="34" charset="-122"/>
              <a:ea typeface="微软雅黑" panose="020B0503020204020204" pitchFamily="34" charset="-122"/>
            </a:endParaRPr>
          </a:p>
        </p:txBody>
      </p:sp>
      <p:sp>
        <p:nvSpPr>
          <p:cNvPr id="91" name="Text Box 38"/>
          <p:cNvSpPr txBox="1">
            <a:spLocks noChangeArrowheads="1"/>
          </p:cNvSpPr>
          <p:nvPr/>
        </p:nvSpPr>
        <p:spPr bwMode="gray">
          <a:xfrm>
            <a:off x="1483678" y="2763331"/>
            <a:ext cx="83631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mn-ea"/>
                <a:ea typeface="+mn-ea"/>
              </a:rPr>
              <a:t>扫描</a:t>
            </a:r>
            <a:endParaRPr lang="en-US" altLang="zh-CN" sz="1600" b="1" dirty="0">
              <a:solidFill>
                <a:srgbClr val="C7000B"/>
              </a:solidFill>
              <a:latin typeface="+mn-ea"/>
              <a:ea typeface="+mn-ea"/>
            </a:endParaRPr>
          </a:p>
        </p:txBody>
      </p:sp>
      <p:sp>
        <p:nvSpPr>
          <p:cNvPr id="92" name="Text Box 39"/>
          <p:cNvSpPr txBox="1">
            <a:spLocks noChangeArrowheads="1"/>
          </p:cNvSpPr>
          <p:nvPr/>
        </p:nvSpPr>
        <p:spPr bwMode="gray">
          <a:xfrm>
            <a:off x="4146546" y="2763331"/>
            <a:ext cx="1119911"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mn-ea"/>
                <a:ea typeface="+mn-ea"/>
              </a:rPr>
              <a:t>编译</a:t>
            </a:r>
            <a:endParaRPr lang="en-US" altLang="zh-CN" sz="1600" b="1" dirty="0">
              <a:solidFill>
                <a:srgbClr val="C7000B"/>
              </a:solidFill>
              <a:latin typeface="+mn-ea"/>
              <a:ea typeface="+mn-ea"/>
            </a:endParaRPr>
          </a:p>
        </p:txBody>
      </p:sp>
      <p:sp>
        <p:nvSpPr>
          <p:cNvPr id="93" name="Text Box 40"/>
          <p:cNvSpPr txBox="1">
            <a:spLocks noChangeArrowheads="1"/>
          </p:cNvSpPr>
          <p:nvPr/>
        </p:nvSpPr>
        <p:spPr bwMode="gray">
          <a:xfrm>
            <a:off x="9727592" y="2763331"/>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600" b="1" dirty="0" smtClean="0">
                <a:solidFill>
                  <a:srgbClr val="C7000B"/>
                </a:solidFill>
                <a:latin typeface="+mn-ea"/>
                <a:ea typeface="+mn-ea"/>
              </a:rPr>
              <a:t>验证</a:t>
            </a:r>
            <a:endParaRPr lang="en-US" altLang="zh-CN" sz="1600" b="1" dirty="0">
              <a:solidFill>
                <a:srgbClr val="C7000B"/>
              </a:solidFill>
              <a:latin typeface="+mn-ea"/>
              <a:ea typeface="+mn-ea"/>
            </a:endParaRPr>
          </a:p>
        </p:txBody>
      </p:sp>
      <p:grpSp>
        <p:nvGrpSpPr>
          <p:cNvPr id="94" name="组合 93"/>
          <p:cNvGrpSpPr/>
          <p:nvPr/>
        </p:nvGrpSpPr>
        <p:grpSpPr bwMode="auto">
          <a:xfrm flipH="1">
            <a:off x="1318487" y="2390327"/>
            <a:ext cx="1044778" cy="1157052"/>
            <a:chOff x="-1900278" y="1638945"/>
            <a:chExt cx="1900275" cy="2102936"/>
          </a:xfrm>
          <a:solidFill>
            <a:srgbClr val="C00000"/>
          </a:solidFill>
        </p:grpSpPr>
        <p:sp>
          <p:nvSpPr>
            <p:cNvPr id="95"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126" name="Text Box 40"/>
          <p:cNvSpPr txBox="1">
            <a:spLocks noChangeArrowheads="1"/>
          </p:cNvSpPr>
          <p:nvPr/>
        </p:nvSpPr>
        <p:spPr bwMode="gray">
          <a:xfrm>
            <a:off x="6907541" y="1869490"/>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smtClean="0">
                <a:solidFill>
                  <a:srgbClr val="1D1D1A"/>
                </a:solidFill>
                <a:latin typeface="微软雅黑" panose="020B0503020204020204" pitchFamily="34" charset="-122"/>
                <a:ea typeface="微软雅黑" panose="020B0503020204020204" pitchFamily="34" charset="-122"/>
              </a:rPr>
              <a:t>阶段三</a:t>
            </a:r>
            <a:endParaRPr lang="en-US" altLang="zh-CN" sz="1400" b="1" dirty="0" smtClean="0">
              <a:solidFill>
                <a:srgbClr val="1D1D1A"/>
              </a:solidFill>
              <a:latin typeface="微软雅黑" panose="020B0503020204020204" pitchFamily="34" charset="-122"/>
              <a:ea typeface="微软雅黑" panose="020B0503020204020204" pitchFamily="34" charset="-122"/>
            </a:endParaRPr>
          </a:p>
        </p:txBody>
      </p:sp>
      <p:sp>
        <p:nvSpPr>
          <p:cNvPr id="127" name="Text Box 38"/>
          <p:cNvSpPr txBox="1">
            <a:spLocks noChangeArrowheads="1"/>
          </p:cNvSpPr>
          <p:nvPr/>
        </p:nvSpPr>
        <p:spPr bwMode="gray">
          <a:xfrm>
            <a:off x="1481768" y="1869490"/>
            <a:ext cx="83631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a:solidFill>
                  <a:srgbClr val="1D1D1A"/>
                </a:solidFill>
                <a:latin typeface="微软雅黑" panose="020B0503020204020204" pitchFamily="34" charset="-122"/>
                <a:ea typeface="微软雅黑" panose="020B0503020204020204" pitchFamily="34" charset="-122"/>
              </a:rPr>
              <a:t>阶段</a:t>
            </a:r>
            <a:r>
              <a:rPr lang="zh-CN" altLang="en-US" sz="1400" b="1" dirty="0" smtClean="0">
                <a:solidFill>
                  <a:srgbClr val="1D1D1A"/>
                </a:solidFill>
                <a:latin typeface="微软雅黑" panose="020B0503020204020204" pitchFamily="34" charset="-122"/>
                <a:ea typeface="微软雅黑" panose="020B0503020204020204" pitchFamily="34" charset="-122"/>
              </a:rPr>
              <a:t>一</a:t>
            </a:r>
            <a:endParaRPr lang="en-US" altLang="zh-CN" sz="1400" b="1" dirty="0" smtClean="0">
              <a:solidFill>
                <a:srgbClr val="1D1D1A"/>
              </a:solidFill>
              <a:latin typeface="微软雅黑" panose="020B0503020204020204" pitchFamily="34" charset="-122"/>
              <a:ea typeface="微软雅黑" panose="020B0503020204020204" pitchFamily="34" charset="-122"/>
            </a:endParaRPr>
          </a:p>
        </p:txBody>
      </p:sp>
      <p:sp>
        <p:nvSpPr>
          <p:cNvPr id="128" name="Text Box 39"/>
          <p:cNvSpPr txBox="1">
            <a:spLocks noChangeArrowheads="1"/>
          </p:cNvSpPr>
          <p:nvPr/>
        </p:nvSpPr>
        <p:spPr bwMode="gray">
          <a:xfrm>
            <a:off x="4155000" y="1869490"/>
            <a:ext cx="1119911"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smtClean="0">
                <a:solidFill>
                  <a:srgbClr val="1D1D1A"/>
                </a:solidFill>
                <a:latin typeface="微软雅黑" panose="020B0503020204020204" pitchFamily="34" charset="-122"/>
                <a:ea typeface="微软雅黑" panose="020B0503020204020204" pitchFamily="34" charset="-122"/>
              </a:rPr>
              <a:t>阶段二</a:t>
            </a:r>
            <a:endParaRPr lang="en-US" altLang="zh-CN" sz="1400" b="1" dirty="0" smtClean="0">
              <a:solidFill>
                <a:srgbClr val="1D1D1A"/>
              </a:solidFill>
              <a:latin typeface="微软雅黑" panose="020B0503020204020204" pitchFamily="34" charset="-122"/>
              <a:ea typeface="微软雅黑" panose="020B0503020204020204" pitchFamily="34" charset="-122"/>
            </a:endParaRPr>
          </a:p>
        </p:txBody>
      </p:sp>
      <p:sp>
        <p:nvSpPr>
          <p:cNvPr id="129" name="Text Box 40"/>
          <p:cNvSpPr txBox="1">
            <a:spLocks noChangeArrowheads="1"/>
          </p:cNvSpPr>
          <p:nvPr/>
        </p:nvSpPr>
        <p:spPr bwMode="gray">
          <a:xfrm>
            <a:off x="9708136" y="1869490"/>
            <a:ext cx="1226332"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16313">
              <a:lnSpc>
                <a:spcPts val="2117"/>
              </a:lnSpc>
            </a:pPr>
            <a:r>
              <a:rPr lang="zh-CN" altLang="en-US" sz="1400" b="1" dirty="0" smtClean="0">
                <a:solidFill>
                  <a:srgbClr val="1D1D1A"/>
                </a:solidFill>
                <a:latin typeface="微软雅黑" panose="020B0503020204020204" pitchFamily="34" charset="-122"/>
                <a:ea typeface="微软雅黑" panose="020B0503020204020204" pitchFamily="34" charset="-122"/>
              </a:rPr>
              <a:t>阶段四</a:t>
            </a:r>
            <a:endParaRPr lang="en-US" altLang="zh-CN" sz="1400" b="1" dirty="0">
              <a:solidFill>
                <a:srgbClr val="1D1D1A"/>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bwMode="auto">
          <a:xfrm flipH="1">
            <a:off x="4133399" y="2390327"/>
            <a:ext cx="1044778" cy="1157052"/>
            <a:chOff x="-1900278" y="1638945"/>
            <a:chExt cx="1900275" cy="2102936"/>
          </a:xfrm>
          <a:solidFill>
            <a:srgbClr val="C00000"/>
          </a:solidFill>
        </p:grpSpPr>
        <p:sp>
          <p:nvSpPr>
            <p:cNvPr id="131"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2" name="组合 161"/>
          <p:cNvGrpSpPr/>
          <p:nvPr/>
        </p:nvGrpSpPr>
        <p:grpSpPr bwMode="auto">
          <a:xfrm flipH="1">
            <a:off x="6966911" y="2390327"/>
            <a:ext cx="1044778" cy="1157052"/>
            <a:chOff x="-1900278" y="1638945"/>
            <a:chExt cx="1900275" cy="2102936"/>
          </a:xfrm>
          <a:solidFill>
            <a:srgbClr val="C00000"/>
          </a:solidFill>
        </p:grpSpPr>
        <p:sp>
          <p:nvSpPr>
            <p:cNvPr id="163"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 name="组合 193"/>
          <p:cNvGrpSpPr/>
          <p:nvPr/>
        </p:nvGrpSpPr>
        <p:grpSpPr bwMode="auto">
          <a:xfrm flipH="1">
            <a:off x="9763226" y="2390327"/>
            <a:ext cx="1044778" cy="1157052"/>
            <a:chOff x="-1900278" y="1638945"/>
            <a:chExt cx="1900275" cy="2102936"/>
          </a:xfrm>
          <a:solidFill>
            <a:srgbClr val="C00000"/>
          </a:solidFill>
        </p:grpSpPr>
        <p:sp>
          <p:nvSpPr>
            <p:cNvPr id="195" name="Freeform 31"/>
            <p:cNvSpPr>
              <a:spLocks/>
            </p:cNvSpPr>
            <p:nvPr/>
          </p:nvSpPr>
          <p:spPr bwMode="auto">
            <a:xfrm>
              <a:off x="-1787182" y="1804646"/>
              <a:ext cx="1610809" cy="1752321"/>
            </a:xfrm>
            <a:custGeom>
              <a:avLst/>
              <a:gdLst/>
              <a:ahLst/>
              <a:cxnLst>
                <a:cxn ang="0">
                  <a:pos x="438" y="1043"/>
                </a:cxn>
                <a:cxn ang="0">
                  <a:pos x="959" y="521"/>
                </a:cxn>
                <a:cxn ang="0">
                  <a:pos x="438" y="0"/>
                </a:cxn>
                <a:cxn ang="0">
                  <a:pos x="0" y="237"/>
                </a:cxn>
                <a:cxn ang="0">
                  <a:pos x="40" y="264"/>
                </a:cxn>
                <a:cxn ang="0">
                  <a:pos x="438" y="48"/>
                </a:cxn>
                <a:cxn ang="0">
                  <a:pos x="911" y="521"/>
                </a:cxn>
                <a:cxn ang="0">
                  <a:pos x="438" y="995"/>
                </a:cxn>
                <a:cxn ang="0">
                  <a:pos x="152" y="899"/>
                </a:cxn>
                <a:cxn ang="0">
                  <a:pos x="234" y="884"/>
                </a:cxn>
                <a:cxn ang="0">
                  <a:pos x="5" y="766"/>
                </a:cxn>
                <a:cxn ang="0">
                  <a:pos x="85" y="1011"/>
                </a:cxn>
                <a:cxn ang="0">
                  <a:pos x="114" y="930"/>
                </a:cxn>
                <a:cxn ang="0">
                  <a:pos x="438" y="1043"/>
                </a:cxn>
              </a:cxnLst>
              <a:rect l="0" t="0" r="r" b="b"/>
              <a:pathLst>
                <a:path w="959" h="1043">
                  <a:moveTo>
                    <a:pt x="438" y="1043"/>
                  </a:moveTo>
                  <a:cubicBezTo>
                    <a:pt x="725" y="1043"/>
                    <a:pt x="959" y="809"/>
                    <a:pt x="959" y="521"/>
                  </a:cubicBezTo>
                  <a:cubicBezTo>
                    <a:pt x="959" y="234"/>
                    <a:pt x="725" y="0"/>
                    <a:pt x="438" y="0"/>
                  </a:cubicBezTo>
                  <a:cubicBezTo>
                    <a:pt x="261" y="0"/>
                    <a:pt x="97" y="89"/>
                    <a:pt x="0" y="237"/>
                  </a:cubicBezTo>
                  <a:cubicBezTo>
                    <a:pt x="40" y="264"/>
                    <a:pt x="40" y="264"/>
                    <a:pt x="40" y="264"/>
                  </a:cubicBezTo>
                  <a:cubicBezTo>
                    <a:pt x="128" y="128"/>
                    <a:pt x="277" y="48"/>
                    <a:pt x="438" y="48"/>
                  </a:cubicBezTo>
                  <a:cubicBezTo>
                    <a:pt x="699" y="48"/>
                    <a:pt x="911" y="260"/>
                    <a:pt x="911" y="521"/>
                  </a:cubicBezTo>
                  <a:cubicBezTo>
                    <a:pt x="911" y="782"/>
                    <a:pt x="699" y="995"/>
                    <a:pt x="438" y="995"/>
                  </a:cubicBezTo>
                  <a:cubicBezTo>
                    <a:pt x="334" y="995"/>
                    <a:pt x="234" y="961"/>
                    <a:pt x="152" y="899"/>
                  </a:cubicBezTo>
                  <a:cubicBezTo>
                    <a:pt x="234" y="884"/>
                    <a:pt x="234" y="884"/>
                    <a:pt x="234" y="884"/>
                  </a:cubicBezTo>
                  <a:cubicBezTo>
                    <a:pt x="5" y="766"/>
                    <a:pt x="5" y="766"/>
                    <a:pt x="5" y="766"/>
                  </a:cubicBezTo>
                  <a:cubicBezTo>
                    <a:pt x="85" y="1011"/>
                    <a:pt x="85" y="1011"/>
                    <a:pt x="85" y="1011"/>
                  </a:cubicBezTo>
                  <a:cubicBezTo>
                    <a:pt x="114" y="930"/>
                    <a:pt x="114" y="930"/>
                    <a:pt x="114" y="930"/>
                  </a:cubicBezTo>
                  <a:cubicBezTo>
                    <a:pt x="206" y="1003"/>
                    <a:pt x="320" y="1043"/>
                    <a:pt x="438" y="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32"/>
            <p:cNvSpPr>
              <a:spLocks/>
            </p:cNvSpPr>
            <p:nvPr/>
          </p:nvSpPr>
          <p:spPr bwMode="auto">
            <a:xfrm>
              <a:off x="-1518359" y="3613862"/>
              <a:ext cx="44803" cy="35557"/>
            </a:xfrm>
            <a:custGeom>
              <a:avLst/>
              <a:gdLst/>
              <a:ahLst/>
              <a:cxnLst>
                <a:cxn ang="0">
                  <a:pos x="0" y="11"/>
                </a:cxn>
                <a:cxn ang="0">
                  <a:pos x="22" y="21"/>
                </a:cxn>
                <a:cxn ang="0">
                  <a:pos x="27" y="10"/>
                </a:cxn>
                <a:cxn ang="0">
                  <a:pos x="6" y="0"/>
                </a:cxn>
                <a:cxn ang="0">
                  <a:pos x="0" y="11"/>
                </a:cxn>
              </a:cxnLst>
              <a:rect l="0" t="0" r="r" b="b"/>
              <a:pathLst>
                <a:path w="27" h="21">
                  <a:moveTo>
                    <a:pt x="0" y="11"/>
                  </a:moveTo>
                  <a:cubicBezTo>
                    <a:pt x="8" y="14"/>
                    <a:pt x="15" y="18"/>
                    <a:pt x="22" y="21"/>
                  </a:cubicBezTo>
                  <a:cubicBezTo>
                    <a:pt x="27" y="10"/>
                    <a:pt x="27" y="10"/>
                    <a:pt x="27" y="10"/>
                  </a:cubicBezTo>
                  <a:cubicBezTo>
                    <a:pt x="20" y="7"/>
                    <a:pt x="13" y="3"/>
                    <a:pt x="6"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33"/>
            <p:cNvSpPr>
              <a:spLocks/>
            </p:cNvSpPr>
            <p:nvPr/>
          </p:nvSpPr>
          <p:spPr bwMode="auto">
            <a:xfrm>
              <a:off x="-1254515" y="1645344"/>
              <a:ext cx="83919" cy="33424"/>
            </a:xfrm>
            <a:custGeom>
              <a:avLst/>
              <a:gdLst/>
              <a:ahLst/>
              <a:cxnLst>
                <a:cxn ang="0">
                  <a:pos x="50" y="12"/>
                </a:cxn>
                <a:cxn ang="0">
                  <a:pos x="49" y="0"/>
                </a:cxn>
                <a:cxn ang="0">
                  <a:pos x="0" y="8"/>
                </a:cxn>
                <a:cxn ang="0">
                  <a:pos x="3" y="20"/>
                </a:cxn>
                <a:cxn ang="0">
                  <a:pos x="50" y="12"/>
                </a:cxn>
              </a:cxnLst>
              <a:rect l="0" t="0" r="r" b="b"/>
              <a:pathLst>
                <a:path w="50" h="20">
                  <a:moveTo>
                    <a:pt x="50" y="12"/>
                  </a:moveTo>
                  <a:cubicBezTo>
                    <a:pt x="49" y="0"/>
                    <a:pt x="49" y="0"/>
                    <a:pt x="49" y="0"/>
                  </a:cubicBezTo>
                  <a:cubicBezTo>
                    <a:pt x="33" y="2"/>
                    <a:pt x="16" y="5"/>
                    <a:pt x="0" y="8"/>
                  </a:cubicBezTo>
                  <a:cubicBezTo>
                    <a:pt x="3" y="20"/>
                    <a:pt x="3" y="20"/>
                    <a:pt x="3" y="20"/>
                  </a:cubicBezTo>
                  <a:cubicBezTo>
                    <a:pt x="18" y="17"/>
                    <a:pt x="34" y="14"/>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34"/>
            <p:cNvSpPr>
              <a:spLocks/>
            </p:cNvSpPr>
            <p:nvPr/>
          </p:nvSpPr>
          <p:spPr bwMode="auto">
            <a:xfrm>
              <a:off x="-1821319" y="1915587"/>
              <a:ext cx="72540" cy="72540"/>
            </a:xfrm>
            <a:custGeom>
              <a:avLst/>
              <a:gdLst/>
              <a:ahLst/>
              <a:cxnLst>
                <a:cxn ang="0">
                  <a:pos x="43" y="9"/>
                </a:cxn>
                <a:cxn ang="0">
                  <a:pos x="35" y="0"/>
                </a:cxn>
                <a:cxn ang="0">
                  <a:pos x="0" y="34"/>
                </a:cxn>
                <a:cxn ang="0">
                  <a:pos x="9" y="43"/>
                </a:cxn>
                <a:cxn ang="0">
                  <a:pos x="43" y="9"/>
                </a:cxn>
              </a:cxnLst>
              <a:rect l="0" t="0" r="r" b="b"/>
              <a:pathLst>
                <a:path w="43" h="43">
                  <a:moveTo>
                    <a:pt x="43" y="9"/>
                  </a:moveTo>
                  <a:cubicBezTo>
                    <a:pt x="35" y="0"/>
                    <a:pt x="35" y="0"/>
                    <a:pt x="35" y="0"/>
                  </a:cubicBezTo>
                  <a:cubicBezTo>
                    <a:pt x="23" y="11"/>
                    <a:pt x="12" y="22"/>
                    <a:pt x="0" y="34"/>
                  </a:cubicBezTo>
                  <a:cubicBezTo>
                    <a:pt x="9" y="43"/>
                    <a:pt x="9" y="43"/>
                    <a:pt x="9" y="43"/>
                  </a:cubicBezTo>
                  <a:cubicBezTo>
                    <a:pt x="20" y="31"/>
                    <a:pt x="32" y="20"/>
                    <a:pt x="4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35"/>
            <p:cNvSpPr>
              <a:spLocks/>
            </p:cNvSpPr>
            <p:nvPr/>
          </p:nvSpPr>
          <p:spPr bwMode="auto">
            <a:xfrm>
              <a:off x="-1412393" y="1677347"/>
              <a:ext cx="83919" cy="43381"/>
            </a:xfrm>
            <a:custGeom>
              <a:avLst/>
              <a:gdLst/>
              <a:ahLst/>
              <a:cxnLst>
                <a:cxn ang="0">
                  <a:pos x="50" y="12"/>
                </a:cxn>
                <a:cxn ang="0">
                  <a:pos x="47" y="0"/>
                </a:cxn>
                <a:cxn ang="0">
                  <a:pos x="0" y="15"/>
                </a:cxn>
                <a:cxn ang="0">
                  <a:pos x="4" y="26"/>
                </a:cxn>
                <a:cxn ang="0">
                  <a:pos x="50" y="12"/>
                </a:cxn>
              </a:cxnLst>
              <a:rect l="0" t="0" r="r" b="b"/>
              <a:pathLst>
                <a:path w="50" h="26">
                  <a:moveTo>
                    <a:pt x="50" y="12"/>
                  </a:moveTo>
                  <a:cubicBezTo>
                    <a:pt x="47" y="0"/>
                    <a:pt x="47" y="0"/>
                    <a:pt x="47" y="0"/>
                  </a:cubicBezTo>
                  <a:cubicBezTo>
                    <a:pt x="31" y="5"/>
                    <a:pt x="15" y="10"/>
                    <a:pt x="0" y="15"/>
                  </a:cubicBezTo>
                  <a:cubicBezTo>
                    <a:pt x="4" y="26"/>
                    <a:pt x="4" y="26"/>
                    <a:pt x="4" y="26"/>
                  </a:cubicBezTo>
                  <a:cubicBezTo>
                    <a:pt x="19" y="21"/>
                    <a:pt x="35" y="16"/>
                    <a:pt x="5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36"/>
            <p:cNvSpPr>
              <a:spLocks/>
            </p:cNvSpPr>
            <p:nvPr/>
          </p:nvSpPr>
          <p:spPr bwMode="auto">
            <a:xfrm>
              <a:off x="-1090233" y="1638945"/>
              <a:ext cx="82497" cy="21333"/>
            </a:xfrm>
            <a:custGeom>
              <a:avLst/>
              <a:gdLst/>
              <a:ahLst/>
              <a:cxnLst>
                <a:cxn ang="0">
                  <a:pos x="22" y="12"/>
                </a:cxn>
                <a:cxn ang="0">
                  <a:pos x="23" y="12"/>
                </a:cxn>
                <a:cxn ang="0">
                  <a:pos x="48" y="13"/>
                </a:cxn>
                <a:cxn ang="0">
                  <a:pos x="49" y="1"/>
                </a:cxn>
                <a:cxn ang="0">
                  <a:pos x="23" y="0"/>
                </a:cxn>
                <a:cxn ang="0">
                  <a:pos x="22" y="0"/>
                </a:cxn>
                <a:cxn ang="0">
                  <a:pos x="0" y="1"/>
                </a:cxn>
                <a:cxn ang="0">
                  <a:pos x="0" y="13"/>
                </a:cxn>
                <a:cxn ang="0">
                  <a:pos x="22" y="12"/>
                </a:cxn>
              </a:cxnLst>
              <a:rect l="0" t="0" r="r" b="b"/>
              <a:pathLst>
                <a:path w="49" h="13">
                  <a:moveTo>
                    <a:pt x="22" y="12"/>
                  </a:moveTo>
                  <a:cubicBezTo>
                    <a:pt x="23" y="12"/>
                    <a:pt x="23" y="12"/>
                    <a:pt x="23" y="12"/>
                  </a:cubicBezTo>
                  <a:cubicBezTo>
                    <a:pt x="32" y="12"/>
                    <a:pt x="40" y="12"/>
                    <a:pt x="48" y="13"/>
                  </a:cubicBezTo>
                  <a:cubicBezTo>
                    <a:pt x="49" y="1"/>
                    <a:pt x="49" y="1"/>
                    <a:pt x="49" y="1"/>
                  </a:cubicBezTo>
                  <a:cubicBezTo>
                    <a:pt x="40" y="0"/>
                    <a:pt x="32" y="0"/>
                    <a:pt x="23" y="0"/>
                  </a:cubicBezTo>
                  <a:cubicBezTo>
                    <a:pt x="22" y="0"/>
                    <a:pt x="22" y="0"/>
                    <a:pt x="22" y="0"/>
                  </a:cubicBezTo>
                  <a:cubicBezTo>
                    <a:pt x="14" y="0"/>
                    <a:pt x="7" y="0"/>
                    <a:pt x="0" y="1"/>
                  </a:cubicBezTo>
                  <a:cubicBezTo>
                    <a:pt x="0" y="13"/>
                    <a:pt x="0" y="13"/>
                    <a:pt x="0" y="13"/>
                  </a:cubicBezTo>
                  <a:cubicBezTo>
                    <a:pt x="7" y="12"/>
                    <a:pt x="14" y="12"/>
                    <a:pt x="2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37"/>
            <p:cNvSpPr>
              <a:spLocks/>
            </p:cNvSpPr>
            <p:nvPr/>
          </p:nvSpPr>
          <p:spPr bwMode="auto">
            <a:xfrm>
              <a:off x="-1698285" y="1813182"/>
              <a:ext cx="77519" cy="65428"/>
            </a:xfrm>
            <a:custGeom>
              <a:avLst/>
              <a:gdLst/>
              <a:ahLst/>
              <a:cxnLst>
                <a:cxn ang="0">
                  <a:pos x="46" y="10"/>
                </a:cxn>
                <a:cxn ang="0">
                  <a:pos x="39" y="0"/>
                </a:cxn>
                <a:cxn ang="0">
                  <a:pos x="0" y="29"/>
                </a:cxn>
                <a:cxn ang="0">
                  <a:pos x="7" y="39"/>
                </a:cxn>
                <a:cxn ang="0">
                  <a:pos x="46" y="10"/>
                </a:cxn>
              </a:cxnLst>
              <a:rect l="0" t="0" r="r" b="b"/>
              <a:pathLst>
                <a:path w="46" h="39">
                  <a:moveTo>
                    <a:pt x="46" y="10"/>
                  </a:moveTo>
                  <a:cubicBezTo>
                    <a:pt x="39" y="0"/>
                    <a:pt x="39" y="0"/>
                    <a:pt x="39" y="0"/>
                  </a:cubicBezTo>
                  <a:cubicBezTo>
                    <a:pt x="26" y="9"/>
                    <a:pt x="12" y="19"/>
                    <a:pt x="0" y="29"/>
                  </a:cubicBezTo>
                  <a:cubicBezTo>
                    <a:pt x="7" y="39"/>
                    <a:pt x="7" y="39"/>
                    <a:pt x="7" y="39"/>
                  </a:cubicBezTo>
                  <a:cubicBezTo>
                    <a:pt x="20" y="29"/>
                    <a:pt x="33" y="19"/>
                    <a:pt x="46"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38"/>
            <p:cNvSpPr>
              <a:spLocks/>
            </p:cNvSpPr>
            <p:nvPr/>
          </p:nvSpPr>
          <p:spPr bwMode="auto">
            <a:xfrm>
              <a:off x="-1562451" y="1734243"/>
              <a:ext cx="82497" cy="54049"/>
            </a:xfrm>
            <a:custGeom>
              <a:avLst/>
              <a:gdLst/>
              <a:ahLst/>
              <a:cxnLst>
                <a:cxn ang="0">
                  <a:pos x="49" y="11"/>
                </a:cxn>
                <a:cxn ang="0">
                  <a:pos x="44" y="0"/>
                </a:cxn>
                <a:cxn ang="0">
                  <a:pos x="0" y="22"/>
                </a:cxn>
                <a:cxn ang="0">
                  <a:pos x="6" y="32"/>
                </a:cxn>
                <a:cxn ang="0">
                  <a:pos x="49" y="11"/>
                </a:cxn>
              </a:cxnLst>
              <a:rect l="0" t="0" r="r" b="b"/>
              <a:pathLst>
                <a:path w="49" h="32">
                  <a:moveTo>
                    <a:pt x="49" y="11"/>
                  </a:moveTo>
                  <a:cubicBezTo>
                    <a:pt x="44" y="0"/>
                    <a:pt x="44" y="0"/>
                    <a:pt x="44" y="0"/>
                  </a:cubicBezTo>
                  <a:cubicBezTo>
                    <a:pt x="29" y="7"/>
                    <a:pt x="14" y="14"/>
                    <a:pt x="0" y="22"/>
                  </a:cubicBezTo>
                  <a:cubicBezTo>
                    <a:pt x="6" y="32"/>
                    <a:pt x="6" y="32"/>
                    <a:pt x="6" y="32"/>
                  </a:cubicBezTo>
                  <a:cubicBezTo>
                    <a:pt x="20" y="25"/>
                    <a:pt x="34" y="17"/>
                    <a:pt x="49"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39"/>
            <p:cNvSpPr>
              <a:spLocks/>
            </p:cNvSpPr>
            <p:nvPr/>
          </p:nvSpPr>
          <p:spPr bwMode="auto">
            <a:xfrm>
              <a:off x="-241801" y="2038621"/>
              <a:ext cx="64006" cy="76807"/>
            </a:xfrm>
            <a:custGeom>
              <a:avLst/>
              <a:gdLst/>
              <a:ahLst/>
              <a:cxnLst>
                <a:cxn ang="0">
                  <a:pos x="38" y="39"/>
                </a:cxn>
                <a:cxn ang="0">
                  <a:pos x="9" y="0"/>
                </a:cxn>
                <a:cxn ang="0">
                  <a:pos x="0" y="7"/>
                </a:cxn>
                <a:cxn ang="0">
                  <a:pos x="28" y="46"/>
                </a:cxn>
                <a:cxn ang="0">
                  <a:pos x="38" y="39"/>
                </a:cxn>
              </a:cxnLst>
              <a:rect l="0" t="0" r="r" b="b"/>
              <a:pathLst>
                <a:path w="38" h="46">
                  <a:moveTo>
                    <a:pt x="38" y="39"/>
                  </a:moveTo>
                  <a:cubicBezTo>
                    <a:pt x="29" y="26"/>
                    <a:pt x="19" y="12"/>
                    <a:pt x="9" y="0"/>
                  </a:cubicBezTo>
                  <a:cubicBezTo>
                    <a:pt x="0" y="7"/>
                    <a:pt x="0" y="7"/>
                    <a:pt x="0" y="7"/>
                  </a:cubicBezTo>
                  <a:cubicBezTo>
                    <a:pt x="10" y="20"/>
                    <a:pt x="19" y="33"/>
                    <a:pt x="28" y="46"/>
                  </a:cubicBezTo>
                  <a:lnTo>
                    <a:pt x="38"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40"/>
            <p:cNvSpPr>
              <a:spLocks/>
            </p:cNvSpPr>
            <p:nvPr/>
          </p:nvSpPr>
          <p:spPr bwMode="auto">
            <a:xfrm>
              <a:off x="-352744" y="1917725"/>
              <a:ext cx="72540" cy="71829"/>
            </a:xfrm>
            <a:custGeom>
              <a:avLst/>
              <a:gdLst/>
              <a:ahLst/>
              <a:cxnLst>
                <a:cxn ang="0">
                  <a:pos x="34" y="43"/>
                </a:cxn>
                <a:cxn ang="0">
                  <a:pos x="43" y="34"/>
                </a:cxn>
                <a:cxn ang="0">
                  <a:pos x="8" y="0"/>
                </a:cxn>
                <a:cxn ang="0">
                  <a:pos x="0" y="9"/>
                </a:cxn>
                <a:cxn ang="0">
                  <a:pos x="34" y="43"/>
                </a:cxn>
              </a:cxnLst>
              <a:rect l="0" t="0" r="r" b="b"/>
              <a:pathLst>
                <a:path w="43" h="43">
                  <a:moveTo>
                    <a:pt x="34" y="43"/>
                  </a:moveTo>
                  <a:cubicBezTo>
                    <a:pt x="43" y="34"/>
                    <a:pt x="43" y="34"/>
                    <a:pt x="43" y="34"/>
                  </a:cubicBezTo>
                  <a:cubicBezTo>
                    <a:pt x="32" y="23"/>
                    <a:pt x="20" y="11"/>
                    <a:pt x="8" y="0"/>
                  </a:cubicBezTo>
                  <a:cubicBezTo>
                    <a:pt x="0" y="9"/>
                    <a:pt x="0" y="9"/>
                    <a:pt x="0" y="9"/>
                  </a:cubicBezTo>
                  <a:cubicBezTo>
                    <a:pt x="12" y="20"/>
                    <a:pt x="23" y="31"/>
                    <a:pt x="34"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41"/>
            <p:cNvSpPr>
              <a:spLocks/>
            </p:cNvSpPr>
            <p:nvPr/>
          </p:nvSpPr>
          <p:spPr bwMode="auto">
            <a:xfrm>
              <a:off x="-39827" y="2481679"/>
              <a:ext cx="31293" cy="83919"/>
            </a:xfrm>
            <a:custGeom>
              <a:avLst/>
              <a:gdLst/>
              <a:ahLst/>
              <a:cxnLst>
                <a:cxn ang="0">
                  <a:pos x="8" y="50"/>
                </a:cxn>
                <a:cxn ang="0">
                  <a:pos x="19" y="48"/>
                </a:cxn>
                <a:cxn ang="0">
                  <a:pos x="12" y="0"/>
                </a:cxn>
                <a:cxn ang="0">
                  <a:pos x="0" y="2"/>
                </a:cxn>
                <a:cxn ang="0">
                  <a:pos x="8" y="50"/>
                </a:cxn>
              </a:cxnLst>
              <a:rect l="0" t="0" r="r" b="b"/>
              <a:pathLst>
                <a:path w="19" h="50">
                  <a:moveTo>
                    <a:pt x="8" y="50"/>
                  </a:moveTo>
                  <a:cubicBezTo>
                    <a:pt x="19" y="48"/>
                    <a:pt x="19" y="48"/>
                    <a:pt x="19" y="48"/>
                  </a:cubicBezTo>
                  <a:cubicBezTo>
                    <a:pt x="18" y="32"/>
                    <a:pt x="15" y="16"/>
                    <a:pt x="12" y="0"/>
                  </a:cubicBezTo>
                  <a:cubicBezTo>
                    <a:pt x="0" y="2"/>
                    <a:pt x="0" y="2"/>
                    <a:pt x="0" y="2"/>
                  </a:cubicBezTo>
                  <a:cubicBezTo>
                    <a:pt x="3" y="18"/>
                    <a:pt x="6" y="34"/>
                    <a:pt x="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42"/>
            <p:cNvSpPr>
              <a:spLocks/>
            </p:cNvSpPr>
            <p:nvPr/>
          </p:nvSpPr>
          <p:spPr bwMode="auto">
            <a:xfrm>
              <a:off x="-928794" y="1646768"/>
              <a:ext cx="83919" cy="32001"/>
            </a:xfrm>
            <a:custGeom>
              <a:avLst/>
              <a:gdLst/>
              <a:ahLst/>
              <a:cxnLst>
                <a:cxn ang="0">
                  <a:pos x="50" y="7"/>
                </a:cxn>
                <a:cxn ang="0">
                  <a:pos x="2" y="0"/>
                </a:cxn>
                <a:cxn ang="0">
                  <a:pos x="0" y="11"/>
                </a:cxn>
                <a:cxn ang="0">
                  <a:pos x="48" y="19"/>
                </a:cxn>
                <a:cxn ang="0">
                  <a:pos x="50" y="7"/>
                </a:cxn>
              </a:cxnLst>
              <a:rect l="0" t="0" r="r" b="b"/>
              <a:pathLst>
                <a:path w="50" h="19">
                  <a:moveTo>
                    <a:pt x="50" y="7"/>
                  </a:moveTo>
                  <a:cubicBezTo>
                    <a:pt x="34" y="4"/>
                    <a:pt x="18" y="1"/>
                    <a:pt x="2" y="0"/>
                  </a:cubicBezTo>
                  <a:cubicBezTo>
                    <a:pt x="0" y="11"/>
                    <a:pt x="0" y="11"/>
                    <a:pt x="0" y="11"/>
                  </a:cubicBezTo>
                  <a:cubicBezTo>
                    <a:pt x="16" y="13"/>
                    <a:pt x="32" y="16"/>
                    <a:pt x="48" y="19"/>
                  </a:cubicBezTo>
                  <a:lnTo>
                    <a:pt x="50"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43"/>
            <p:cNvSpPr>
              <a:spLocks/>
            </p:cNvSpPr>
            <p:nvPr/>
          </p:nvSpPr>
          <p:spPr bwMode="auto">
            <a:xfrm>
              <a:off x="-478621" y="1815317"/>
              <a:ext cx="77519" cy="65428"/>
            </a:xfrm>
            <a:custGeom>
              <a:avLst/>
              <a:gdLst/>
              <a:ahLst/>
              <a:cxnLst>
                <a:cxn ang="0">
                  <a:pos x="46" y="29"/>
                </a:cxn>
                <a:cxn ang="0">
                  <a:pos x="7" y="0"/>
                </a:cxn>
                <a:cxn ang="0">
                  <a:pos x="0" y="10"/>
                </a:cxn>
                <a:cxn ang="0">
                  <a:pos x="39" y="39"/>
                </a:cxn>
                <a:cxn ang="0">
                  <a:pos x="46" y="29"/>
                </a:cxn>
              </a:cxnLst>
              <a:rect l="0" t="0" r="r" b="b"/>
              <a:pathLst>
                <a:path w="46" h="39">
                  <a:moveTo>
                    <a:pt x="46" y="29"/>
                  </a:moveTo>
                  <a:cubicBezTo>
                    <a:pt x="33" y="19"/>
                    <a:pt x="20" y="9"/>
                    <a:pt x="7" y="0"/>
                  </a:cubicBezTo>
                  <a:cubicBezTo>
                    <a:pt x="0" y="10"/>
                    <a:pt x="0" y="10"/>
                    <a:pt x="0" y="10"/>
                  </a:cubicBezTo>
                  <a:cubicBezTo>
                    <a:pt x="13" y="19"/>
                    <a:pt x="26" y="29"/>
                    <a:pt x="39" y="39"/>
                  </a:cubicBezTo>
                  <a:lnTo>
                    <a:pt x="46" y="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44"/>
            <p:cNvSpPr>
              <a:spLocks/>
            </p:cNvSpPr>
            <p:nvPr/>
          </p:nvSpPr>
          <p:spPr bwMode="auto">
            <a:xfrm>
              <a:off x="-770915" y="1678772"/>
              <a:ext cx="83919" cy="44092"/>
            </a:xfrm>
            <a:custGeom>
              <a:avLst/>
              <a:gdLst/>
              <a:ahLst/>
              <a:cxnLst>
                <a:cxn ang="0">
                  <a:pos x="50" y="15"/>
                </a:cxn>
                <a:cxn ang="0">
                  <a:pos x="4" y="0"/>
                </a:cxn>
                <a:cxn ang="0">
                  <a:pos x="0" y="11"/>
                </a:cxn>
                <a:cxn ang="0">
                  <a:pos x="46" y="26"/>
                </a:cxn>
                <a:cxn ang="0">
                  <a:pos x="50" y="15"/>
                </a:cxn>
              </a:cxnLst>
              <a:rect l="0" t="0" r="r" b="b"/>
              <a:pathLst>
                <a:path w="50" h="26">
                  <a:moveTo>
                    <a:pt x="50" y="15"/>
                  </a:moveTo>
                  <a:cubicBezTo>
                    <a:pt x="35" y="9"/>
                    <a:pt x="19" y="4"/>
                    <a:pt x="4" y="0"/>
                  </a:cubicBezTo>
                  <a:cubicBezTo>
                    <a:pt x="0" y="11"/>
                    <a:pt x="0" y="11"/>
                    <a:pt x="0" y="11"/>
                  </a:cubicBezTo>
                  <a:cubicBezTo>
                    <a:pt x="16" y="15"/>
                    <a:pt x="31" y="20"/>
                    <a:pt x="46" y="26"/>
                  </a:cubicBez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45"/>
            <p:cNvSpPr>
              <a:spLocks/>
            </p:cNvSpPr>
            <p:nvPr/>
          </p:nvSpPr>
          <p:spPr bwMode="auto">
            <a:xfrm>
              <a:off x="-619433" y="1734245"/>
              <a:ext cx="81786" cy="55471"/>
            </a:xfrm>
            <a:custGeom>
              <a:avLst/>
              <a:gdLst/>
              <a:ahLst/>
              <a:cxnLst>
                <a:cxn ang="0">
                  <a:pos x="49" y="23"/>
                </a:cxn>
                <a:cxn ang="0">
                  <a:pos x="5" y="0"/>
                </a:cxn>
                <a:cxn ang="0">
                  <a:pos x="0" y="11"/>
                </a:cxn>
                <a:cxn ang="0">
                  <a:pos x="43" y="33"/>
                </a:cxn>
                <a:cxn ang="0">
                  <a:pos x="49" y="23"/>
                </a:cxn>
              </a:cxnLst>
              <a:rect l="0" t="0" r="r" b="b"/>
              <a:pathLst>
                <a:path w="49" h="33">
                  <a:moveTo>
                    <a:pt x="49" y="23"/>
                  </a:moveTo>
                  <a:cubicBezTo>
                    <a:pt x="35" y="15"/>
                    <a:pt x="20" y="7"/>
                    <a:pt x="5" y="0"/>
                  </a:cubicBezTo>
                  <a:cubicBezTo>
                    <a:pt x="0" y="11"/>
                    <a:pt x="0" y="11"/>
                    <a:pt x="0" y="11"/>
                  </a:cubicBezTo>
                  <a:cubicBezTo>
                    <a:pt x="15" y="18"/>
                    <a:pt x="29" y="25"/>
                    <a:pt x="43" y="33"/>
                  </a:cubicBezTo>
                  <a:lnTo>
                    <a:pt x="49" y="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46"/>
            <p:cNvSpPr>
              <a:spLocks/>
            </p:cNvSpPr>
            <p:nvPr/>
          </p:nvSpPr>
          <p:spPr bwMode="auto">
            <a:xfrm>
              <a:off x="-1246688" y="3703473"/>
              <a:ext cx="83919" cy="32001"/>
            </a:xfrm>
            <a:custGeom>
              <a:avLst/>
              <a:gdLst/>
              <a:ahLst/>
              <a:cxnLst>
                <a:cxn ang="0">
                  <a:pos x="0" y="12"/>
                </a:cxn>
                <a:cxn ang="0">
                  <a:pos x="49" y="19"/>
                </a:cxn>
                <a:cxn ang="0">
                  <a:pos x="50" y="7"/>
                </a:cxn>
                <a:cxn ang="0">
                  <a:pos x="3" y="0"/>
                </a:cxn>
                <a:cxn ang="0">
                  <a:pos x="0" y="12"/>
                </a:cxn>
              </a:cxnLst>
              <a:rect l="0" t="0" r="r" b="b"/>
              <a:pathLst>
                <a:path w="50" h="19">
                  <a:moveTo>
                    <a:pt x="0" y="12"/>
                  </a:moveTo>
                  <a:cubicBezTo>
                    <a:pt x="16" y="15"/>
                    <a:pt x="33" y="17"/>
                    <a:pt x="49" y="19"/>
                  </a:cubicBezTo>
                  <a:cubicBezTo>
                    <a:pt x="50" y="7"/>
                    <a:pt x="50" y="7"/>
                    <a:pt x="50" y="7"/>
                  </a:cubicBezTo>
                  <a:cubicBezTo>
                    <a:pt x="34" y="5"/>
                    <a:pt x="18" y="3"/>
                    <a:pt x="3" y="0"/>
                  </a:cubicBezTo>
                  <a:lnTo>
                    <a:pt x="0"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47"/>
            <p:cNvSpPr>
              <a:spLocks/>
            </p:cNvSpPr>
            <p:nvPr/>
          </p:nvSpPr>
          <p:spPr bwMode="auto">
            <a:xfrm>
              <a:off x="-83919" y="2323806"/>
              <a:ext cx="44092" cy="83919"/>
            </a:xfrm>
            <a:custGeom>
              <a:avLst/>
              <a:gdLst/>
              <a:ahLst/>
              <a:cxnLst>
                <a:cxn ang="0">
                  <a:pos x="26" y="46"/>
                </a:cxn>
                <a:cxn ang="0">
                  <a:pos x="11" y="0"/>
                </a:cxn>
                <a:cxn ang="0">
                  <a:pos x="0" y="4"/>
                </a:cxn>
                <a:cxn ang="0">
                  <a:pos x="15" y="50"/>
                </a:cxn>
                <a:cxn ang="0">
                  <a:pos x="26" y="46"/>
                </a:cxn>
              </a:cxnLst>
              <a:rect l="0" t="0" r="r" b="b"/>
              <a:pathLst>
                <a:path w="26" h="50">
                  <a:moveTo>
                    <a:pt x="26" y="46"/>
                  </a:moveTo>
                  <a:cubicBezTo>
                    <a:pt x="22" y="31"/>
                    <a:pt x="17" y="15"/>
                    <a:pt x="11" y="0"/>
                  </a:cubicBezTo>
                  <a:cubicBezTo>
                    <a:pt x="0" y="4"/>
                    <a:pt x="0" y="4"/>
                    <a:pt x="0" y="4"/>
                  </a:cubicBezTo>
                  <a:cubicBezTo>
                    <a:pt x="5" y="19"/>
                    <a:pt x="10" y="34"/>
                    <a:pt x="15" y="50"/>
                  </a:cubicBezTo>
                  <a:lnTo>
                    <a:pt x="26"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48"/>
            <p:cNvSpPr>
              <a:spLocks/>
            </p:cNvSpPr>
            <p:nvPr/>
          </p:nvSpPr>
          <p:spPr bwMode="auto">
            <a:xfrm>
              <a:off x="-147926" y="3116758"/>
              <a:ext cx="54049" cy="82497"/>
            </a:xfrm>
            <a:custGeom>
              <a:avLst/>
              <a:gdLst/>
              <a:ahLst/>
              <a:cxnLst>
                <a:cxn ang="0">
                  <a:pos x="0" y="43"/>
                </a:cxn>
                <a:cxn ang="0">
                  <a:pos x="10" y="49"/>
                </a:cxn>
                <a:cxn ang="0">
                  <a:pos x="32" y="5"/>
                </a:cxn>
                <a:cxn ang="0">
                  <a:pos x="21" y="0"/>
                </a:cxn>
                <a:cxn ang="0">
                  <a:pos x="0" y="43"/>
                </a:cxn>
              </a:cxnLst>
              <a:rect l="0" t="0" r="r" b="b"/>
              <a:pathLst>
                <a:path w="32" h="49">
                  <a:moveTo>
                    <a:pt x="0" y="43"/>
                  </a:moveTo>
                  <a:cubicBezTo>
                    <a:pt x="10" y="49"/>
                    <a:pt x="10" y="49"/>
                    <a:pt x="10" y="49"/>
                  </a:cubicBezTo>
                  <a:cubicBezTo>
                    <a:pt x="18" y="34"/>
                    <a:pt x="25" y="20"/>
                    <a:pt x="32" y="5"/>
                  </a:cubicBezTo>
                  <a:cubicBezTo>
                    <a:pt x="21" y="0"/>
                    <a:pt x="21" y="0"/>
                    <a:pt x="21" y="0"/>
                  </a:cubicBezTo>
                  <a:cubicBezTo>
                    <a:pt x="15" y="14"/>
                    <a:pt x="7" y="29"/>
                    <a:pt x="0"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49"/>
            <p:cNvSpPr>
              <a:spLocks/>
            </p:cNvSpPr>
            <p:nvPr/>
          </p:nvSpPr>
          <p:spPr bwMode="auto">
            <a:xfrm>
              <a:off x="-152904" y="2174458"/>
              <a:ext cx="55471" cy="82497"/>
            </a:xfrm>
            <a:custGeom>
              <a:avLst/>
              <a:gdLst/>
              <a:ahLst/>
              <a:cxnLst>
                <a:cxn ang="0">
                  <a:pos x="33" y="43"/>
                </a:cxn>
                <a:cxn ang="0">
                  <a:pos x="11" y="0"/>
                </a:cxn>
                <a:cxn ang="0">
                  <a:pos x="0" y="6"/>
                </a:cxn>
                <a:cxn ang="0">
                  <a:pos x="22" y="49"/>
                </a:cxn>
                <a:cxn ang="0">
                  <a:pos x="33" y="43"/>
                </a:cxn>
              </a:cxnLst>
              <a:rect l="0" t="0" r="r" b="b"/>
              <a:pathLst>
                <a:path w="33" h="49">
                  <a:moveTo>
                    <a:pt x="33" y="43"/>
                  </a:moveTo>
                  <a:cubicBezTo>
                    <a:pt x="26" y="29"/>
                    <a:pt x="19" y="14"/>
                    <a:pt x="11" y="0"/>
                  </a:cubicBezTo>
                  <a:cubicBezTo>
                    <a:pt x="0" y="6"/>
                    <a:pt x="0" y="6"/>
                    <a:pt x="0" y="6"/>
                  </a:cubicBezTo>
                  <a:cubicBezTo>
                    <a:pt x="8" y="20"/>
                    <a:pt x="15" y="34"/>
                    <a:pt x="22" y="49"/>
                  </a:cubicBezTo>
                  <a:lnTo>
                    <a:pt x="33"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0"/>
            <p:cNvSpPr>
              <a:spLocks/>
            </p:cNvSpPr>
            <p:nvPr/>
          </p:nvSpPr>
          <p:spPr bwMode="auto">
            <a:xfrm>
              <a:off x="-236821" y="3258283"/>
              <a:ext cx="64006" cy="76807"/>
            </a:xfrm>
            <a:custGeom>
              <a:avLst/>
              <a:gdLst/>
              <a:ahLst/>
              <a:cxnLst>
                <a:cxn ang="0">
                  <a:pos x="0" y="39"/>
                </a:cxn>
                <a:cxn ang="0">
                  <a:pos x="9" y="46"/>
                </a:cxn>
                <a:cxn ang="0">
                  <a:pos x="38" y="6"/>
                </a:cxn>
                <a:cxn ang="0">
                  <a:pos x="28" y="0"/>
                </a:cxn>
                <a:cxn ang="0">
                  <a:pos x="0" y="39"/>
                </a:cxn>
              </a:cxnLst>
              <a:rect l="0" t="0" r="r" b="b"/>
              <a:pathLst>
                <a:path w="38" h="46">
                  <a:moveTo>
                    <a:pt x="0" y="39"/>
                  </a:moveTo>
                  <a:cubicBezTo>
                    <a:pt x="9" y="46"/>
                    <a:pt x="9" y="46"/>
                    <a:pt x="9" y="46"/>
                  </a:cubicBezTo>
                  <a:cubicBezTo>
                    <a:pt x="19" y="33"/>
                    <a:pt x="29" y="20"/>
                    <a:pt x="38" y="6"/>
                  </a:cubicBezTo>
                  <a:cubicBezTo>
                    <a:pt x="28" y="0"/>
                    <a:pt x="28" y="0"/>
                    <a:pt x="28" y="0"/>
                  </a:cubicBezTo>
                  <a:cubicBezTo>
                    <a:pt x="19" y="13"/>
                    <a:pt x="10" y="26"/>
                    <a:pt x="0" y="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1"/>
            <p:cNvSpPr>
              <a:spLocks/>
            </p:cNvSpPr>
            <p:nvPr/>
          </p:nvSpPr>
          <p:spPr bwMode="auto">
            <a:xfrm>
              <a:off x="-21336" y="2645253"/>
              <a:ext cx="21333" cy="81783"/>
            </a:xfrm>
            <a:custGeom>
              <a:avLst/>
              <a:gdLst/>
              <a:ahLst/>
              <a:cxnLst>
                <a:cxn ang="0">
                  <a:pos x="12" y="0"/>
                </a:cxn>
                <a:cxn ang="0">
                  <a:pos x="0" y="0"/>
                </a:cxn>
                <a:cxn ang="0">
                  <a:pos x="1" y="25"/>
                </a:cxn>
                <a:cxn ang="0">
                  <a:pos x="1" y="27"/>
                </a:cxn>
                <a:cxn ang="0">
                  <a:pos x="1" y="49"/>
                </a:cxn>
                <a:cxn ang="0">
                  <a:pos x="13" y="49"/>
                </a:cxn>
                <a:cxn ang="0">
                  <a:pos x="13" y="27"/>
                </a:cxn>
                <a:cxn ang="0">
                  <a:pos x="13" y="25"/>
                </a:cxn>
                <a:cxn ang="0">
                  <a:pos x="12" y="0"/>
                </a:cxn>
              </a:cxnLst>
              <a:rect l="0" t="0" r="r" b="b"/>
              <a:pathLst>
                <a:path w="13" h="49">
                  <a:moveTo>
                    <a:pt x="12" y="0"/>
                  </a:moveTo>
                  <a:cubicBezTo>
                    <a:pt x="0" y="0"/>
                    <a:pt x="0" y="0"/>
                    <a:pt x="0" y="0"/>
                  </a:cubicBezTo>
                  <a:cubicBezTo>
                    <a:pt x="1" y="9"/>
                    <a:pt x="1" y="17"/>
                    <a:pt x="1" y="25"/>
                  </a:cubicBezTo>
                  <a:cubicBezTo>
                    <a:pt x="1" y="27"/>
                    <a:pt x="1" y="27"/>
                    <a:pt x="1" y="27"/>
                  </a:cubicBezTo>
                  <a:cubicBezTo>
                    <a:pt x="1" y="34"/>
                    <a:pt x="1" y="41"/>
                    <a:pt x="1" y="49"/>
                  </a:cubicBezTo>
                  <a:cubicBezTo>
                    <a:pt x="13" y="49"/>
                    <a:pt x="13" y="49"/>
                    <a:pt x="13" y="49"/>
                  </a:cubicBezTo>
                  <a:cubicBezTo>
                    <a:pt x="13" y="42"/>
                    <a:pt x="13" y="34"/>
                    <a:pt x="13" y="27"/>
                  </a:cubicBezTo>
                  <a:cubicBezTo>
                    <a:pt x="13" y="25"/>
                    <a:pt x="13" y="25"/>
                    <a:pt x="13" y="25"/>
                  </a:cubicBezTo>
                  <a:cubicBezTo>
                    <a:pt x="13" y="17"/>
                    <a:pt x="13" y="8"/>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2"/>
            <p:cNvSpPr>
              <a:spLocks/>
            </p:cNvSpPr>
            <p:nvPr/>
          </p:nvSpPr>
          <p:spPr bwMode="auto">
            <a:xfrm>
              <a:off x="-38402" y="2805978"/>
              <a:ext cx="32002" cy="83919"/>
            </a:xfrm>
            <a:custGeom>
              <a:avLst/>
              <a:gdLst/>
              <a:ahLst/>
              <a:cxnLst>
                <a:cxn ang="0">
                  <a:pos x="0" y="48"/>
                </a:cxn>
                <a:cxn ang="0">
                  <a:pos x="12" y="50"/>
                </a:cxn>
                <a:cxn ang="0">
                  <a:pos x="19" y="2"/>
                </a:cxn>
                <a:cxn ang="0">
                  <a:pos x="7" y="0"/>
                </a:cxn>
                <a:cxn ang="0">
                  <a:pos x="0" y="48"/>
                </a:cxn>
              </a:cxnLst>
              <a:rect l="0" t="0" r="r" b="b"/>
              <a:pathLst>
                <a:path w="19" h="50">
                  <a:moveTo>
                    <a:pt x="0" y="48"/>
                  </a:moveTo>
                  <a:cubicBezTo>
                    <a:pt x="12" y="50"/>
                    <a:pt x="12" y="50"/>
                    <a:pt x="12" y="50"/>
                  </a:cubicBezTo>
                  <a:cubicBezTo>
                    <a:pt x="15" y="34"/>
                    <a:pt x="17" y="18"/>
                    <a:pt x="19" y="2"/>
                  </a:cubicBezTo>
                  <a:cubicBezTo>
                    <a:pt x="7" y="0"/>
                    <a:pt x="7" y="0"/>
                    <a:pt x="7" y="0"/>
                  </a:cubicBezTo>
                  <a:cubicBezTo>
                    <a:pt x="5" y="16"/>
                    <a:pt x="3" y="32"/>
                    <a:pt x="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53"/>
            <p:cNvSpPr>
              <a:spLocks/>
            </p:cNvSpPr>
            <p:nvPr/>
          </p:nvSpPr>
          <p:spPr bwMode="auto">
            <a:xfrm>
              <a:off x="-82495" y="2965991"/>
              <a:ext cx="45514" cy="83919"/>
            </a:xfrm>
            <a:custGeom>
              <a:avLst/>
              <a:gdLst/>
              <a:ahLst/>
              <a:cxnLst>
                <a:cxn ang="0">
                  <a:pos x="0" y="45"/>
                </a:cxn>
                <a:cxn ang="0">
                  <a:pos x="12" y="50"/>
                </a:cxn>
                <a:cxn ang="0">
                  <a:pos x="27" y="3"/>
                </a:cxn>
                <a:cxn ang="0">
                  <a:pos x="15" y="0"/>
                </a:cxn>
                <a:cxn ang="0">
                  <a:pos x="0" y="45"/>
                </a:cxn>
              </a:cxnLst>
              <a:rect l="0" t="0" r="r" b="b"/>
              <a:pathLst>
                <a:path w="27" h="50">
                  <a:moveTo>
                    <a:pt x="0" y="45"/>
                  </a:moveTo>
                  <a:cubicBezTo>
                    <a:pt x="12" y="50"/>
                    <a:pt x="12" y="50"/>
                    <a:pt x="12" y="50"/>
                  </a:cubicBezTo>
                  <a:cubicBezTo>
                    <a:pt x="17" y="34"/>
                    <a:pt x="22" y="19"/>
                    <a:pt x="27" y="3"/>
                  </a:cubicBezTo>
                  <a:cubicBezTo>
                    <a:pt x="15" y="0"/>
                    <a:pt x="15" y="0"/>
                    <a:pt x="15" y="0"/>
                  </a:cubicBezTo>
                  <a:cubicBezTo>
                    <a:pt x="11" y="15"/>
                    <a:pt x="6" y="30"/>
                    <a:pt x="0" y="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4"/>
            <p:cNvSpPr>
              <a:spLocks/>
            </p:cNvSpPr>
            <p:nvPr/>
          </p:nvSpPr>
          <p:spPr bwMode="auto">
            <a:xfrm>
              <a:off x="-762377" y="3654405"/>
              <a:ext cx="83919" cy="45514"/>
            </a:xfrm>
            <a:custGeom>
              <a:avLst/>
              <a:gdLst/>
              <a:ahLst/>
              <a:cxnLst>
                <a:cxn ang="0">
                  <a:pos x="0" y="15"/>
                </a:cxn>
                <a:cxn ang="0">
                  <a:pos x="3" y="27"/>
                </a:cxn>
                <a:cxn ang="0">
                  <a:pos x="50" y="11"/>
                </a:cxn>
                <a:cxn ang="0">
                  <a:pos x="45" y="0"/>
                </a:cxn>
                <a:cxn ang="0">
                  <a:pos x="0" y="15"/>
                </a:cxn>
              </a:cxnLst>
              <a:rect l="0" t="0" r="r" b="b"/>
              <a:pathLst>
                <a:path w="50" h="27">
                  <a:moveTo>
                    <a:pt x="0" y="15"/>
                  </a:moveTo>
                  <a:cubicBezTo>
                    <a:pt x="3" y="27"/>
                    <a:pt x="3" y="27"/>
                    <a:pt x="3" y="27"/>
                  </a:cubicBezTo>
                  <a:cubicBezTo>
                    <a:pt x="19" y="22"/>
                    <a:pt x="34" y="17"/>
                    <a:pt x="50" y="11"/>
                  </a:cubicBezTo>
                  <a:cubicBezTo>
                    <a:pt x="45" y="0"/>
                    <a:pt x="45" y="0"/>
                    <a:pt x="45" y="0"/>
                  </a:cubicBezTo>
                  <a:cubicBezTo>
                    <a:pt x="31" y="6"/>
                    <a:pt x="15" y="11"/>
                    <a:pt x="0"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5"/>
            <p:cNvSpPr>
              <a:spLocks/>
            </p:cNvSpPr>
            <p:nvPr/>
          </p:nvSpPr>
          <p:spPr bwMode="auto">
            <a:xfrm>
              <a:off x="-920258" y="3699917"/>
              <a:ext cx="83919" cy="33424"/>
            </a:xfrm>
            <a:custGeom>
              <a:avLst/>
              <a:gdLst/>
              <a:ahLst/>
              <a:cxnLst>
                <a:cxn ang="0">
                  <a:pos x="0" y="8"/>
                </a:cxn>
                <a:cxn ang="0">
                  <a:pos x="1" y="20"/>
                </a:cxn>
                <a:cxn ang="0">
                  <a:pos x="50" y="12"/>
                </a:cxn>
                <a:cxn ang="0">
                  <a:pos x="47" y="0"/>
                </a:cxn>
                <a:cxn ang="0">
                  <a:pos x="0" y="8"/>
                </a:cxn>
              </a:cxnLst>
              <a:rect l="0" t="0" r="r" b="b"/>
              <a:pathLst>
                <a:path w="50" h="20">
                  <a:moveTo>
                    <a:pt x="0" y="8"/>
                  </a:moveTo>
                  <a:cubicBezTo>
                    <a:pt x="1" y="20"/>
                    <a:pt x="1" y="20"/>
                    <a:pt x="1" y="20"/>
                  </a:cubicBezTo>
                  <a:cubicBezTo>
                    <a:pt x="18" y="18"/>
                    <a:pt x="34" y="15"/>
                    <a:pt x="50" y="12"/>
                  </a:cubicBezTo>
                  <a:cubicBezTo>
                    <a:pt x="47" y="0"/>
                    <a:pt x="47" y="0"/>
                    <a:pt x="47" y="0"/>
                  </a:cubicBezTo>
                  <a:cubicBezTo>
                    <a:pt x="32" y="3"/>
                    <a:pt x="16" y="6"/>
                    <a:pt x="0"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6"/>
            <p:cNvSpPr>
              <a:spLocks/>
            </p:cNvSpPr>
            <p:nvPr/>
          </p:nvSpPr>
          <p:spPr bwMode="auto">
            <a:xfrm>
              <a:off x="-1404569" y="3661515"/>
              <a:ext cx="83919" cy="43381"/>
            </a:xfrm>
            <a:custGeom>
              <a:avLst/>
              <a:gdLst/>
              <a:ahLst/>
              <a:cxnLst>
                <a:cxn ang="0">
                  <a:pos x="0" y="11"/>
                </a:cxn>
                <a:cxn ang="0">
                  <a:pos x="47" y="26"/>
                </a:cxn>
                <a:cxn ang="0">
                  <a:pos x="50" y="14"/>
                </a:cxn>
                <a:cxn ang="0">
                  <a:pos x="4" y="0"/>
                </a:cxn>
                <a:cxn ang="0">
                  <a:pos x="0" y="11"/>
                </a:cxn>
              </a:cxnLst>
              <a:rect l="0" t="0" r="r" b="b"/>
              <a:pathLst>
                <a:path w="50" h="26">
                  <a:moveTo>
                    <a:pt x="0" y="11"/>
                  </a:moveTo>
                  <a:cubicBezTo>
                    <a:pt x="15" y="17"/>
                    <a:pt x="31" y="22"/>
                    <a:pt x="47" y="26"/>
                  </a:cubicBezTo>
                  <a:cubicBezTo>
                    <a:pt x="50" y="14"/>
                    <a:pt x="50" y="14"/>
                    <a:pt x="50" y="14"/>
                  </a:cubicBezTo>
                  <a:cubicBezTo>
                    <a:pt x="34" y="10"/>
                    <a:pt x="19" y="5"/>
                    <a:pt x="4" y="0"/>
                  </a:cubicBezTo>
                  <a:lnTo>
                    <a:pt x="0"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57"/>
            <p:cNvSpPr>
              <a:spLocks/>
            </p:cNvSpPr>
            <p:nvPr/>
          </p:nvSpPr>
          <p:spPr bwMode="auto">
            <a:xfrm>
              <a:off x="-1081695" y="3719834"/>
              <a:ext cx="82497" cy="22047"/>
            </a:xfrm>
            <a:custGeom>
              <a:avLst/>
              <a:gdLst/>
              <a:ahLst/>
              <a:cxnLst>
                <a:cxn ang="0">
                  <a:pos x="20" y="1"/>
                </a:cxn>
                <a:cxn ang="0">
                  <a:pos x="18" y="1"/>
                </a:cxn>
                <a:cxn ang="0">
                  <a:pos x="0" y="0"/>
                </a:cxn>
                <a:cxn ang="0">
                  <a:pos x="0" y="12"/>
                </a:cxn>
                <a:cxn ang="0">
                  <a:pos x="18" y="13"/>
                </a:cxn>
                <a:cxn ang="0">
                  <a:pos x="20" y="13"/>
                </a:cxn>
                <a:cxn ang="0">
                  <a:pos x="49" y="12"/>
                </a:cxn>
                <a:cxn ang="0">
                  <a:pos x="48" y="0"/>
                </a:cxn>
                <a:cxn ang="0">
                  <a:pos x="20" y="1"/>
                </a:cxn>
              </a:cxnLst>
              <a:rect l="0" t="0" r="r" b="b"/>
              <a:pathLst>
                <a:path w="49" h="13">
                  <a:moveTo>
                    <a:pt x="20" y="1"/>
                  </a:moveTo>
                  <a:cubicBezTo>
                    <a:pt x="18" y="1"/>
                    <a:pt x="18" y="1"/>
                    <a:pt x="18" y="1"/>
                  </a:cubicBezTo>
                  <a:cubicBezTo>
                    <a:pt x="12" y="1"/>
                    <a:pt x="6" y="1"/>
                    <a:pt x="0" y="0"/>
                  </a:cubicBezTo>
                  <a:cubicBezTo>
                    <a:pt x="0" y="12"/>
                    <a:pt x="0" y="12"/>
                    <a:pt x="0" y="12"/>
                  </a:cubicBezTo>
                  <a:cubicBezTo>
                    <a:pt x="6" y="13"/>
                    <a:pt x="12" y="13"/>
                    <a:pt x="18" y="13"/>
                  </a:cubicBezTo>
                  <a:cubicBezTo>
                    <a:pt x="20" y="13"/>
                    <a:pt x="20" y="13"/>
                    <a:pt x="20" y="13"/>
                  </a:cubicBezTo>
                  <a:cubicBezTo>
                    <a:pt x="30" y="13"/>
                    <a:pt x="39" y="12"/>
                    <a:pt x="49" y="12"/>
                  </a:cubicBezTo>
                  <a:cubicBezTo>
                    <a:pt x="48" y="0"/>
                    <a:pt x="48" y="0"/>
                    <a:pt x="48" y="0"/>
                  </a:cubicBezTo>
                  <a:cubicBezTo>
                    <a:pt x="39" y="0"/>
                    <a:pt x="29" y="1"/>
                    <a:pt x="2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58"/>
            <p:cNvSpPr>
              <a:spLocks/>
            </p:cNvSpPr>
            <p:nvPr/>
          </p:nvSpPr>
          <p:spPr bwMode="auto">
            <a:xfrm>
              <a:off x="-472219" y="3495104"/>
              <a:ext cx="77519" cy="65428"/>
            </a:xfrm>
            <a:custGeom>
              <a:avLst/>
              <a:gdLst/>
              <a:ahLst/>
              <a:cxnLst>
                <a:cxn ang="0">
                  <a:pos x="0" y="29"/>
                </a:cxn>
                <a:cxn ang="0">
                  <a:pos x="7" y="39"/>
                </a:cxn>
                <a:cxn ang="0">
                  <a:pos x="46" y="10"/>
                </a:cxn>
                <a:cxn ang="0">
                  <a:pos x="39" y="0"/>
                </a:cxn>
                <a:cxn ang="0">
                  <a:pos x="0" y="29"/>
                </a:cxn>
              </a:cxnLst>
              <a:rect l="0" t="0" r="r" b="b"/>
              <a:pathLst>
                <a:path w="46" h="39">
                  <a:moveTo>
                    <a:pt x="0" y="29"/>
                  </a:moveTo>
                  <a:cubicBezTo>
                    <a:pt x="7" y="39"/>
                    <a:pt x="7" y="39"/>
                    <a:pt x="7" y="39"/>
                  </a:cubicBezTo>
                  <a:cubicBezTo>
                    <a:pt x="20" y="29"/>
                    <a:pt x="34" y="20"/>
                    <a:pt x="46" y="10"/>
                  </a:cubicBezTo>
                  <a:cubicBezTo>
                    <a:pt x="39" y="0"/>
                    <a:pt x="39" y="0"/>
                    <a:pt x="39" y="0"/>
                  </a:cubicBezTo>
                  <a:cubicBezTo>
                    <a:pt x="26" y="10"/>
                    <a:pt x="13" y="20"/>
                    <a:pt x="0" y="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59"/>
            <p:cNvSpPr>
              <a:spLocks/>
            </p:cNvSpPr>
            <p:nvPr/>
          </p:nvSpPr>
          <p:spPr bwMode="auto">
            <a:xfrm>
              <a:off x="-345628" y="3384161"/>
              <a:ext cx="71829" cy="71829"/>
            </a:xfrm>
            <a:custGeom>
              <a:avLst/>
              <a:gdLst/>
              <a:ahLst/>
              <a:cxnLst>
                <a:cxn ang="0">
                  <a:pos x="0" y="35"/>
                </a:cxn>
                <a:cxn ang="0">
                  <a:pos x="8" y="43"/>
                </a:cxn>
                <a:cxn ang="0">
                  <a:pos x="43" y="9"/>
                </a:cxn>
                <a:cxn ang="0">
                  <a:pos x="34" y="0"/>
                </a:cxn>
                <a:cxn ang="0">
                  <a:pos x="0" y="35"/>
                </a:cxn>
              </a:cxnLst>
              <a:rect l="0" t="0" r="r" b="b"/>
              <a:pathLst>
                <a:path w="43" h="43">
                  <a:moveTo>
                    <a:pt x="0" y="35"/>
                  </a:moveTo>
                  <a:cubicBezTo>
                    <a:pt x="8" y="43"/>
                    <a:pt x="8" y="43"/>
                    <a:pt x="8" y="43"/>
                  </a:cubicBezTo>
                  <a:cubicBezTo>
                    <a:pt x="20" y="32"/>
                    <a:pt x="32" y="21"/>
                    <a:pt x="43" y="9"/>
                  </a:cubicBezTo>
                  <a:cubicBezTo>
                    <a:pt x="34" y="0"/>
                    <a:pt x="34" y="0"/>
                    <a:pt x="34" y="0"/>
                  </a:cubicBezTo>
                  <a:cubicBezTo>
                    <a:pt x="23" y="12"/>
                    <a:pt x="12" y="24"/>
                    <a:pt x="0"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60"/>
            <p:cNvSpPr>
              <a:spLocks/>
            </p:cNvSpPr>
            <p:nvPr/>
          </p:nvSpPr>
          <p:spPr bwMode="auto">
            <a:xfrm>
              <a:off x="-611610" y="3585423"/>
              <a:ext cx="81075" cy="55471"/>
            </a:xfrm>
            <a:custGeom>
              <a:avLst/>
              <a:gdLst/>
              <a:ahLst/>
              <a:cxnLst>
                <a:cxn ang="0">
                  <a:pos x="0" y="22"/>
                </a:cxn>
                <a:cxn ang="0">
                  <a:pos x="5" y="33"/>
                </a:cxn>
                <a:cxn ang="0">
                  <a:pos x="48" y="11"/>
                </a:cxn>
                <a:cxn ang="0">
                  <a:pos x="42" y="0"/>
                </a:cxn>
                <a:cxn ang="0">
                  <a:pos x="0" y="22"/>
                </a:cxn>
              </a:cxnLst>
              <a:rect l="0" t="0" r="r" b="b"/>
              <a:pathLst>
                <a:path w="48" h="33">
                  <a:moveTo>
                    <a:pt x="0" y="22"/>
                  </a:moveTo>
                  <a:cubicBezTo>
                    <a:pt x="5" y="33"/>
                    <a:pt x="5" y="33"/>
                    <a:pt x="5" y="33"/>
                  </a:cubicBezTo>
                  <a:cubicBezTo>
                    <a:pt x="20" y="26"/>
                    <a:pt x="34" y="19"/>
                    <a:pt x="48" y="11"/>
                  </a:cubicBezTo>
                  <a:cubicBezTo>
                    <a:pt x="42" y="0"/>
                    <a:pt x="42" y="0"/>
                    <a:pt x="42" y="0"/>
                  </a:cubicBezTo>
                  <a:cubicBezTo>
                    <a:pt x="28" y="8"/>
                    <a:pt x="14" y="16"/>
                    <a:pt x="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sp>
          <p:nvSpPr>
            <p:cNvPr id="225" name="Freeform 61"/>
            <p:cNvSpPr>
              <a:spLocks/>
            </p:cNvSpPr>
            <p:nvPr/>
          </p:nvSpPr>
          <p:spPr bwMode="auto">
            <a:xfrm>
              <a:off x="-1900278" y="2036514"/>
              <a:ext cx="40536" cy="44092"/>
            </a:xfrm>
            <a:custGeom>
              <a:avLst/>
              <a:gdLst/>
              <a:ahLst/>
              <a:cxnLst>
                <a:cxn ang="0">
                  <a:pos x="0" y="19"/>
                </a:cxn>
                <a:cxn ang="0">
                  <a:pos x="10" y="26"/>
                </a:cxn>
                <a:cxn ang="0">
                  <a:pos x="24" y="8"/>
                </a:cxn>
                <a:cxn ang="0">
                  <a:pos x="15" y="0"/>
                </a:cxn>
                <a:cxn ang="0">
                  <a:pos x="0" y="19"/>
                </a:cxn>
              </a:cxnLst>
              <a:rect l="0" t="0" r="r" b="b"/>
              <a:pathLst>
                <a:path w="24" h="26">
                  <a:moveTo>
                    <a:pt x="0" y="19"/>
                  </a:moveTo>
                  <a:cubicBezTo>
                    <a:pt x="10" y="26"/>
                    <a:pt x="10" y="26"/>
                    <a:pt x="10" y="26"/>
                  </a:cubicBezTo>
                  <a:cubicBezTo>
                    <a:pt x="15" y="20"/>
                    <a:pt x="19" y="14"/>
                    <a:pt x="24" y="8"/>
                  </a:cubicBezTo>
                  <a:cubicBezTo>
                    <a:pt x="15" y="0"/>
                    <a:pt x="15" y="0"/>
                    <a:pt x="15" y="0"/>
                  </a:cubicBezTo>
                  <a:cubicBezTo>
                    <a:pt x="10" y="6"/>
                    <a:pt x="5" y="13"/>
                    <a:pt x="0"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lvl="4" indent="-228544" algn="ctr" defTabSz="2559771" fontAlgn="ctr">
                <a:lnSpc>
                  <a:spcPct val="150000"/>
                </a:lnSpc>
                <a:buClr>
                  <a:srgbClr val="CC9900"/>
                </a:buClr>
                <a:buSzPct val="60000"/>
                <a:buFont typeface="Wingdings" pitchFamily="2" charset="2"/>
                <a:buChar char="n"/>
                <a:defRPr/>
              </a:pPr>
              <a:endParaRPr lang="en-US" altLang="zh-CN" sz="32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226" name="右箭头 225"/>
          <p:cNvSpPr/>
          <p:nvPr/>
        </p:nvSpPr>
        <p:spPr>
          <a:xfrm>
            <a:off x="2821034" y="2764547"/>
            <a:ext cx="914376" cy="359124"/>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143" defTabSz="967316">
              <a:lnSpc>
                <a:spcPts val="4045"/>
              </a:lnSpc>
              <a:buFont typeface="Arial" pitchFamily="34" charset="0"/>
              <a:buChar char="•"/>
              <a:defRPr/>
            </a:pPr>
            <a:endParaRPr lang="zh-CN" altLang="en-US" sz="6600" kern="0">
              <a:solidFill>
                <a:sysClr val="windowText" lastClr="000000"/>
              </a:solidFill>
              <a:sym typeface="Arial" pitchFamily="34" charset="0"/>
            </a:endParaRPr>
          </a:p>
        </p:txBody>
      </p:sp>
      <p:sp>
        <p:nvSpPr>
          <p:cNvPr id="227" name="右箭头 226"/>
          <p:cNvSpPr/>
          <p:nvPr/>
        </p:nvSpPr>
        <p:spPr>
          <a:xfrm>
            <a:off x="5634213" y="2764547"/>
            <a:ext cx="914376" cy="359124"/>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143" defTabSz="967316">
              <a:lnSpc>
                <a:spcPts val="4045"/>
              </a:lnSpc>
              <a:buFont typeface="Arial" pitchFamily="34" charset="0"/>
              <a:buChar char="•"/>
              <a:defRPr/>
            </a:pPr>
            <a:endParaRPr lang="zh-CN" altLang="en-US" sz="6600" kern="0">
              <a:solidFill>
                <a:sysClr val="windowText" lastClr="000000"/>
              </a:solidFill>
              <a:sym typeface="Arial" pitchFamily="34" charset="0"/>
            </a:endParaRPr>
          </a:p>
        </p:txBody>
      </p:sp>
      <p:sp>
        <p:nvSpPr>
          <p:cNvPr id="228" name="右箭头 227"/>
          <p:cNvSpPr/>
          <p:nvPr/>
        </p:nvSpPr>
        <p:spPr>
          <a:xfrm>
            <a:off x="8435652" y="2764547"/>
            <a:ext cx="914376" cy="359124"/>
          </a:xfrm>
          <a:prstGeom prst="rightArrow">
            <a:avLst>
              <a:gd name="adj1" fmla="val 68431"/>
              <a:gd name="adj2" fmla="val 51961"/>
            </a:avLst>
          </a:prstGeom>
          <a:gradFill flip="none" rotWithShape="1">
            <a:gsLst>
              <a:gs pos="0">
                <a:srgbClr val="0070C0">
                  <a:alpha val="0"/>
                </a:srgbClr>
              </a:gs>
              <a:gs pos="100000">
                <a:schemeClr val="bg1">
                  <a:lumMod val="50000"/>
                  <a:alpha val="30000"/>
                </a:schemeClr>
              </a:gs>
            </a:gsLst>
            <a:lin ang="0" scaled="1"/>
            <a:tileRect/>
          </a:gradFill>
          <a:ln w="3175">
            <a:gradFill flip="none" rotWithShape="1">
              <a:gsLst>
                <a:gs pos="0">
                  <a:srgbClr val="00BAFB">
                    <a:alpha val="0"/>
                  </a:srgbClr>
                </a:gs>
                <a:gs pos="50000">
                  <a:srgbClr val="888888"/>
                </a:gs>
              </a:gsLst>
              <a:lin ang="0" scaled="1"/>
              <a:tileRect/>
            </a:gradFill>
            <a:miter lim="800000"/>
            <a:headEnd/>
            <a:tailEnd/>
          </a:ln>
          <a:effectLst/>
        </p:spPr>
        <p:txBody>
          <a:bodyPr lIns="0" tIns="0" rIns="0" bIns="0"/>
          <a:lstStyle/>
          <a:p>
            <a:pPr indent="-260143" defTabSz="967316">
              <a:lnSpc>
                <a:spcPts val="4045"/>
              </a:lnSpc>
              <a:buFont typeface="Arial" pitchFamily="34" charset="0"/>
              <a:buChar char="•"/>
              <a:defRPr/>
            </a:pPr>
            <a:endParaRPr lang="zh-CN" altLang="en-US" sz="6600" kern="0">
              <a:solidFill>
                <a:sysClr val="windowText" lastClr="000000"/>
              </a:solidFill>
              <a:sym typeface="Arial" pitchFamily="34" charset="0"/>
            </a:endParaRPr>
          </a:p>
        </p:txBody>
      </p:sp>
    </p:spTree>
    <p:extLst>
      <p:ext uri="{BB962C8B-B14F-4D97-AF65-F5344CB8AC3E}">
        <p14:creationId xmlns:p14="http://schemas.microsoft.com/office/powerpoint/2010/main" val="40148786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smtClean="0">
                <a:latin typeface="+mj-lt"/>
                <a:ea typeface="+mn-ea"/>
              </a:rPr>
              <a:t>目录</a:t>
            </a:r>
            <a:endParaRPr lang="zh-CN" altLang="en-US" sz="2800" dirty="0">
              <a:latin typeface="+mj-lt"/>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2" name="矩形 11"/>
          <p:cNvSpPr/>
          <p:nvPr/>
        </p:nvSpPr>
        <p:spPr bwMode="auto">
          <a:xfrm>
            <a:off x="1250771" y="2644834"/>
            <a:ext cx="4541177" cy="477313"/>
          </a:xfrm>
          <a:prstGeom prst="rect">
            <a:avLst/>
          </a:pr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3" name="文本占位符 3"/>
          <p:cNvSpPr txBox="1">
            <a:spLocks/>
          </p:cNvSpPr>
          <p:nvPr/>
        </p:nvSpPr>
        <p:spPr>
          <a:xfrm>
            <a:off x="1400993" y="1700808"/>
            <a:ext cx="2843825" cy="1658841"/>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en-US" altLang="zh-CN" sz="1800" dirty="0">
                <a:solidFill>
                  <a:schemeClr val="bg1">
                    <a:lumMod val="50000"/>
                  </a:schemeClr>
                </a:solidFill>
              </a:rPr>
              <a:t>rpm</a:t>
            </a:r>
            <a:r>
              <a:rPr lang="zh-CN" altLang="en-US" sz="1800" dirty="0">
                <a:solidFill>
                  <a:schemeClr val="bg1">
                    <a:lumMod val="50000"/>
                  </a:schemeClr>
                </a:solidFill>
              </a:rPr>
              <a:t>介绍</a:t>
            </a:r>
            <a:endParaRPr lang="en-US" altLang="zh-CN" sz="1800" dirty="0">
              <a:solidFill>
                <a:schemeClr val="bg1">
                  <a:lumMod val="50000"/>
                </a:schemeClr>
              </a:solidFill>
            </a:endParaRPr>
          </a:p>
          <a:p>
            <a:pPr marL="0" indent="0">
              <a:buNone/>
            </a:pPr>
            <a:r>
              <a:rPr lang="en-US" altLang="zh-CN" sz="1800" dirty="0">
                <a:solidFill>
                  <a:schemeClr val="bg1">
                    <a:lumMod val="50000"/>
                  </a:schemeClr>
                </a:solidFill>
              </a:rPr>
              <a:t>rpm</a:t>
            </a:r>
            <a:r>
              <a:rPr lang="zh-CN" altLang="en-US" sz="1800" dirty="0">
                <a:solidFill>
                  <a:schemeClr val="bg1">
                    <a:lumMod val="50000"/>
                  </a:schemeClr>
                </a:solidFill>
              </a:rPr>
              <a:t>迁移</a:t>
            </a:r>
          </a:p>
          <a:p>
            <a:pPr marL="0" indent="0">
              <a:buNone/>
            </a:pPr>
            <a:r>
              <a:rPr lang="en-US" altLang="zh-CN" sz="1800" b="1" dirty="0"/>
              <a:t>rpm</a:t>
            </a:r>
            <a:r>
              <a:rPr lang="zh-CN" altLang="en-US" sz="1800" b="1" dirty="0"/>
              <a:t>迁移实例</a:t>
            </a:r>
          </a:p>
          <a:p>
            <a:pPr marL="0" indent="0">
              <a:buNone/>
            </a:pPr>
            <a:endParaRPr lang="zh-CN" altLang="en-US" sz="2000" dirty="0"/>
          </a:p>
        </p:txBody>
      </p:sp>
      <p:sp>
        <p:nvSpPr>
          <p:cNvPr id="14" name="11"/>
          <p:cNvSpPr/>
          <p:nvPr/>
        </p:nvSpPr>
        <p:spPr bwMode="auto">
          <a:xfrm>
            <a:off x="771936" y="2734430"/>
            <a:ext cx="294484" cy="29812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7000B"/>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ea typeface="等线" panose="02010600030101010101" pitchFamily="2" charset="-122"/>
              <a:cs typeface="+mn-lt"/>
              <a:sym typeface="+mn-lt"/>
            </a:endParaRPr>
          </a:p>
        </p:txBody>
      </p:sp>
    </p:spTree>
    <p:extLst>
      <p:ext uri="{BB962C8B-B14F-4D97-AF65-F5344CB8AC3E}">
        <p14:creationId xmlns:p14="http://schemas.microsoft.com/office/powerpoint/2010/main" val="35372713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32580" y="1266160"/>
            <a:ext cx="5512339" cy="5042565"/>
            <a:chOff x="7703667" y="1538418"/>
            <a:chExt cx="2647091" cy="5042565"/>
          </a:xfrm>
        </p:grpSpPr>
        <p:sp>
          <p:nvSpPr>
            <p:cNvPr id="20" name="圆角矩形 19"/>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文本框 12"/>
            <p:cNvSpPr txBox="1"/>
            <p:nvPr/>
          </p:nvSpPr>
          <p:spPr>
            <a:xfrm>
              <a:off x="7703667" y="1538418"/>
              <a:ext cx="2647090" cy="432000"/>
            </a:xfrm>
            <a:prstGeom prst="rect">
              <a:avLst/>
            </a:prstGeom>
            <a:solidFill>
              <a:srgbClr val="92D050">
                <a:alpha val="75000"/>
              </a:srgbClr>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组合 14"/>
          <p:cNvGrpSpPr/>
          <p:nvPr/>
        </p:nvGrpSpPr>
        <p:grpSpPr>
          <a:xfrm>
            <a:off x="550862" y="1266160"/>
            <a:ext cx="5512339" cy="5042565"/>
            <a:chOff x="7703667" y="1538418"/>
            <a:chExt cx="2647091" cy="5042565"/>
          </a:xfrm>
        </p:grpSpPr>
        <p:sp>
          <p:nvSpPr>
            <p:cNvPr id="17" name="圆角矩形 16"/>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7703667" y="1538418"/>
              <a:ext cx="2647090" cy="432000"/>
            </a:xfrm>
            <a:prstGeom prst="rect">
              <a:avLst/>
            </a:prstGeom>
            <a:solidFill>
              <a:srgbClr val="30B5C5">
                <a:alpha val="75000"/>
              </a:srgbClr>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环境</a:t>
            </a:r>
            <a:r>
              <a:rPr lang="zh-CN" altLang="en-US" sz="2800" dirty="0" smtClean="0">
                <a:latin typeface="+mj-lt"/>
                <a:ea typeface="+mn-ea"/>
              </a:rPr>
              <a:t>准备</a:t>
            </a:r>
            <a:endParaRPr lang="zh-CN" altLang="en-US" sz="2800" dirty="0">
              <a:latin typeface="+mj-lt"/>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框 5"/>
          <p:cNvSpPr txBox="1"/>
          <p:nvPr/>
        </p:nvSpPr>
        <p:spPr>
          <a:xfrm>
            <a:off x="1907702" y="1266160"/>
            <a:ext cx="2798659" cy="432000"/>
          </a:xfrm>
          <a:prstGeom prst="rect">
            <a:avLst/>
          </a:prstGeom>
          <a:noFill/>
          <a:ln>
            <a:noFill/>
          </a:ln>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defPPr>
              <a:defRPr lang="zh-CN"/>
            </a:defPPr>
            <a:lvl1pPr lvl="0" algn="ctr" defTabSz="711200">
              <a:lnSpc>
                <a:spcPct val="100000"/>
              </a:lnSpc>
              <a:spcAft>
                <a:spcPts val="0"/>
              </a:spcAft>
              <a:defRPr sz="16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b="1" dirty="0"/>
              <a:t>环境要求</a:t>
            </a:r>
          </a:p>
        </p:txBody>
      </p:sp>
      <p:sp>
        <p:nvSpPr>
          <p:cNvPr id="12" name="矩形 11"/>
          <p:cNvSpPr/>
          <p:nvPr/>
        </p:nvSpPr>
        <p:spPr>
          <a:xfrm>
            <a:off x="1021829" y="1617168"/>
            <a:ext cx="4017099" cy="3016210"/>
          </a:xfrm>
          <a:prstGeom prst="rect">
            <a:avLst/>
          </a:prstGeom>
          <a:ln>
            <a:noFill/>
          </a:ln>
        </p:spPr>
        <p:txBody>
          <a:bodyPr wrap="square">
            <a:spAutoFit/>
          </a:bodyPr>
          <a:lstStyle/>
          <a:p>
            <a:pPr marL="285750" indent="-285750" fontAlgn="auto">
              <a:lnSpc>
                <a:spcPct val="250000"/>
              </a:lnSpc>
              <a:spcBef>
                <a:spcPts val="0"/>
              </a:spcBef>
              <a:spcAft>
                <a:spcPts val="0"/>
              </a:spcAft>
              <a:buClr>
                <a:srgbClr val="30B5C5"/>
              </a:buClr>
              <a:buSzPct val="70000"/>
              <a:buFont typeface="Wingdings" pitchFamily="2" charset="2"/>
              <a:buChar char="u"/>
            </a:pPr>
            <a:r>
              <a:rPr lang="en-US" altLang="zh-CN" sz="1600" b="1" dirty="0" smtClean="0">
                <a:latin typeface="+mn-ea"/>
                <a:ea typeface="+mn-ea"/>
              </a:rPr>
              <a:t>TaiShan </a:t>
            </a:r>
            <a:r>
              <a:rPr lang="en-US" altLang="zh-CN" sz="1600" b="1" dirty="0">
                <a:latin typeface="+mn-ea"/>
                <a:ea typeface="+mn-ea"/>
              </a:rPr>
              <a:t>200</a:t>
            </a:r>
            <a:r>
              <a:rPr lang="zh-CN" altLang="en-US" sz="1600" b="1" dirty="0" smtClean="0">
                <a:latin typeface="+mn-ea"/>
                <a:ea typeface="+mn-ea"/>
              </a:rPr>
              <a:t>服务器</a:t>
            </a:r>
            <a:endParaRPr lang="en-US" altLang="zh-CN" sz="1600" b="1" dirty="0" smtClean="0">
              <a:latin typeface="+mn-ea"/>
              <a:ea typeface="+mn-ea"/>
            </a:endParaRPr>
          </a:p>
          <a:p>
            <a:pPr marL="285750" indent="-285750" fontAlgn="auto">
              <a:lnSpc>
                <a:spcPct val="250000"/>
              </a:lnSpc>
              <a:spcBef>
                <a:spcPts val="0"/>
              </a:spcBef>
              <a:spcAft>
                <a:spcPts val="0"/>
              </a:spcAft>
              <a:buClr>
                <a:srgbClr val="30B5C5"/>
              </a:buClr>
              <a:buSzPct val="70000"/>
              <a:buFont typeface="Wingdings" pitchFamily="2" charset="2"/>
              <a:buChar char="u"/>
            </a:pPr>
            <a:r>
              <a:rPr lang="en-US" altLang="zh-CN" sz="1600" b="1" dirty="0" smtClean="0">
                <a:latin typeface="+mn-ea"/>
                <a:ea typeface="+mn-ea"/>
              </a:rPr>
              <a:t>CPU</a:t>
            </a:r>
            <a:r>
              <a:rPr lang="zh-CN" altLang="en-US" sz="1600" b="1" dirty="0">
                <a:latin typeface="+mn-ea"/>
                <a:ea typeface="+mn-ea"/>
              </a:rPr>
              <a:t>：</a:t>
            </a:r>
            <a:r>
              <a:rPr lang="en-US" altLang="zh-CN" sz="1600" b="1" dirty="0" err="1">
                <a:latin typeface="+mn-ea"/>
                <a:ea typeface="+mn-ea"/>
              </a:rPr>
              <a:t>Kunpeng</a:t>
            </a:r>
            <a:r>
              <a:rPr lang="en-US" altLang="zh-CN" sz="1600" b="1" dirty="0">
                <a:latin typeface="+mn-ea"/>
                <a:ea typeface="+mn-ea"/>
              </a:rPr>
              <a:t> </a:t>
            </a:r>
            <a:r>
              <a:rPr lang="en-US" altLang="zh-CN" sz="1600" b="1" dirty="0" smtClean="0">
                <a:latin typeface="+mn-ea"/>
                <a:ea typeface="+mn-ea"/>
              </a:rPr>
              <a:t>920</a:t>
            </a:r>
          </a:p>
          <a:p>
            <a:pPr marL="285750" indent="-285750" fontAlgn="auto">
              <a:lnSpc>
                <a:spcPct val="250000"/>
              </a:lnSpc>
              <a:spcBef>
                <a:spcPts val="0"/>
              </a:spcBef>
              <a:spcAft>
                <a:spcPts val="0"/>
              </a:spcAft>
              <a:buClr>
                <a:srgbClr val="30B5C5"/>
              </a:buClr>
              <a:buSzPct val="70000"/>
              <a:buFont typeface="Wingdings" pitchFamily="2" charset="2"/>
              <a:buChar char="u"/>
            </a:pPr>
            <a:r>
              <a:rPr lang="zh-CN" altLang="en-US" sz="1600" b="1" dirty="0" smtClean="0">
                <a:latin typeface="+mn-ea"/>
                <a:ea typeface="+mn-ea"/>
              </a:rPr>
              <a:t>操作系统*： </a:t>
            </a:r>
            <a:endParaRPr lang="en-US" altLang="zh-CN" sz="1600" b="1" dirty="0" smtClean="0">
              <a:latin typeface="+mn-ea"/>
              <a:ea typeface="+mn-ea"/>
            </a:endParaRPr>
          </a:p>
          <a:p>
            <a:pPr marL="628650" lvl="1" indent="-171450" fontAlgn="auto">
              <a:lnSpc>
                <a:spcPct val="250000"/>
              </a:lnSpc>
              <a:spcBef>
                <a:spcPts val="0"/>
              </a:spcBef>
              <a:spcAft>
                <a:spcPts val="0"/>
              </a:spcAft>
              <a:buClr>
                <a:srgbClr val="30B5C5"/>
              </a:buClr>
              <a:buSzPct val="70000"/>
              <a:buFont typeface="Wingdings" pitchFamily="2" charset="2"/>
              <a:buChar char="ü"/>
            </a:pPr>
            <a:r>
              <a:rPr lang="en-US" altLang="zh-CN" sz="1200" dirty="0" smtClean="0">
                <a:latin typeface="+mn-ea"/>
                <a:ea typeface="+mn-ea"/>
              </a:rPr>
              <a:t>CentOS 7.6</a:t>
            </a:r>
          </a:p>
          <a:p>
            <a:pPr marL="285750" indent="-285750" fontAlgn="auto">
              <a:lnSpc>
                <a:spcPct val="250000"/>
              </a:lnSpc>
              <a:spcBef>
                <a:spcPts val="0"/>
              </a:spcBef>
              <a:spcAft>
                <a:spcPts val="0"/>
              </a:spcAft>
              <a:buClr>
                <a:srgbClr val="30B5C5"/>
              </a:buClr>
              <a:buSzPct val="70000"/>
              <a:buFont typeface="Wingdings" pitchFamily="2" charset="2"/>
              <a:buChar char="u"/>
            </a:pPr>
            <a:r>
              <a:rPr lang="zh-CN" altLang="en-US" sz="1600" b="1" dirty="0" smtClean="0">
                <a:latin typeface="+mn-ea"/>
                <a:ea typeface="+mn-ea"/>
              </a:rPr>
              <a:t>远程</a:t>
            </a:r>
            <a:r>
              <a:rPr lang="en-US" altLang="zh-CN" sz="1600" b="1" dirty="0" smtClean="0">
                <a:latin typeface="+mn-ea"/>
                <a:ea typeface="+mn-ea"/>
              </a:rPr>
              <a:t>SSH</a:t>
            </a:r>
            <a:r>
              <a:rPr lang="zh-CN" altLang="en-US" sz="1600" b="1" dirty="0" smtClean="0">
                <a:latin typeface="+mn-ea"/>
                <a:ea typeface="+mn-ea"/>
              </a:rPr>
              <a:t>登录工具已经在本地安装</a:t>
            </a:r>
            <a:endParaRPr lang="zh-CN" altLang="en-US" sz="1400" b="1" dirty="0">
              <a:latin typeface="+mn-ea"/>
              <a:ea typeface="+mn-ea"/>
            </a:endParaRPr>
          </a:p>
        </p:txBody>
      </p:sp>
      <p:sp>
        <p:nvSpPr>
          <p:cNvPr id="13" name="矩形 12"/>
          <p:cNvSpPr/>
          <p:nvPr/>
        </p:nvSpPr>
        <p:spPr>
          <a:xfrm>
            <a:off x="6210404" y="1617168"/>
            <a:ext cx="5323550" cy="4585871"/>
          </a:xfrm>
          <a:prstGeom prst="rect">
            <a:avLst/>
          </a:prstGeom>
          <a:ln>
            <a:noFill/>
          </a:ln>
        </p:spPr>
        <p:txBody>
          <a:bodyPr wrap="square">
            <a:spAutoFit/>
          </a:bodyPr>
          <a:lstStyle/>
          <a:p>
            <a:pPr marL="285750" indent="-285750" fontAlgn="auto">
              <a:lnSpc>
                <a:spcPct val="250000"/>
              </a:lnSpc>
              <a:spcBef>
                <a:spcPts val="0"/>
              </a:spcBef>
              <a:spcAft>
                <a:spcPts val="0"/>
              </a:spcAft>
              <a:buClr>
                <a:srgbClr val="62B230"/>
              </a:buClr>
              <a:buSzPct val="60000"/>
              <a:buFont typeface="Wingdings" pitchFamily="2" charset="2"/>
              <a:buChar char="u"/>
            </a:pPr>
            <a:r>
              <a:rPr lang="zh-CN" altLang="en-US" sz="1600" b="1" dirty="0" smtClean="0">
                <a:latin typeface="+mn-ea"/>
                <a:ea typeface="+mn-ea"/>
              </a:rPr>
              <a:t>安装</a:t>
            </a:r>
            <a:r>
              <a:rPr lang="en-US" altLang="zh-CN" sz="1600" b="1" dirty="0" err="1" smtClean="0">
                <a:latin typeface="+mn-ea"/>
                <a:ea typeface="+mn-ea"/>
              </a:rPr>
              <a:t>rpmbuild</a:t>
            </a:r>
            <a:endParaRPr lang="en-US" altLang="zh-CN" sz="1600" b="1" dirty="0" smtClean="0">
              <a:latin typeface="+mn-ea"/>
              <a:ea typeface="+mn-ea"/>
            </a:endParaRP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smtClean="0">
                <a:latin typeface="+mn-ea"/>
              </a:rPr>
              <a:t>#yum install </a:t>
            </a:r>
            <a:r>
              <a:rPr lang="en-US" altLang="zh-CN" sz="1200" dirty="0" err="1">
                <a:latin typeface="+mn-ea"/>
              </a:rPr>
              <a:t>rpmdevtools</a:t>
            </a:r>
            <a:r>
              <a:rPr lang="en-US" altLang="zh-CN" sz="1200" dirty="0">
                <a:latin typeface="+mn-ea"/>
              </a:rPr>
              <a:t> </a:t>
            </a:r>
            <a:endParaRPr lang="en-US" altLang="zh-CN" sz="1200" dirty="0" smtClean="0">
              <a:latin typeface="+mn-ea"/>
            </a:endParaRP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a:t>
            </a:r>
            <a:r>
              <a:rPr lang="en-US" altLang="zh-CN" sz="1200" dirty="0" err="1" smtClean="0">
                <a:latin typeface="+mn-ea"/>
              </a:rPr>
              <a:t>rpmdev-setuptree</a:t>
            </a:r>
            <a:endParaRPr lang="en-US" altLang="zh-CN" sz="1600" dirty="0" smtClean="0">
              <a:latin typeface="+mn-ea"/>
              <a:ea typeface="+mn-ea"/>
            </a:endParaRPr>
          </a:p>
          <a:p>
            <a:pPr marL="285750" indent="-285750" fontAlgn="auto">
              <a:lnSpc>
                <a:spcPct val="250000"/>
              </a:lnSpc>
              <a:spcBef>
                <a:spcPts val="0"/>
              </a:spcBef>
              <a:spcAft>
                <a:spcPts val="0"/>
              </a:spcAft>
              <a:buClr>
                <a:srgbClr val="62B230"/>
              </a:buClr>
              <a:buSzPct val="60000"/>
              <a:buFont typeface="Wingdings" pitchFamily="2" charset="2"/>
              <a:buChar char="u"/>
            </a:pPr>
            <a:r>
              <a:rPr lang="zh-CN" altLang="en-US" sz="1600" b="1" dirty="0" smtClean="0">
                <a:latin typeface="+mn-ea"/>
                <a:ea typeface="+mn-ea"/>
              </a:rPr>
              <a:t>安装</a:t>
            </a:r>
            <a:r>
              <a:rPr lang="en-US" altLang="zh-CN" sz="1600" b="1" dirty="0" err="1" smtClean="0">
                <a:latin typeface="+mn-ea"/>
                <a:ea typeface="+mn-ea"/>
              </a:rPr>
              <a:t>rpmrebuild</a:t>
            </a:r>
            <a:endParaRPr lang="en-US" altLang="zh-CN" sz="1600" b="1" dirty="0" smtClean="0">
              <a:latin typeface="+mn-ea"/>
              <a:ea typeface="+mn-ea"/>
            </a:endParaRP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a:t>
            </a:r>
            <a:r>
              <a:rPr lang="en-US" altLang="zh-CN" sz="1200" dirty="0" err="1">
                <a:latin typeface="+mn-ea"/>
              </a:rPr>
              <a:t>mkdir</a:t>
            </a:r>
            <a:r>
              <a:rPr lang="en-US" altLang="zh-CN" sz="1200" dirty="0">
                <a:latin typeface="+mn-ea"/>
              </a:rPr>
              <a:t> </a:t>
            </a:r>
            <a:r>
              <a:rPr lang="en-US" altLang="zh-CN" sz="1200" dirty="0" err="1">
                <a:latin typeface="+mn-ea"/>
              </a:rPr>
              <a:t>rpmrebuild</a:t>
            </a:r>
            <a:endParaRPr lang="en-US" altLang="zh-CN" sz="1200" dirty="0">
              <a:latin typeface="+mn-ea"/>
            </a:endParaRP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#cd </a:t>
            </a:r>
            <a:r>
              <a:rPr lang="en-US" altLang="zh-CN" sz="1200" dirty="0" err="1">
                <a:latin typeface="+mn-ea"/>
              </a:rPr>
              <a:t>rpmrebuild</a:t>
            </a:r>
            <a:endParaRPr lang="en-US" altLang="zh-CN" sz="1200" dirty="0">
              <a:latin typeface="+mn-ea"/>
            </a:endParaRP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 </a:t>
            </a:r>
            <a:r>
              <a:rPr lang="en-US" altLang="zh-CN" sz="1200" dirty="0" err="1">
                <a:latin typeface="+mn-ea"/>
              </a:rPr>
              <a:t>wget</a:t>
            </a:r>
            <a:r>
              <a:rPr lang="en-US" altLang="zh-CN" sz="1200" dirty="0">
                <a:latin typeface="+mn-ea"/>
              </a:rPr>
              <a:t> https://sourceforge.net/projects/rpmrebuild/files/rpmrebuild/2.14/rpmrebuild-2.14.tar.gz</a:t>
            </a: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#tar </a:t>
            </a:r>
            <a:r>
              <a:rPr lang="en-US" altLang="zh-CN" sz="1200" dirty="0" err="1">
                <a:latin typeface="+mn-ea"/>
              </a:rPr>
              <a:t>xvfz</a:t>
            </a:r>
            <a:r>
              <a:rPr lang="en-US" altLang="zh-CN" sz="1200" dirty="0">
                <a:latin typeface="+mn-ea"/>
              </a:rPr>
              <a:t> rpmrebuild-2.14.tar.gz</a:t>
            </a: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make; make install</a:t>
            </a:r>
          </a:p>
          <a:p>
            <a:pPr marL="285750" indent="-285750" fontAlgn="auto">
              <a:lnSpc>
                <a:spcPct val="250000"/>
              </a:lnSpc>
              <a:spcBef>
                <a:spcPts val="0"/>
              </a:spcBef>
              <a:spcAft>
                <a:spcPts val="0"/>
              </a:spcAft>
              <a:buClr>
                <a:srgbClr val="62B230"/>
              </a:buClr>
              <a:buSzPct val="60000"/>
              <a:buFont typeface="Wingdings" pitchFamily="2" charset="2"/>
              <a:buChar char="u"/>
            </a:pPr>
            <a:r>
              <a:rPr lang="zh-CN" altLang="en-US" sz="1600" b="1" dirty="0" smtClean="0">
                <a:latin typeface="+mn-ea"/>
                <a:ea typeface="+mn-ea"/>
              </a:rPr>
              <a:t>安装</a:t>
            </a:r>
            <a:r>
              <a:rPr lang="en-US" altLang="zh-CN" sz="1600" b="1" dirty="0" smtClean="0">
                <a:latin typeface="+mn-ea"/>
                <a:ea typeface="+mn-ea"/>
              </a:rPr>
              <a:t>rpm2cpio</a:t>
            </a:r>
            <a:r>
              <a:rPr lang="zh-CN" altLang="en-US" sz="1600" b="1" dirty="0" smtClean="0">
                <a:latin typeface="+mn-ea"/>
                <a:ea typeface="+mn-ea"/>
              </a:rPr>
              <a:t>： </a:t>
            </a:r>
            <a:r>
              <a:rPr lang="en-US" altLang="zh-CN" sz="1200" b="1" dirty="0" smtClean="0">
                <a:latin typeface="+mn-ea"/>
                <a:ea typeface="+mn-ea"/>
              </a:rPr>
              <a:t>CentOS 7.6</a:t>
            </a:r>
            <a:r>
              <a:rPr lang="zh-CN" altLang="en-US" sz="1200" b="1" dirty="0" smtClean="0">
                <a:latin typeface="+mn-ea"/>
                <a:ea typeface="+mn-ea"/>
              </a:rPr>
              <a:t>自带，无需安装</a:t>
            </a:r>
            <a:endParaRPr lang="en-US" altLang="zh-CN" sz="1200" b="1" dirty="0" smtClean="0">
              <a:latin typeface="+mn-ea"/>
              <a:ea typeface="+mn-ea"/>
            </a:endParaRPr>
          </a:p>
          <a:p>
            <a:pPr marL="285750" indent="-285750" fontAlgn="auto">
              <a:lnSpc>
                <a:spcPct val="250000"/>
              </a:lnSpc>
              <a:spcBef>
                <a:spcPts val="0"/>
              </a:spcBef>
              <a:spcAft>
                <a:spcPts val="0"/>
              </a:spcAft>
              <a:buClr>
                <a:srgbClr val="62B230"/>
              </a:buClr>
              <a:buSzPct val="60000"/>
              <a:buFont typeface="Wingdings" pitchFamily="2" charset="2"/>
              <a:buChar char="u"/>
            </a:pPr>
            <a:r>
              <a:rPr lang="zh-CN" altLang="en-US" sz="1600" b="1" dirty="0" smtClean="0">
                <a:latin typeface="+mn-ea"/>
                <a:ea typeface="+mn-ea"/>
              </a:rPr>
              <a:t>安装</a:t>
            </a:r>
            <a:r>
              <a:rPr lang="en-US" altLang="zh-CN" sz="1600" b="1" dirty="0">
                <a:latin typeface="+mn-ea"/>
                <a:ea typeface="+mn-ea"/>
              </a:rPr>
              <a:t>Porting </a:t>
            </a:r>
            <a:r>
              <a:rPr lang="en-US" altLang="zh-CN" sz="1600" b="1" dirty="0" smtClean="0">
                <a:latin typeface="+mn-ea"/>
                <a:ea typeface="+mn-ea"/>
              </a:rPr>
              <a:t>Advisor</a:t>
            </a:r>
          </a:p>
          <a:p>
            <a:pPr marL="742950" lvl="1" indent="-360000" fontAlgn="auto">
              <a:spcBef>
                <a:spcPts val="0"/>
              </a:spcBef>
              <a:spcAft>
                <a:spcPts val="0"/>
              </a:spcAft>
              <a:buClr>
                <a:schemeClr val="bg1">
                  <a:lumMod val="50000"/>
                </a:schemeClr>
              </a:buClr>
              <a:buSzPct val="70000"/>
              <a:buFont typeface="Wingdings" pitchFamily="2" charset="2"/>
              <a:buChar char="ü"/>
            </a:pPr>
            <a:r>
              <a:rPr lang="en-US" altLang="zh-CN" sz="1200" dirty="0">
                <a:latin typeface="+mn-ea"/>
              </a:rPr>
              <a:t>https://www.huaweicloud.com/kunpeng/software/dependencyadvisor.html</a:t>
            </a:r>
            <a:r>
              <a:rPr lang="zh-CN" altLang="zh-CN" sz="1200" dirty="0">
                <a:latin typeface="+mn-ea"/>
              </a:rPr>
              <a:t>下载</a:t>
            </a:r>
            <a:r>
              <a:rPr lang="zh-CN" altLang="en-US" sz="1200" dirty="0">
                <a:latin typeface="+mn-ea"/>
              </a:rPr>
              <a:t>安装</a:t>
            </a:r>
            <a:r>
              <a:rPr lang="zh-CN" altLang="zh-CN" sz="1200" dirty="0">
                <a:latin typeface="+mn-ea"/>
              </a:rPr>
              <a:t>。</a:t>
            </a:r>
            <a:endParaRPr lang="en-US" altLang="zh-CN" sz="1200" dirty="0">
              <a:latin typeface="+mn-ea"/>
            </a:endParaRPr>
          </a:p>
        </p:txBody>
      </p:sp>
      <p:sp>
        <p:nvSpPr>
          <p:cNvPr id="14" name="文本框 6"/>
          <p:cNvSpPr txBox="1"/>
          <p:nvPr/>
        </p:nvSpPr>
        <p:spPr>
          <a:xfrm>
            <a:off x="7853151" y="1266160"/>
            <a:ext cx="2071196" cy="432000"/>
          </a:xfrm>
          <a:prstGeom prst="rect">
            <a:avLst/>
          </a:prstGeom>
          <a:noFill/>
          <a:ln>
            <a:noFill/>
          </a:ln>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defPPr>
              <a:defRPr lang="zh-CN"/>
            </a:defPPr>
            <a:lvl1pPr lvl="0" algn="ctr" defTabSz="711200">
              <a:lnSpc>
                <a:spcPct val="100000"/>
              </a:lnSpc>
              <a:spcAft>
                <a:spcPts val="0"/>
              </a:spcAft>
              <a:defRPr sz="1600" b="1"/>
            </a:lvl1pPr>
          </a:lstStyle>
          <a:p>
            <a:r>
              <a:rPr lang="zh-CN" altLang="en-US" dirty="0"/>
              <a:t>安装</a:t>
            </a:r>
            <a:r>
              <a:rPr lang="en-US" altLang="zh-CN" dirty="0"/>
              <a:t>3</a:t>
            </a:r>
            <a:r>
              <a:rPr lang="zh-CN" altLang="en-US" dirty="0"/>
              <a:t>个依赖软件</a:t>
            </a:r>
          </a:p>
        </p:txBody>
      </p:sp>
    </p:spTree>
    <p:extLst>
      <p:ext uri="{BB962C8B-B14F-4D97-AF65-F5344CB8AC3E}">
        <p14:creationId xmlns:p14="http://schemas.microsoft.com/office/powerpoint/2010/main" val="17251080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132580" y="1266160"/>
            <a:ext cx="5512339" cy="5042565"/>
            <a:chOff x="7703667" y="1538418"/>
            <a:chExt cx="2647091" cy="5042565"/>
          </a:xfrm>
        </p:grpSpPr>
        <p:sp>
          <p:nvSpPr>
            <p:cNvPr id="18" name="圆角矩形 17"/>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文本框 12"/>
            <p:cNvSpPr txBox="1"/>
            <p:nvPr/>
          </p:nvSpPr>
          <p:spPr>
            <a:xfrm>
              <a:off x="7703667" y="1538418"/>
              <a:ext cx="2647090" cy="540000"/>
            </a:xfrm>
            <a:prstGeom prst="rect">
              <a:avLst/>
            </a:prstGeom>
            <a:solidFill>
              <a:srgbClr val="C00000"/>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550862" y="1266160"/>
            <a:ext cx="5512339" cy="5042565"/>
            <a:chOff x="7703667" y="1538418"/>
            <a:chExt cx="2647091" cy="5042565"/>
          </a:xfrm>
        </p:grpSpPr>
        <p:sp>
          <p:nvSpPr>
            <p:cNvPr id="21" name="圆角矩形 20"/>
            <p:cNvSpPr/>
            <p:nvPr/>
          </p:nvSpPr>
          <p:spPr>
            <a:xfrm>
              <a:off x="7703668" y="1538419"/>
              <a:ext cx="2647090" cy="504256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文本框 12"/>
            <p:cNvSpPr txBox="1"/>
            <p:nvPr/>
          </p:nvSpPr>
          <p:spPr>
            <a:xfrm>
              <a:off x="7703667" y="1538418"/>
              <a:ext cx="2647090" cy="540000"/>
            </a:xfrm>
            <a:prstGeom prst="rect">
              <a:avLst/>
            </a:prstGeom>
            <a:solidFill>
              <a:srgbClr val="C7000B"/>
            </a:solidFill>
          </p:spPr>
          <p:txBody>
            <a:bodyPr wrap="square" rtlCol="0">
              <a:spAutoFit/>
            </a:bodyPr>
            <a:lstStyle/>
            <a:p>
              <a:pPr algn="ctr">
                <a:lnSpc>
                  <a:spcPct val="120000"/>
                </a:lnSpc>
              </a:pPr>
              <a:endParaRPr lang="zh-CN" altLang="en-US"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en-US" altLang="zh-CN" sz="2800" dirty="0">
                <a:latin typeface="+mj-lt"/>
                <a:ea typeface="+mn-ea"/>
              </a:rPr>
              <a:t>Porting Advisor</a:t>
            </a:r>
            <a:r>
              <a:rPr lang="zh-CN" altLang="en-US" sz="2800" dirty="0">
                <a:latin typeface="+mj-lt"/>
                <a:ea typeface="+mn-ea"/>
              </a:rPr>
              <a:t>快速</a:t>
            </a:r>
            <a:r>
              <a:rPr lang="zh-CN" altLang="en-US" sz="2800" dirty="0" smtClean="0">
                <a:latin typeface="+mj-lt"/>
                <a:ea typeface="+mn-ea"/>
              </a:rPr>
              <a:t>重构</a:t>
            </a:r>
            <a:r>
              <a:rPr lang="en-US" altLang="zh-CN" sz="2800" dirty="0" smtClean="0">
                <a:latin typeface="+mj-lt"/>
                <a:ea typeface="+mn-ea"/>
              </a:rPr>
              <a:t>rpm</a:t>
            </a:r>
            <a:r>
              <a:rPr lang="zh-CN" altLang="en-US" sz="2800" dirty="0" smtClean="0">
                <a:latin typeface="+mj-lt"/>
                <a:ea typeface="+mn-ea"/>
              </a:rPr>
              <a:t>包</a:t>
            </a:r>
            <a:r>
              <a:rPr lang="zh-CN" altLang="en-US" sz="2800" dirty="0">
                <a:latin typeface="+mj-lt"/>
                <a:ea typeface="+mn-ea"/>
              </a:rPr>
              <a:t>流程</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0" name="文本框 3"/>
          <p:cNvSpPr txBox="1"/>
          <p:nvPr/>
        </p:nvSpPr>
        <p:spPr>
          <a:xfrm>
            <a:off x="1538546" y="1265386"/>
            <a:ext cx="3536971"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fontAlgn="auto">
              <a:spcAft>
                <a:spcPts val="0"/>
              </a:spcAft>
              <a:defRPr/>
            </a:pPr>
            <a:r>
              <a:rPr lang="en-US" altLang="zh-CN" kern="0" dirty="0" smtClean="0">
                <a:solidFill>
                  <a:schemeClr val="bg1"/>
                </a:solidFill>
              </a:rPr>
              <a:t>X86</a:t>
            </a:r>
            <a:r>
              <a:rPr lang="zh-CN" altLang="en-US" kern="0" dirty="0" smtClean="0">
                <a:solidFill>
                  <a:schemeClr val="bg1"/>
                </a:solidFill>
              </a:rPr>
              <a:t> </a:t>
            </a:r>
            <a:r>
              <a:rPr lang="en-US" altLang="zh-CN" kern="0" dirty="0" smtClean="0">
                <a:solidFill>
                  <a:schemeClr val="bg1"/>
                </a:solidFill>
              </a:rPr>
              <a:t>rpm</a:t>
            </a:r>
            <a:r>
              <a:rPr lang="zh-CN" altLang="en-US" kern="0" dirty="0" smtClean="0">
                <a:solidFill>
                  <a:schemeClr val="bg1"/>
                </a:solidFill>
              </a:rPr>
              <a:t>在鲲鹏平台重构</a:t>
            </a:r>
            <a:endParaRPr kumimoji="0" lang="zh-CN" altLang="en-US" sz="1600" b="1" i="0" u="none" strike="noStrike" kern="0" cap="none" spc="0" normalizeH="0" baseline="0" noProof="0" dirty="0">
              <a:ln>
                <a:noFill/>
              </a:ln>
              <a:solidFill>
                <a:schemeClr val="bg1"/>
              </a:solidFill>
              <a:effectLst/>
              <a:uLnTx/>
              <a:uFillTx/>
            </a:endParaRPr>
          </a:p>
        </p:txBody>
      </p:sp>
      <p:sp>
        <p:nvSpPr>
          <p:cNvPr id="11" name="文本框 4"/>
          <p:cNvSpPr txBox="1"/>
          <p:nvPr/>
        </p:nvSpPr>
        <p:spPr>
          <a:xfrm>
            <a:off x="7323436" y="1265386"/>
            <a:ext cx="3130627" cy="574814"/>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algn="ctr" defTabSz="1218956">
              <a:lnSpc>
                <a:spcPct val="100000"/>
              </a:lnSpc>
              <a:spcBef>
                <a:spcPts val="300"/>
              </a:spcBef>
              <a:defRPr sz="16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marL="0" marR="0" lvl="0" indent="0" algn="ctr" defTabSz="1218956" eaLnBrk="1" fontAlgn="auto" latinLnBrk="0" hangingPunct="1">
              <a:lnSpc>
                <a:spcPct val="100000"/>
              </a:lnSpc>
              <a:spcBef>
                <a:spcPts val="30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rPr>
              <a:t>步骤说明</a:t>
            </a:r>
            <a:endPar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2" name="文本框 6"/>
          <p:cNvSpPr txBox="1"/>
          <p:nvPr/>
        </p:nvSpPr>
        <p:spPr>
          <a:xfrm>
            <a:off x="2207954" y="4958656"/>
            <a:ext cx="2198155" cy="576064"/>
          </a:xfrm>
          <a:prstGeom prst="rect">
            <a:avLst/>
          </a:prstGeom>
          <a:solidFill>
            <a:srgbClr val="30B5C5">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smtClean="0">
                <a:solidFill>
                  <a:srgbClr val="FFFFFF"/>
                </a:solidFill>
              </a:rPr>
              <a:t>重构</a:t>
            </a:r>
            <a:endParaRPr lang="zh-CN" altLang="en-US" sz="1600" kern="0" dirty="0">
              <a:solidFill>
                <a:srgbClr val="FFFFFF"/>
              </a:solidFill>
            </a:endParaRPr>
          </a:p>
        </p:txBody>
      </p:sp>
      <p:sp>
        <p:nvSpPr>
          <p:cNvPr id="14" name="文本框 8"/>
          <p:cNvSpPr txBox="1"/>
          <p:nvPr/>
        </p:nvSpPr>
        <p:spPr>
          <a:xfrm>
            <a:off x="2207953" y="2675977"/>
            <a:ext cx="2198156" cy="1022538"/>
          </a:xfrm>
          <a:prstGeom prst="rect">
            <a:avLst/>
          </a:prstGeom>
          <a:solidFill>
            <a:srgbClr val="62B230">
              <a:alpha val="7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defPPr>
              <a:defRPr lang="zh-CN"/>
            </a:defPPr>
            <a:lvl1pPr defTabSz="1218956">
              <a:lnSpc>
                <a:spcPct val="110000"/>
              </a:lnSpc>
              <a:spcBef>
                <a:spcPts val="600"/>
              </a:spcBef>
              <a:defRPr sz="1400" b="1">
                <a:solidFill>
                  <a:srgbClr val="000000"/>
                </a:solidFill>
                <a:latin typeface="微软雅黑" panose="020B0503020204020204" pitchFamily="34" charset="-122"/>
                <a:ea typeface="微软雅黑" panose="020B0503020204020204" pitchFamily="34" charset="-122"/>
                <a:cs typeface="Arial" pitchFamily="34" charset="0"/>
              </a:defRPr>
            </a:lvl1pPr>
          </a:lstStyle>
          <a:p>
            <a:pPr lvl="0" algn="ctr" fontAlgn="auto">
              <a:lnSpc>
                <a:spcPct val="100000"/>
              </a:lnSpc>
              <a:spcBef>
                <a:spcPts val="300"/>
              </a:spcBef>
              <a:spcAft>
                <a:spcPts val="0"/>
              </a:spcAft>
              <a:defRPr/>
            </a:pPr>
            <a:r>
              <a:rPr lang="zh-CN" altLang="en-US" sz="1600" kern="0" dirty="0" smtClean="0">
                <a:solidFill>
                  <a:srgbClr val="FFFFFF"/>
                </a:solidFill>
              </a:rPr>
              <a:t>下载</a:t>
            </a:r>
            <a:r>
              <a:rPr lang="en-US" altLang="zh-CN" sz="1600" kern="0" dirty="0" smtClean="0">
                <a:solidFill>
                  <a:srgbClr val="FFFFFF"/>
                </a:solidFill>
              </a:rPr>
              <a:t>X86</a:t>
            </a:r>
            <a:r>
              <a:rPr lang="zh-CN" altLang="en-US" sz="1600" kern="0" dirty="0" smtClean="0">
                <a:solidFill>
                  <a:srgbClr val="FFFFFF"/>
                </a:solidFill>
              </a:rPr>
              <a:t>软件包</a:t>
            </a:r>
            <a:endParaRPr lang="zh-CN" altLang="en-US" sz="1600" kern="0" dirty="0">
              <a:solidFill>
                <a:srgbClr val="FFFFFF"/>
              </a:solidFill>
            </a:endParaRPr>
          </a:p>
        </p:txBody>
      </p:sp>
      <p:sp>
        <p:nvSpPr>
          <p:cNvPr id="15" name="矩形 14"/>
          <p:cNvSpPr/>
          <p:nvPr/>
        </p:nvSpPr>
        <p:spPr>
          <a:xfrm>
            <a:off x="6610359" y="2372037"/>
            <a:ext cx="4673518" cy="3308598"/>
          </a:xfrm>
          <a:prstGeom prst="rect">
            <a:avLst/>
          </a:prstGeom>
        </p:spPr>
        <p:txBody>
          <a:bodyPr wrap="square">
            <a:spAutoFit/>
          </a:bodyPr>
          <a:lstStyle/>
          <a:p>
            <a:pPr fontAlgn="auto">
              <a:lnSpc>
                <a:spcPct val="150000"/>
              </a:lnSpc>
              <a:spcBef>
                <a:spcPts val="600"/>
              </a:spcBef>
              <a:spcAft>
                <a:spcPts val="0"/>
              </a:spcAft>
            </a:pPr>
            <a:r>
              <a:rPr lang="en-US" altLang="zh-CN" sz="1600" dirty="0" smtClean="0">
                <a:solidFill>
                  <a:srgbClr val="1D1D1A"/>
                </a:solidFill>
                <a:latin typeface="微软雅黑" panose="020B0503020204020204" pitchFamily="34" charset="-122"/>
                <a:ea typeface="微软雅黑" panose="020B0503020204020204" pitchFamily="34" charset="-122"/>
              </a:rPr>
              <a:t>1</a:t>
            </a:r>
            <a:r>
              <a:rPr lang="zh-CN" altLang="en-US" sz="1600" dirty="0" smtClean="0">
                <a:solidFill>
                  <a:srgbClr val="1D1D1A"/>
                </a:solidFill>
                <a:latin typeface="微软雅黑" panose="020B0503020204020204" pitchFamily="34" charset="-122"/>
                <a:ea typeface="微软雅黑" panose="020B0503020204020204" pitchFamily="34" charset="-122"/>
              </a:rPr>
              <a:t>、下载</a:t>
            </a:r>
            <a:r>
              <a:rPr lang="en-US" altLang="zh-CN" sz="1600" dirty="0" smtClean="0">
                <a:solidFill>
                  <a:srgbClr val="1D1D1A"/>
                </a:solidFill>
                <a:latin typeface="微软雅黑" panose="020B0503020204020204" pitchFamily="34" charset="-122"/>
                <a:ea typeface="微软雅黑" panose="020B0503020204020204" pitchFamily="34" charset="-122"/>
              </a:rPr>
              <a:t>X86</a:t>
            </a:r>
            <a:r>
              <a:rPr lang="zh-CN" altLang="en-US" sz="1600" dirty="0" smtClean="0">
                <a:solidFill>
                  <a:srgbClr val="1D1D1A"/>
                </a:solidFill>
                <a:latin typeface="微软雅黑" panose="020B0503020204020204" pitchFamily="34" charset="-122"/>
                <a:ea typeface="微软雅黑" panose="020B0503020204020204" pitchFamily="34" charset="-122"/>
              </a:rPr>
              <a:t>软件包</a:t>
            </a:r>
            <a:endParaRPr lang="zh-CN" altLang="en-US" sz="1600" dirty="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sz="1200" dirty="0" smtClean="0">
                <a:solidFill>
                  <a:srgbClr val="1D1D1A"/>
                </a:solidFill>
                <a:latin typeface="微软雅黑" panose="020B0503020204020204" pitchFamily="34" charset="-122"/>
                <a:ea typeface="微软雅黑" panose="020B0503020204020204" pitchFamily="34" charset="-122"/>
              </a:rPr>
              <a:t>       下载</a:t>
            </a:r>
            <a:r>
              <a:rPr lang="en-US" altLang="zh-CN" sz="1200" dirty="0" smtClean="0">
                <a:solidFill>
                  <a:srgbClr val="1D1D1A"/>
                </a:solidFill>
                <a:latin typeface="微软雅黑" panose="020B0503020204020204" pitchFamily="34" charset="-122"/>
                <a:ea typeface="微软雅黑" panose="020B0503020204020204" pitchFamily="34" charset="-122"/>
              </a:rPr>
              <a:t>x86 rpm</a:t>
            </a:r>
            <a:r>
              <a:rPr lang="zh-CN" altLang="en-US" sz="1200" dirty="0" smtClean="0">
                <a:solidFill>
                  <a:srgbClr val="1D1D1A"/>
                </a:solidFill>
                <a:latin typeface="微软雅黑" panose="020B0503020204020204" pitchFamily="34" charset="-122"/>
                <a:ea typeface="微软雅黑" panose="020B0503020204020204" pitchFamily="34" charset="-122"/>
              </a:rPr>
              <a:t>软件包到</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en-US" altLang="zh-CN" sz="1200" dirty="0">
                <a:solidFill>
                  <a:srgbClr val="1D1D1A"/>
                </a:solidFill>
                <a:latin typeface="微软雅黑" panose="020B0503020204020204" pitchFamily="34" charset="-122"/>
                <a:ea typeface="微软雅黑" panose="020B0503020204020204" pitchFamily="34" charset="-122"/>
              </a:rPr>
              <a:t>/</a:t>
            </a:r>
            <a:r>
              <a:rPr lang="en-US" altLang="zh-CN" sz="1200" dirty="0" smtClean="0">
                <a:solidFill>
                  <a:srgbClr val="1D1D1A"/>
                </a:solidFill>
                <a:latin typeface="微软雅黑" panose="020B0503020204020204" pitchFamily="34" charset="-122"/>
                <a:ea typeface="微软雅黑" panose="020B0503020204020204" pitchFamily="34" charset="-122"/>
              </a:rPr>
              <a:t>opt/</a:t>
            </a:r>
            <a:r>
              <a:rPr lang="en-US" altLang="zh-CN" sz="1200" dirty="0" err="1" smtClean="0">
                <a:solidFill>
                  <a:srgbClr val="1D1D1A"/>
                </a:solidFill>
                <a:latin typeface="微软雅黑" panose="020B0503020204020204" pitchFamily="34" charset="-122"/>
                <a:ea typeface="微软雅黑" panose="020B0503020204020204" pitchFamily="34" charset="-122"/>
              </a:rPr>
              <a:t>portadv</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zh-CN" altLang="en-US" sz="1200" dirty="0" smtClean="0">
                <a:solidFill>
                  <a:srgbClr val="1D1D1A"/>
                </a:solidFill>
                <a:latin typeface="微软雅黑" panose="020B0503020204020204" pitchFamily="34" charset="-122"/>
                <a:ea typeface="微软雅黑" panose="020B0503020204020204" pitchFamily="34" charset="-122"/>
              </a:rPr>
              <a:t>目录下（</a:t>
            </a:r>
            <a:r>
              <a:rPr lang="en-US" altLang="zh-CN" sz="1200" dirty="0" err="1" smtClean="0">
                <a:solidFill>
                  <a:srgbClr val="1D1D1A"/>
                </a:solidFill>
                <a:latin typeface="微软雅黑" panose="020B0503020204020204" pitchFamily="34" charset="-122"/>
                <a:ea typeface="微软雅黑" panose="020B0503020204020204" pitchFamily="34" charset="-122"/>
              </a:rPr>
              <a:t>portadmin</a:t>
            </a:r>
            <a:r>
              <a:rPr lang="zh-CN" altLang="en-US" sz="1200" dirty="0" smtClean="0">
                <a:solidFill>
                  <a:srgbClr val="1D1D1A"/>
                </a:solidFill>
                <a:latin typeface="微软雅黑" panose="020B0503020204020204" pitchFamily="34" charset="-122"/>
                <a:ea typeface="微软雅黑" panose="020B0503020204020204" pitchFamily="34" charset="-122"/>
              </a:rPr>
              <a:t>为登陆用户名）</a:t>
            </a:r>
            <a:endParaRPr lang="en-US" altLang="zh-CN" sz="1200" dirty="0" smtClean="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600" dirty="0" smtClean="0">
                <a:solidFill>
                  <a:srgbClr val="1D1D1A"/>
                </a:solidFill>
                <a:latin typeface="微软雅黑" panose="020B0503020204020204" pitchFamily="34" charset="-122"/>
                <a:ea typeface="微软雅黑" panose="020B0503020204020204" pitchFamily="34" charset="-122"/>
              </a:rPr>
              <a:t>2</a:t>
            </a:r>
            <a:r>
              <a:rPr lang="zh-CN" altLang="en-US" sz="1600" dirty="0" smtClean="0">
                <a:solidFill>
                  <a:srgbClr val="1D1D1A"/>
                </a:solidFill>
                <a:latin typeface="微软雅黑" panose="020B0503020204020204" pitchFamily="34" charset="-122"/>
                <a:ea typeface="微软雅黑" panose="020B0503020204020204" pitchFamily="34" charset="-122"/>
              </a:rPr>
              <a:t>、重构</a:t>
            </a:r>
            <a:endParaRPr lang="zh-CN" altLang="en-US" sz="1600" dirty="0">
              <a:solidFill>
                <a:prstClr val="black"/>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200" dirty="0" smtClean="0">
                <a:solidFill>
                  <a:srgbClr val="1D1D1A"/>
                </a:solidFill>
                <a:latin typeface="微软雅黑" panose="020B0503020204020204" pitchFamily="34" charset="-122"/>
                <a:ea typeface="微软雅黑" panose="020B0503020204020204" pitchFamily="34" charset="-122"/>
              </a:rPr>
              <a:t>       1</a:t>
            </a:r>
            <a:r>
              <a:rPr lang="zh-CN" altLang="en-US" sz="1200" dirty="0" smtClean="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登录</a:t>
            </a:r>
            <a:r>
              <a:rPr lang="en-US" altLang="zh-CN" sz="1200" dirty="0">
                <a:solidFill>
                  <a:srgbClr val="1D1D1A"/>
                </a:solidFill>
                <a:latin typeface="微软雅黑" panose="020B0503020204020204" pitchFamily="34" charset="-122"/>
                <a:ea typeface="微软雅黑" panose="020B0503020204020204" pitchFamily="34" charset="-122"/>
              </a:rPr>
              <a:t>Porting </a:t>
            </a:r>
            <a:r>
              <a:rPr lang="en-US" altLang="zh-CN" sz="1200" dirty="0" smtClean="0">
                <a:solidFill>
                  <a:srgbClr val="1D1D1A"/>
                </a:solidFill>
                <a:latin typeface="微软雅黑" panose="020B0503020204020204" pitchFamily="34" charset="-122"/>
                <a:ea typeface="微软雅黑" panose="020B0503020204020204" pitchFamily="34" charset="-122"/>
              </a:rPr>
              <a:t>Advisor</a:t>
            </a:r>
            <a:r>
              <a:rPr lang="zh-CN" altLang="en-US" sz="1200" dirty="0" smtClean="0">
                <a:solidFill>
                  <a:srgbClr val="1D1D1A"/>
                </a:solidFill>
                <a:latin typeface="微软雅黑" panose="020B0503020204020204" pitchFamily="34" charset="-122"/>
                <a:ea typeface="微软雅黑" panose="020B0503020204020204" pitchFamily="34" charset="-122"/>
              </a:rPr>
              <a:t>，进入</a:t>
            </a:r>
            <a:r>
              <a:rPr lang="en-US" altLang="zh-CN" sz="1200" dirty="0" smtClean="0">
                <a:solidFill>
                  <a:srgbClr val="1D1D1A"/>
                </a:solidFill>
                <a:latin typeface="微软雅黑" panose="020B0503020204020204" pitchFamily="34" charset="-122"/>
                <a:ea typeface="微软雅黑" panose="020B0503020204020204" pitchFamily="34" charset="-122"/>
              </a:rPr>
              <a:t>”</a:t>
            </a:r>
            <a:r>
              <a:rPr lang="zh-CN" altLang="en-US" sz="1200" dirty="0" smtClean="0">
                <a:solidFill>
                  <a:srgbClr val="1D1D1A"/>
                </a:solidFill>
                <a:latin typeface="微软雅黑" panose="020B0503020204020204" pitchFamily="34" charset="-122"/>
                <a:ea typeface="微软雅黑" panose="020B0503020204020204" pitchFamily="34" charset="-122"/>
              </a:rPr>
              <a:t>软件</a:t>
            </a:r>
            <a:r>
              <a:rPr lang="zh-CN" altLang="en-US" sz="1200" dirty="0">
                <a:solidFill>
                  <a:srgbClr val="1D1D1A"/>
                </a:solidFill>
                <a:latin typeface="微软雅黑" panose="020B0503020204020204" pitchFamily="34" charset="-122"/>
                <a:ea typeface="微软雅黑" panose="020B0503020204020204" pitchFamily="34" charset="-122"/>
              </a:rPr>
              <a:t>分析构建</a:t>
            </a:r>
            <a:r>
              <a:rPr lang="zh-CN" altLang="en-US" sz="1200" dirty="0" smtClean="0">
                <a:solidFill>
                  <a:srgbClr val="1D1D1A"/>
                </a:solidFill>
                <a:latin typeface="微软雅黑" panose="020B0503020204020204" pitchFamily="34" charset="-122"/>
                <a:ea typeface="微软雅黑" panose="020B0503020204020204" pitchFamily="34" charset="-122"/>
              </a:rPr>
              <a:t>中心</a:t>
            </a:r>
            <a:r>
              <a:rPr lang="en-US" altLang="zh-CN" sz="1200" dirty="0" smtClean="0">
                <a:solidFill>
                  <a:srgbClr val="1D1D1A"/>
                </a:solidFill>
                <a:latin typeface="微软雅黑" panose="020B0503020204020204" pitchFamily="34" charset="-122"/>
                <a:ea typeface="微软雅黑" panose="020B0503020204020204" pitchFamily="34" charset="-122"/>
              </a:rPr>
              <a:t>”</a:t>
            </a:r>
            <a:endParaRPr lang="zh-CN" altLang="en-US" sz="1200" dirty="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200" dirty="0" smtClean="0">
                <a:solidFill>
                  <a:srgbClr val="1D1D1A"/>
                </a:solidFill>
                <a:latin typeface="微软雅黑" panose="020B0503020204020204" pitchFamily="34" charset="-122"/>
                <a:ea typeface="微软雅黑" panose="020B0503020204020204" pitchFamily="34" charset="-122"/>
              </a:rPr>
              <a:t>       2</a:t>
            </a:r>
            <a:r>
              <a:rPr lang="zh-CN" altLang="en-US" sz="1200" dirty="0" smtClean="0">
                <a:solidFill>
                  <a:srgbClr val="1D1D1A"/>
                </a:solidFill>
                <a:latin typeface="微软雅黑" panose="020B0503020204020204" pitchFamily="34" charset="-122"/>
                <a:ea typeface="微软雅黑" panose="020B0503020204020204" pitchFamily="34" charset="-122"/>
              </a:rPr>
              <a:t>）</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输入下载的软件包名</a:t>
            </a:r>
            <a:endParaRPr lang="en-US" altLang="zh-CN" sz="1200" dirty="0" smtClean="0">
              <a:solidFill>
                <a:srgbClr val="1D1D1A"/>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200" dirty="0" smtClean="0">
                <a:solidFill>
                  <a:srgbClr val="1D1D1A"/>
                </a:solidFill>
                <a:latin typeface="微软雅黑" panose="020B0503020204020204" pitchFamily="34" charset="-122"/>
                <a:ea typeface="微软雅黑" panose="020B0503020204020204" pitchFamily="34" charset="-122"/>
              </a:rPr>
              <a:t>       3</a:t>
            </a:r>
            <a:r>
              <a:rPr lang="zh-CN" altLang="en-US" sz="1200" dirty="0" smtClean="0">
                <a:solidFill>
                  <a:srgbClr val="1D1D1A"/>
                </a:solidFill>
                <a:latin typeface="微软雅黑" panose="020B0503020204020204" pitchFamily="34" charset="-122"/>
                <a:ea typeface="微软雅黑" panose="020B0503020204020204" pitchFamily="34" charset="-122"/>
              </a:rPr>
              <a:t>）</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点击“构建软件包</a:t>
            </a:r>
            <a:r>
              <a:rPr lang="en-US" altLang="zh-CN" sz="1200" dirty="0" smtClean="0">
                <a:solidFill>
                  <a:srgbClr val="1D1D1A"/>
                </a:solidFill>
                <a:latin typeface="微软雅黑" panose="020B0503020204020204" pitchFamily="34" charset="-122"/>
                <a:ea typeface="微软雅黑" panose="020B0503020204020204" pitchFamily="34" charset="-122"/>
              </a:rPr>
              <a:t>”</a:t>
            </a:r>
          </a:p>
          <a:p>
            <a:pPr fontAlgn="auto">
              <a:lnSpc>
                <a:spcPct val="150000"/>
              </a:lnSpc>
              <a:spcBef>
                <a:spcPts val="600"/>
              </a:spcBef>
              <a:spcAft>
                <a:spcPts val="0"/>
              </a:spcAft>
            </a:pPr>
            <a:r>
              <a:rPr lang="en-US" altLang="zh-CN" sz="1200" dirty="0">
                <a:solidFill>
                  <a:srgbClr val="1D1D1A"/>
                </a:solidFill>
                <a:latin typeface="微软雅黑" panose="020B0503020204020204" pitchFamily="34" charset="-122"/>
                <a:ea typeface="微软雅黑" panose="020B0503020204020204" pitchFamily="34" charset="-122"/>
              </a:rPr>
              <a:t> </a:t>
            </a:r>
            <a:r>
              <a:rPr lang="en-US" altLang="zh-CN" sz="1200" dirty="0" smtClean="0">
                <a:solidFill>
                  <a:srgbClr val="1D1D1A"/>
                </a:solidFill>
                <a:latin typeface="微软雅黑" panose="020B0503020204020204" pitchFamily="34" charset="-122"/>
                <a:ea typeface="微软雅黑" panose="020B0503020204020204" pitchFamily="34" charset="-122"/>
              </a:rPr>
              <a:t>      4</a:t>
            </a:r>
            <a:r>
              <a:rPr lang="zh-CN" altLang="en-US" sz="1200" dirty="0" smtClean="0">
                <a:solidFill>
                  <a:srgbClr val="1D1D1A"/>
                </a:solidFill>
                <a:latin typeface="微软雅黑" panose="020B0503020204020204" pitchFamily="34" charset="-122"/>
                <a:ea typeface="微软雅黑" panose="020B0503020204020204" pitchFamily="34" charset="-122"/>
              </a:rPr>
              <a:t>）</a:t>
            </a:r>
            <a:r>
              <a:rPr lang="en-US" altLang="zh-CN" sz="1200" dirty="0">
                <a:solidFill>
                  <a:srgbClr val="1D1D1A"/>
                </a:solidFill>
                <a:latin typeface="微软雅黑" panose="020B0503020204020204" pitchFamily="34" charset="-122"/>
                <a:ea typeface="微软雅黑" panose="020B0503020204020204" pitchFamily="34" charset="-122"/>
              </a:rPr>
              <a:t>. </a:t>
            </a:r>
            <a:r>
              <a:rPr lang="en-US" altLang="zh-CN" sz="1200" dirty="0" smtClean="0">
                <a:solidFill>
                  <a:srgbClr val="1D1D1A"/>
                </a:solidFill>
                <a:latin typeface="微软雅黑" panose="020B0503020204020204" pitchFamily="34" charset="-122"/>
                <a:ea typeface="微软雅黑" panose="020B0503020204020204" pitchFamily="34" charset="-122"/>
              </a:rPr>
              <a:t> </a:t>
            </a:r>
            <a:r>
              <a:rPr lang="zh-CN" altLang="en-US" sz="1200" dirty="0" smtClean="0">
                <a:solidFill>
                  <a:srgbClr val="1D1D1A"/>
                </a:solidFill>
                <a:latin typeface="微软雅黑" panose="020B0503020204020204" pitchFamily="34" charset="-122"/>
                <a:ea typeface="微软雅黑" panose="020B0503020204020204" pitchFamily="34" charset="-122"/>
              </a:rPr>
              <a:t>如果构建成功，工具会弹出成功提示；如果构建失败，根据工具提示执行操作。</a:t>
            </a:r>
            <a:endParaRPr lang="en-US" altLang="zh-CN" sz="1200" dirty="0">
              <a:solidFill>
                <a:prstClr val="black"/>
              </a:solidFill>
              <a:latin typeface="微软雅黑" panose="020B0503020204020204" pitchFamily="34" charset="-122"/>
              <a:ea typeface="微软雅黑" panose="020B0503020204020204" pitchFamily="34" charset="-122"/>
            </a:endParaRPr>
          </a:p>
        </p:txBody>
      </p:sp>
      <p:cxnSp>
        <p:nvCxnSpPr>
          <p:cNvPr id="23" name="直接箭头连接符 22"/>
          <p:cNvCxnSpPr/>
          <p:nvPr/>
        </p:nvCxnSpPr>
        <p:spPr bwMode="auto">
          <a:xfrm>
            <a:off x="3287688" y="3698515"/>
            <a:ext cx="0" cy="1260141"/>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spTree>
    <p:extLst>
      <p:ext uri="{BB962C8B-B14F-4D97-AF65-F5344CB8AC3E}">
        <p14:creationId xmlns:p14="http://schemas.microsoft.com/office/powerpoint/2010/main" val="10906347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870069" y="1268413"/>
            <a:ext cx="3232240" cy="546393"/>
            <a:chOff x="1158976" y="4434554"/>
            <a:chExt cx="2703551" cy="457021"/>
          </a:xfrm>
        </p:grpSpPr>
        <p:sp>
          <p:nvSpPr>
            <p:cNvPr id="20" name="Freeform 7"/>
            <p:cNvSpPr>
              <a:spLocks/>
            </p:cNvSpPr>
            <p:nvPr/>
          </p:nvSpPr>
          <p:spPr bwMode="auto">
            <a:xfrm>
              <a:off x="1494365" y="4434554"/>
              <a:ext cx="2368162" cy="457021"/>
            </a:xfrm>
            <a:custGeom>
              <a:avLst/>
              <a:gdLst>
                <a:gd name="T0" fmla="*/ 0 w 280"/>
                <a:gd name="T1" fmla="*/ 0 h 90"/>
                <a:gd name="T2" fmla="*/ 25 w 280"/>
                <a:gd name="T3" fmla="*/ 45 h 90"/>
                <a:gd name="T4" fmla="*/ 0 w 280"/>
                <a:gd name="T5" fmla="*/ 90 h 90"/>
                <a:gd name="T6" fmla="*/ 280 w 280"/>
                <a:gd name="T7" fmla="*/ 90 h 90"/>
                <a:gd name="T8" fmla="*/ 280 w 280"/>
                <a:gd name="T9" fmla="*/ 0 h 90"/>
                <a:gd name="T10" fmla="*/ 0 w 280"/>
                <a:gd name="T11" fmla="*/ 0 h 90"/>
                <a:gd name="connsiteX0" fmla="*/ 0 w 17093"/>
                <a:gd name="connsiteY0" fmla="*/ 192 h 10192"/>
                <a:gd name="connsiteX1" fmla="*/ 893 w 17093"/>
                <a:gd name="connsiteY1" fmla="*/ 5192 h 10192"/>
                <a:gd name="connsiteX2" fmla="*/ 0 w 17093"/>
                <a:gd name="connsiteY2" fmla="*/ 10192 h 10192"/>
                <a:gd name="connsiteX3" fmla="*/ 10000 w 17093"/>
                <a:gd name="connsiteY3" fmla="*/ 10192 h 10192"/>
                <a:gd name="connsiteX4" fmla="*/ 17093 w 17093"/>
                <a:gd name="connsiteY4" fmla="*/ 0 h 10192"/>
                <a:gd name="connsiteX5" fmla="*/ 0 w 17093"/>
                <a:gd name="connsiteY5" fmla="*/ 192 h 10192"/>
                <a:gd name="connsiteX0" fmla="*/ 0 w 17155"/>
                <a:gd name="connsiteY0" fmla="*/ 192 h 10192"/>
                <a:gd name="connsiteX1" fmla="*/ 893 w 17155"/>
                <a:gd name="connsiteY1" fmla="*/ 5192 h 10192"/>
                <a:gd name="connsiteX2" fmla="*/ 0 w 17155"/>
                <a:gd name="connsiteY2" fmla="*/ 10192 h 10192"/>
                <a:gd name="connsiteX3" fmla="*/ 17155 w 17155"/>
                <a:gd name="connsiteY3" fmla="*/ 10038 h 10192"/>
                <a:gd name="connsiteX4" fmla="*/ 17093 w 17155"/>
                <a:gd name="connsiteY4" fmla="*/ 0 h 10192"/>
                <a:gd name="connsiteX5" fmla="*/ 0 w 17155"/>
                <a:gd name="connsiteY5" fmla="*/ 192 h 10192"/>
                <a:gd name="connsiteX0" fmla="*/ 0 w 17155"/>
                <a:gd name="connsiteY0" fmla="*/ 192 h 10192"/>
                <a:gd name="connsiteX1" fmla="*/ 893 w 17155"/>
                <a:gd name="connsiteY1" fmla="*/ 5192 h 10192"/>
                <a:gd name="connsiteX2" fmla="*/ 0 w 17155"/>
                <a:gd name="connsiteY2" fmla="*/ 10192 h 10192"/>
                <a:gd name="connsiteX3" fmla="*/ 17155 w 17155"/>
                <a:gd name="connsiteY3" fmla="*/ 10038 h 10192"/>
                <a:gd name="connsiteX4" fmla="*/ 17142 w 17155"/>
                <a:gd name="connsiteY4" fmla="*/ 0 h 10192"/>
                <a:gd name="connsiteX5" fmla="*/ 0 w 17155"/>
                <a:gd name="connsiteY5" fmla="*/ 192 h 10192"/>
                <a:gd name="connsiteX0" fmla="*/ 0 w 17155"/>
                <a:gd name="connsiteY0" fmla="*/ 0 h 10000"/>
                <a:gd name="connsiteX1" fmla="*/ 893 w 17155"/>
                <a:gd name="connsiteY1" fmla="*/ 5000 h 10000"/>
                <a:gd name="connsiteX2" fmla="*/ 0 w 17155"/>
                <a:gd name="connsiteY2" fmla="*/ 10000 h 10000"/>
                <a:gd name="connsiteX3" fmla="*/ 17155 w 17155"/>
                <a:gd name="connsiteY3" fmla="*/ 9846 h 10000"/>
                <a:gd name="connsiteX4" fmla="*/ 17142 w 17155"/>
                <a:gd name="connsiteY4" fmla="*/ 115 h 10000"/>
                <a:gd name="connsiteX5" fmla="*/ 0 w 17155"/>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55" h="10000">
                  <a:moveTo>
                    <a:pt x="0" y="0"/>
                  </a:moveTo>
                  <a:cubicBezTo>
                    <a:pt x="536" y="1000"/>
                    <a:pt x="893" y="2889"/>
                    <a:pt x="893" y="5000"/>
                  </a:cubicBezTo>
                  <a:cubicBezTo>
                    <a:pt x="893" y="7111"/>
                    <a:pt x="536" y="8889"/>
                    <a:pt x="0" y="10000"/>
                  </a:cubicBezTo>
                  <a:lnTo>
                    <a:pt x="17155" y="9846"/>
                  </a:lnTo>
                  <a:cubicBezTo>
                    <a:pt x="17155" y="-154"/>
                    <a:pt x="17142" y="115"/>
                    <a:pt x="17142" y="115"/>
                  </a:cubicBezTo>
                  <a:lnTo>
                    <a:pt x="0" y="0"/>
                  </a:lnTo>
                  <a:close/>
                </a:path>
              </a:pathLst>
            </a:cu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1" name="流程图: 联系 20"/>
            <p:cNvSpPr/>
            <p:nvPr/>
          </p:nvSpPr>
          <p:spPr>
            <a:xfrm>
              <a:off x="1158976" y="4467339"/>
              <a:ext cx="391450" cy="391451"/>
            </a:xfrm>
            <a:prstGeom prst="flowChartConnector">
              <a:avLst/>
            </a:prstGeom>
            <a:solidFill>
              <a:srgbClr val="C7000B"/>
            </a:solidFill>
            <a:ln w="76200">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Arial" panose="020B0604020202020204" pitchFamily="34" charset="0"/>
                  <a:cs typeface="Arial" panose="020B0604020202020204" pitchFamily="34" charset="0"/>
                </a:rPr>
                <a:t>1</a:t>
              </a:r>
              <a:endParaRPr lang="zh-CN" altLang="en-US" sz="1800" b="1" dirty="0">
                <a:solidFill>
                  <a:schemeClr val="bg1"/>
                </a:solidFill>
                <a:latin typeface="Arial" panose="020B0604020202020204" pitchFamily="34" charset="0"/>
                <a:cs typeface="Arial" panose="020B0604020202020204" pitchFamily="34" charset="0"/>
              </a:endParaRPr>
            </a:p>
          </p:txBody>
        </p:sp>
      </p:grpSp>
      <p:grpSp>
        <p:nvGrpSpPr>
          <p:cNvPr id="22" name="组合 21"/>
          <p:cNvGrpSpPr/>
          <p:nvPr/>
        </p:nvGrpSpPr>
        <p:grpSpPr>
          <a:xfrm>
            <a:off x="6787089" y="1268413"/>
            <a:ext cx="3232240" cy="546393"/>
            <a:chOff x="1158976" y="4434554"/>
            <a:chExt cx="2703551" cy="457021"/>
          </a:xfrm>
        </p:grpSpPr>
        <p:sp>
          <p:nvSpPr>
            <p:cNvPr id="23" name="Freeform 7"/>
            <p:cNvSpPr>
              <a:spLocks/>
            </p:cNvSpPr>
            <p:nvPr/>
          </p:nvSpPr>
          <p:spPr bwMode="auto">
            <a:xfrm>
              <a:off x="1494365" y="4434554"/>
              <a:ext cx="2368162" cy="457021"/>
            </a:xfrm>
            <a:custGeom>
              <a:avLst/>
              <a:gdLst>
                <a:gd name="T0" fmla="*/ 0 w 280"/>
                <a:gd name="T1" fmla="*/ 0 h 90"/>
                <a:gd name="T2" fmla="*/ 25 w 280"/>
                <a:gd name="T3" fmla="*/ 45 h 90"/>
                <a:gd name="T4" fmla="*/ 0 w 280"/>
                <a:gd name="T5" fmla="*/ 90 h 90"/>
                <a:gd name="T6" fmla="*/ 280 w 280"/>
                <a:gd name="T7" fmla="*/ 90 h 90"/>
                <a:gd name="T8" fmla="*/ 280 w 280"/>
                <a:gd name="T9" fmla="*/ 0 h 90"/>
                <a:gd name="T10" fmla="*/ 0 w 280"/>
                <a:gd name="T11" fmla="*/ 0 h 90"/>
                <a:gd name="connsiteX0" fmla="*/ 0 w 17093"/>
                <a:gd name="connsiteY0" fmla="*/ 192 h 10192"/>
                <a:gd name="connsiteX1" fmla="*/ 893 w 17093"/>
                <a:gd name="connsiteY1" fmla="*/ 5192 h 10192"/>
                <a:gd name="connsiteX2" fmla="*/ 0 w 17093"/>
                <a:gd name="connsiteY2" fmla="*/ 10192 h 10192"/>
                <a:gd name="connsiteX3" fmla="*/ 10000 w 17093"/>
                <a:gd name="connsiteY3" fmla="*/ 10192 h 10192"/>
                <a:gd name="connsiteX4" fmla="*/ 17093 w 17093"/>
                <a:gd name="connsiteY4" fmla="*/ 0 h 10192"/>
                <a:gd name="connsiteX5" fmla="*/ 0 w 17093"/>
                <a:gd name="connsiteY5" fmla="*/ 192 h 10192"/>
                <a:gd name="connsiteX0" fmla="*/ 0 w 17155"/>
                <a:gd name="connsiteY0" fmla="*/ 192 h 10192"/>
                <a:gd name="connsiteX1" fmla="*/ 893 w 17155"/>
                <a:gd name="connsiteY1" fmla="*/ 5192 h 10192"/>
                <a:gd name="connsiteX2" fmla="*/ 0 w 17155"/>
                <a:gd name="connsiteY2" fmla="*/ 10192 h 10192"/>
                <a:gd name="connsiteX3" fmla="*/ 17155 w 17155"/>
                <a:gd name="connsiteY3" fmla="*/ 10038 h 10192"/>
                <a:gd name="connsiteX4" fmla="*/ 17093 w 17155"/>
                <a:gd name="connsiteY4" fmla="*/ 0 h 10192"/>
                <a:gd name="connsiteX5" fmla="*/ 0 w 17155"/>
                <a:gd name="connsiteY5" fmla="*/ 192 h 10192"/>
                <a:gd name="connsiteX0" fmla="*/ 0 w 17155"/>
                <a:gd name="connsiteY0" fmla="*/ 192 h 10192"/>
                <a:gd name="connsiteX1" fmla="*/ 893 w 17155"/>
                <a:gd name="connsiteY1" fmla="*/ 5192 h 10192"/>
                <a:gd name="connsiteX2" fmla="*/ 0 w 17155"/>
                <a:gd name="connsiteY2" fmla="*/ 10192 h 10192"/>
                <a:gd name="connsiteX3" fmla="*/ 17155 w 17155"/>
                <a:gd name="connsiteY3" fmla="*/ 10038 h 10192"/>
                <a:gd name="connsiteX4" fmla="*/ 17142 w 17155"/>
                <a:gd name="connsiteY4" fmla="*/ 0 h 10192"/>
                <a:gd name="connsiteX5" fmla="*/ 0 w 17155"/>
                <a:gd name="connsiteY5" fmla="*/ 192 h 10192"/>
                <a:gd name="connsiteX0" fmla="*/ 0 w 17155"/>
                <a:gd name="connsiteY0" fmla="*/ 0 h 10000"/>
                <a:gd name="connsiteX1" fmla="*/ 893 w 17155"/>
                <a:gd name="connsiteY1" fmla="*/ 5000 h 10000"/>
                <a:gd name="connsiteX2" fmla="*/ 0 w 17155"/>
                <a:gd name="connsiteY2" fmla="*/ 10000 h 10000"/>
                <a:gd name="connsiteX3" fmla="*/ 17155 w 17155"/>
                <a:gd name="connsiteY3" fmla="*/ 9846 h 10000"/>
                <a:gd name="connsiteX4" fmla="*/ 17142 w 17155"/>
                <a:gd name="connsiteY4" fmla="*/ 115 h 10000"/>
                <a:gd name="connsiteX5" fmla="*/ 0 w 17155"/>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55" h="10000">
                  <a:moveTo>
                    <a:pt x="0" y="0"/>
                  </a:moveTo>
                  <a:cubicBezTo>
                    <a:pt x="536" y="1000"/>
                    <a:pt x="893" y="2889"/>
                    <a:pt x="893" y="5000"/>
                  </a:cubicBezTo>
                  <a:cubicBezTo>
                    <a:pt x="893" y="7111"/>
                    <a:pt x="536" y="8889"/>
                    <a:pt x="0" y="10000"/>
                  </a:cubicBezTo>
                  <a:lnTo>
                    <a:pt x="17155" y="9846"/>
                  </a:lnTo>
                  <a:cubicBezTo>
                    <a:pt x="17155" y="-154"/>
                    <a:pt x="17142" y="115"/>
                    <a:pt x="17142" y="115"/>
                  </a:cubicBezTo>
                  <a:lnTo>
                    <a:pt x="0" y="0"/>
                  </a:lnTo>
                  <a:close/>
                </a:path>
              </a:pathLst>
            </a:custGeom>
            <a:gradFill>
              <a:gsLst>
                <a:gs pos="100000">
                  <a:srgbClr val="7F7F7F">
                    <a:alpha val="0"/>
                  </a:srgbClr>
                </a:gs>
                <a:gs pos="67000">
                  <a:srgbClr val="7F7F7F">
                    <a:alpha val="20000"/>
                  </a:srgb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4" name="流程图: 联系 23"/>
            <p:cNvSpPr/>
            <p:nvPr/>
          </p:nvSpPr>
          <p:spPr>
            <a:xfrm>
              <a:off x="1158976" y="4467339"/>
              <a:ext cx="391450" cy="391451"/>
            </a:xfrm>
            <a:prstGeom prst="flowChartConnector">
              <a:avLst/>
            </a:prstGeom>
            <a:solidFill>
              <a:srgbClr val="C7000B"/>
            </a:solidFill>
            <a:ln w="76200">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latin typeface="Arial" panose="020B0604020202020204" pitchFamily="34" charset="0"/>
                  <a:cs typeface="Arial" panose="020B0604020202020204" pitchFamily="34" charset="0"/>
                </a:rPr>
                <a:t>2</a:t>
              </a:r>
              <a:endParaRPr lang="zh-CN" altLang="en-US" sz="1800" b="1" dirty="0">
                <a:solidFill>
                  <a:schemeClr val="bg1"/>
                </a:solidFill>
                <a:latin typeface="Arial" panose="020B0604020202020204" pitchFamily="34" charset="0"/>
                <a:cs typeface="Arial" panose="020B0604020202020204" pitchFamily="34" charset="0"/>
              </a:endParaRPr>
            </a:p>
          </p:txBody>
        </p:sp>
      </p:gr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软件分析构建</a:t>
            </a:r>
            <a:r>
              <a:rPr lang="zh-CN" altLang="en-US" sz="2800" dirty="0" smtClean="0">
                <a:latin typeface="+mj-lt"/>
                <a:ea typeface="+mn-ea"/>
              </a:rPr>
              <a:t>中心实例</a:t>
            </a:r>
            <a:endParaRPr lang="zh-CN" altLang="en-US" sz="2800" dirty="0">
              <a:latin typeface="+mj-lt"/>
              <a:ea typeface="+mn-ea"/>
            </a:endParaRP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7" name="组合 6"/>
          <p:cNvGrpSpPr/>
          <p:nvPr/>
        </p:nvGrpSpPr>
        <p:grpSpPr>
          <a:xfrm>
            <a:off x="299356" y="548680"/>
            <a:ext cx="302027" cy="359134"/>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pic>
        <p:nvPicPr>
          <p:cNvPr id="10" name="图片 9"/>
          <p:cNvPicPr>
            <a:picLocks noChangeAspect="1"/>
          </p:cNvPicPr>
          <p:nvPr/>
        </p:nvPicPr>
        <p:blipFill>
          <a:blip r:embed="rId3"/>
          <a:stretch>
            <a:fillRect/>
          </a:stretch>
        </p:blipFill>
        <p:spPr>
          <a:xfrm>
            <a:off x="1954844" y="2160053"/>
            <a:ext cx="3242208" cy="2392837"/>
          </a:xfrm>
          <a:prstGeom prst="rect">
            <a:avLst/>
          </a:prstGeom>
        </p:spPr>
      </p:pic>
      <p:sp>
        <p:nvSpPr>
          <p:cNvPr id="11" name="文本框 3"/>
          <p:cNvSpPr txBox="1"/>
          <p:nvPr/>
        </p:nvSpPr>
        <p:spPr bwMode="auto">
          <a:xfrm>
            <a:off x="2667547" y="1330881"/>
            <a:ext cx="2308302"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zh-CN" altLang="en-US" sz="1800" b="1" dirty="0" smtClean="0">
                <a:solidFill>
                  <a:srgbClr val="C7000B"/>
                </a:solidFill>
                <a:latin typeface="+mn-ea"/>
                <a:ea typeface="+mn-ea"/>
                <a:cs typeface="+mj-cs"/>
              </a:rPr>
              <a:t>下载</a:t>
            </a:r>
            <a:r>
              <a:rPr lang="en-US" altLang="zh-CN" sz="1800" b="1" dirty="0">
                <a:solidFill>
                  <a:srgbClr val="C7000B"/>
                </a:solidFill>
                <a:latin typeface="+mn-ea"/>
                <a:ea typeface="+mn-ea"/>
                <a:cs typeface="+mj-cs"/>
              </a:rPr>
              <a:t>X86</a:t>
            </a:r>
            <a:r>
              <a:rPr lang="zh-CN" altLang="en-US" sz="1800" b="1" dirty="0" smtClean="0">
                <a:solidFill>
                  <a:srgbClr val="C7000B"/>
                </a:solidFill>
                <a:latin typeface="+mn-ea"/>
                <a:ea typeface="+mn-ea"/>
                <a:cs typeface="+mj-cs"/>
              </a:rPr>
              <a:t>软件包 </a:t>
            </a:r>
            <a:endParaRPr lang="zh-CN" altLang="en-US" sz="1800" b="1" dirty="0">
              <a:solidFill>
                <a:srgbClr val="C7000B"/>
              </a:solidFill>
              <a:latin typeface="+mn-ea"/>
              <a:ea typeface="+mn-ea"/>
              <a:cs typeface="+mj-cs"/>
            </a:endParaRPr>
          </a:p>
        </p:txBody>
      </p:sp>
      <p:sp>
        <p:nvSpPr>
          <p:cNvPr id="13" name="文本框 11"/>
          <p:cNvSpPr txBox="1"/>
          <p:nvPr/>
        </p:nvSpPr>
        <p:spPr bwMode="auto">
          <a:xfrm>
            <a:off x="8061392" y="1330881"/>
            <a:ext cx="995068"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zh-CN" altLang="en-US" sz="1800" b="1" dirty="0" smtClean="0">
                <a:solidFill>
                  <a:srgbClr val="C7000B"/>
                </a:solidFill>
                <a:latin typeface="+mn-ea"/>
                <a:ea typeface="+mn-ea"/>
                <a:cs typeface="+mj-cs"/>
              </a:rPr>
              <a:t>重构</a:t>
            </a:r>
            <a:endParaRPr lang="zh-CN" altLang="en-US" sz="1800" b="1" dirty="0">
              <a:solidFill>
                <a:srgbClr val="C7000B"/>
              </a:solidFill>
              <a:latin typeface="+mn-ea"/>
              <a:ea typeface="+mn-ea"/>
              <a:cs typeface="+mj-cs"/>
            </a:endParaRPr>
          </a:p>
        </p:txBody>
      </p:sp>
      <p:sp>
        <p:nvSpPr>
          <p:cNvPr id="14" name="矩形 13"/>
          <p:cNvSpPr/>
          <p:nvPr/>
        </p:nvSpPr>
        <p:spPr bwMode="auto">
          <a:xfrm>
            <a:off x="6787089" y="2081137"/>
            <a:ext cx="3411759" cy="25506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latin typeface="FrutigerNext LT Regular" pitchFamily="34" charset="0"/>
              <a:ea typeface="宋体" pitchFamily="2" charset="-122"/>
            </a:endParaRPr>
          </a:p>
        </p:txBody>
      </p:sp>
      <p:pic>
        <p:nvPicPr>
          <p:cNvPr id="17" name="图片 16"/>
          <p:cNvPicPr>
            <a:picLocks noChangeAspect="1"/>
          </p:cNvPicPr>
          <p:nvPr/>
        </p:nvPicPr>
        <p:blipFill>
          <a:blip r:embed="rId4"/>
          <a:stretch>
            <a:fillRect/>
          </a:stretch>
        </p:blipFill>
        <p:spPr>
          <a:xfrm>
            <a:off x="6889018" y="2160053"/>
            <a:ext cx="3207901" cy="2392837"/>
          </a:xfrm>
          <a:prstGeom prst="rect">
            <a:avLst/>
          </a:prstGeom>
        </p:spPr>
      </p:pic>
      <p:sp>
        <p:nvSpPr>
          <p:cNvPr id="18" name="矩形 17"/>
          <p:cNvSpPr/>
          <p:nvPr/>
        </p:nvSpPr>
        <p:spPr>
          <a:xfrm>
            <a:off x="550897" y="4855410"/>
            <a:ext cx="11002062" cy="1754326"/>
          </a:xfrm>
          <a:prstGeom prst="rect">
            <a:avLst/>
          </a:prstGeom>
        </p:spPr>
        <p:txBody>
          <a:bodyPr wrap="square">
            <a:spAutoFit/>
          </a:bodyPr>
          <a:lstStyle/>
          <a:p>
            <a:pPr>
              <a:lnSpc>
                <a:spcPct val="150000"/>
              </a:lnSpc>
            </a:pPr>
            <a:r>
              <a:rPr lang="en-US" altLang="zh-CN" sz="1200" b="1" dirty="0">
                <a:latin typeface="+mn-ea"/>
                <a:ea typeface="+mn-ea"/>
              </a:rPr>
              <a:t>1. </a:t>
            </a:r>
            <a:r>
              <a:rPr lang="zh-CN" altLang="en-US" sz="1200" b="1" dirty="0">
                <a:latin typeface="+mn-ea"/>
                <a:ea typeface="+mn-ea"/>
              </a:rPr>
              <a:t>下载</a:t>
            </a:r>
            <a:r>
              <a:rPr lang="en-US" altLang="zh-CN" sz="1200" b="1" dirty="0">
                <a:latin typeface="+mn-ea"/>
                <a:ea typeface="+mn-ea"/>
              </a:rPr>
              <a:t>X86</a:t>
            </a:r>
            <a:r>
              <a:rPr lang="zh-CN" altLang="en-US" sz="1200" b="1" dirty="0">
                <a:latin typeface="+mn-ea"/>
                <a:ea typeface="+mn-ea"/>
              </a:rPr>
              <a:t>软件包 </a:t>
            </a:r>
          </a:p>
          <a:p>
            <a:pPr>
              <a:lnSpc>
                <a:spcPct val="150000"/>
              </a:lnSpc>
            </a:pPr>
            <a:r>
              <a:rPr lang="zh-CN" altLang="en-US" sz="1200" dirty="0">
                <a:latin typeface="+mn-ea"/>
                <a:ea typeface="+mn-ea"/>
              </a:rPr>
              <a:t>    </a:t>
            </a:r>
            <a:r>
              <a:rPr lang="en-US" altLang="zh-CN" sz="1200" dirty="0">
                <a:latin typeface="+mn-ea"/>
                <a:ea typeface="+mn-ea"/>
              </a:rPr>
              <a:t>#cd /opt/</a:t>
            </a:r>
            <a:r>
              <a:rPr lang="en-US" altLang="zh-CN" sz="1200" dirty="0" err="1">
                <a:latin typeface="+mn-ea"/>
                <a:ea typeface="+mn-ea"/>
              </a:rPr>
              <a:t>portadv</a:t>
            </a:r>
            <a:r>
              <a:rPr lang="en-US" altLang="zh-CN" sz="1200" dirty="0">
                <a:latin typeface="+mn-ea"/>
                <a:ea typeface="+mn-ea"/>
              </a:rPr>
              <a:t>/</a:t>
            </a:r>
            <a:r>
              <a:rPr lang="en-US" altLang="zh-CN" sz="1200" dirty="0" err="1">
                <a:latin typeface="+mn-ea"/>
                <a:ea typeface="+mn-ea"/>
              </a:rPr>
              <a:t>portadmin</a:t>
            </a:r>
            <a:endParaRPr lang="en-US" altLang="zh-CN" sz="1200" dirty="0">
              <a:latin typeface="+mn-ea"/>
              <a:ea typeface="+mn-ea"/>
            </a:endParaRPr>
          </a:p>
          <a:p>
            <a:pPr>
              <a:lnSpc>
                <a:spcPct val="150000"/>
              </a:lnSpc>
            </a:pPr>
            <a:r>
              <a:rPr lang="en-US" altLang="zh-CN" sz="1200" dirty="0">
                <a:latin typeface="+mn-ea"/>
                <a:ea typeface="+mn-ea"/>
              </a:rPr>
              <a:t>    #</a:t>
            </a:r>
            <a:r>
              <a:rPr lang="en-US" altLang="zh-CN" sz="1200" dirty="0" err="1">
                <a:latin typeface="+mn-ea"/>
                <a:ea typeface="+mn-ea"/>
              </a:rPr>
              <a:t>wget</a:t>
            </a:r>
            <a:r>
              <a:rPr lang="en-US" altLang="zh-CN" sz="1200" dirty="0">
                <a:latin typeface="+mn-ea"/>
                <a:ea typeface="+mn-ea"/>
              </a:rPr>
              <a:t> "http://</a:t>
            </a:r>
            <a:r>
              <a:rPr lang="en-US" altLang="zh-CN" sz="1200" dirty="0" smtClean="0">
                <a:latin typeface="+mn-ea"/>
                <a:ea typeface="+mn-ea"/>
              </a:rPr>
              <a:t>s3.amazonaws.com/dev.hortonworks.com/HDP/centos7/3.x/BUILDS/3.1.0.0-78/</a:t>
            </a:r>
            <a:r>
              <a:rPr lang="en-US" altLang="zh-CN" sz="1200" dirty="0" err="1" smtClean="0">
                <a:latin typeface="+mn-ea"/>
                <a:ea typeface="+mn-ea"/>
              </a:rPr>
              <a:t>knox</a:t>
            </a:r>
            <a:r>
              <a:rPr lang="en-US" altLang="zh-CN" sz="1200" dirty="0" smtClean="0">
                <a:latin typeface="+mn-ea"/>
                <a:ea typeface="+mn-ea"/>
              </a:rPr>
              <a:t>/knox_3_1_0_0_78-1.0.0.3.1.0.0-78.noarch.rpm”</a:t>
            </a:r>
            <a:endParaRPr lang="en-US" altLang="zh-CN" sz="1200" dirty="0">
              <a:latin typeface="+mn-ea"/>
              <a:ea typeface="+mn-ea"/>
            </a:endParaRPr>
          </a:p>
          <a:p>
            <a:pPr>
              <a:lnSpc>
                <a:spcPct val="150000"/>
              </a:lnSpc>
            </a:pPr>
            <a:r>
              <a:rPr lang="en-US" altLang="zh-CN" sz="1200" b="1" dirty="0">
                <a:latin typeface="+mn-ea"/>
                <a:ea typeface="+mn-ea"/>
              </a:rPr>
              <a:t>2. </a:t>
            </a:r>
            <a:r>
              <a:rPr lang="zh-CN" altLang="en-US" sz="1200" b="1" dirty="0">
                <a:latin typeface="+mn-ea"/>
                <a:ea typeface="+mn-ea"/>
              </a:rPr>
              <a:t>重构 </a:t>
            </a:r>
          </a:p>
          <a:p>
            <a:pPr>
              <a:lnSpc>
                <a:spcPct val="150000"/>
              </a:lnSpc>
            </a:pPr>
            <a:r>
              <a:rPr lang="zh-CN" altLang="en-US" sz="1200" dirty="0">
                <a:latin typeface="+mn-ea"/>
                <a:ea typeface="+mn-ea"/>
              </a:rPr>
              <a:t>    </a:t>
            </a:r>
            <a:r>
              <a:rPr lang="en-US" altLang="zh-CN" sz="1200" dirty="0">
                <a:latin typeface="+mn-ea"/>
                <a:ea typeface="+mn-ea"/>
              </a:rPr>
              <a:t>porting-advisor</a:t>
            </a:r>
            <a:r>
              <a:rPr lang="zh-CN" altLang="en-US" sz="1200" dirty="0">
                <a:latin typeface="+mn-ea"/>
                <a:ea typeface="+mn-ea"/>
              </a:rPr>
              <a:t>软件分析构建中心输入“</a:t>
            </a:r>
            <a:r>
              <a:rPr lang="en-US" altLang="zh-CN" sz="1200" dirty="0" smtClean="0">
                <a:latin typeface="+mn-ea"/>
                <a:ea typeface="+mn-ea"/>
              </a:rPr>
              <a:t>knox_3_1_0_0_78-1.0.0.3.1.0.0-78.noarch.rpm”</a:t>
            </a:r>
            <a:r>
              <a:rPr lang="zh-CN" altLang="en-US" sz="1200" dirty="0" smtClean="0">
                <a:latin typeface="+mn-ea"/>
                <a:ea typeface="+mn-ea"/>
              </a:rPr>
              <a:t>，</a:t>
            </a:r>
            <a:r>
              <a:rPr lang="zh-CN" altLang="en-US" sz="1200" dirty="0">
                <a:latin typeface="+mn-ea"/>
                <a:ea typeface="+mn-ea"/>
              </a:rPr>
              <a:t>点击“构建软件包”</a:t>
            </a:r>
            <a:endParaRPr lang="en-US" altLang="zh-CN" sz="1200" dirty="0">
              <a:latin typeface="+mn-ea"/>
              <a:ea typeface="+mn-ea"/>
            </a:endParaRPr>
          </a:p>
          <a:p>
            <a:pPr>
              <a:lnSpc>
                <a:spcPct val="150000"/>
              </a:lnSpc>
            </a:pPr>
            <a:r>
              <a:rPr lang="en-US" altLang="zh-CN" sz="1200" dirty="0">
                <a:latin typeface="+mn-ea"/>
                <a:ea typeface="+mn-ea"/>
              </a:rPr>
              <a:t>    </a:t>
            </a:r>
            <a:endParaRPr lang="zh-CN" altLang="en-US" sz="1200" dirty="0">
              <a:latin typeface="+mn-ea"/>
              <a:ea typeface="+mn-ea"/>
            </a:endParaRPr>
          </a:p>
        </p:txBody>
      </p:sp>
      <p:sp>
        <p:nvSpPr>
          <p:cNvPr id="25" name="矩形 24"/>
          <p:cNvSpPr/>
          <p:nvPr/>
        </p:nvSpPr>
        <p:spPr bwMode="auto">
          <a:xfrm>
            <a:off x="1870069" y="2081137"/>
            <a:ext cx="3411759" cy="25506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latin typeface="FrutigerNext LT Regular" pitchFamily="34" charset="0"/>
              <a:ea typeface="宋体" pitchFamily="2" charset="-122"/>
            </a:endParaRPr>
          </a:p>
        </p:txBody>
      </p:sp>
    </p:spTree>
    <p:extLst>
      <p:ext uri="{BB962C8B-B14F-4D97-AF65-F5344CB8AC3E}">
        <p14:creationId xmlns:p14="http://schemas.microsoft.com/office/powerpoint/2010/main" val="42075870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本章总结</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12" name="组合 11"/>
          <p:cNvGrpSpPr/>
          <p:nvPr/>
        </p:nvGrpSpPr>
        <p:grpSpPr>
          <a:xfrm>
            <a:off x="303600" y="548680"/>
            <a:ext cx="355796" cy="359370"/>
            <a:chOff x="5540375" y="2868613"/>
            <a:chExt cx="1106488" cy="1117600"/>
          </a:xfrm>
          <a:solidFill>
            <a:schemeClr val="bg1"/>
          </a:solidFill>
        </p:grpSpPr>
        <p:sp>
          <p:nvSpPr>
            <p:cNvPr id="13"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TextBox 7"/>
          <p:cNvSpPr txBox="1"/>
          <p:nvPr/>
        </p:nvSpPr>
        <p:spPr>
          <a:xfrm>
            <a:off x="550863" y="2350155"/>
            <a:ext cx="11090275" cy="1707636"/>
          </a:xfrm>
          <a:prstGeom prst="rect">
            <a:avLst/>
          </a:prstGeom>
          <a:solidFill>
            <a:schemeClr val="bg1">
              <a:lumMod val="95000"/>
            </a:schemeClr>
          </a:solidFill>
          <a:ln w="12700">
            <a:noFill/>
          </a:ln>
        </p:spPr>
        <p:txBody>
          <a:bodyPr wrap="square" lIns="0" tIns="0" rIns="0" bIns="0" anchor="ctr">
            <a:noAutofit/>
          </a:bodyPr>
          <a:lstStyle>
            <a:defPPr>
              <a:defRPr lang="en-US"/>
            </a:defPPr>
            <a:lvl1pPr algn="ctr">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defRPr>
            </a:lvl1pPr>
          </a:lstStyle>
          <a:p>
            <a:pPr defTabSz="1219200"/>
            <a:endParaRPr lang="zh-CN" altLang="en-US" dirty="0">
              <a:solidFill>
                <a:srgbClr val="C7000B"/>
              </a:solidFill>
              <a:effectLst/>
            </a:endParaRPr>
          </a:p>
        </p:txBody>
      </p:sp>
      <p:sp>
        <p:nvSpPr>
          <p:cNvPr id="15" name="文本占位符 1"/>
          <p:cNvSpPr txBox="1">
            <a:spLocks/>
          </p:cNvSpPr>
          <p:nvPr/>
        </p:nvSpPr>
        <p:spPr>
          <a:xfrm>
            <a:off x="911424" y="2925409"/>
            <a:ext cx="10560049" cy="751687"/>
          </a:xfrm>
          <a:prstGeom prst="rect">
            <a:avLst/>
          </a:prstGeom>
        </p:spPr>
        <p:txBody>
          <a:bodyPr/>
          <a:lstStyle>
            <a:defPPr>
              <a:defRPr lang="zh-CN"/>
            </a:defPPr>
            <a:lvl1pPr marL="301625" indent="-301625" defTabSz="801688" eaLnBrk="1" fontAlgn="base" hangingPunct="1">
              <a:lnSpc>
                <a:spcPct val="140000"/>
              </a:lnSpc>
              <a:spcBef>
                <a:spcPct val="30000"/>
              </a:spcBef>
              <a:buClr>
                <a:schemeClr val="bg1">
                  <a:lumMod val="50000"/>
                </a:schemeClr>
              </a:buClr>
              <a:buSzPct val="60000"/>
              <a:buFont typeface="Wingdings" pitchFamily="2" charset="2"/>
              <a:buChar char="l"/>
              <a:defRPr sz="2200">
                <a:latin typeface="+mn-lt"/>
                <a:ea typeface="+mn-ea"/>
              </a:defRPr>
            </a:lvl1pPr>
            <a:lvl2pPr marL="654050" lvl="1" indent="-252413" defTabSz="801688" eaLnBrk="1" fontAlgn="base" hangingPunct="1">
              <a:lnSpc>
                <a:spcPct val="150000"/>
              </a:lnSpc>
              <a:spcBef>
                <a:spcPct val="30000"/>
              </a:spcBef>
              <a:buClr>
                <a:srgbClr val="C00000"/>
              </a:buClr>
              <a:buSzPct val="50000"/>
              <a:buFont typeface="Wingdings" pitchFamily="2" charset="2"/>
              <a:buChar char="u"/>
              <a:defRPr sz="2000">
                <a:latin typeface="+mn-lt"/>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FrutigerNext LT Light" pitchFamily="34" charset="0"/>
                <a:ea typeface="+mn-ea"/>
              </a:defRPr>
            </a:lvl3pPr>
            <a:lvl4pPr marL="1400175" indent="-198438" defTabSz="801688" eaLnBrk="1" fontAlgn="base" hangingPunct="1">
              <a:lnSpc>
                <a:spcPct val="140000"/>
              </a:lnSpc>
              <a:spcBef>
                <a:spcPct val="30000"/>
              </a:spcBef>
              <a:buChar char="–"/>
              <a:defRPr sz="1600">
                <a:latin typeface="+mj-lt"/>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mj-lt"/>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mj-lt"/>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mj-lt"/>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mj-lt"/>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mj-lt"/>
                <a:ea typeface="+mn-ea"/>
              </a:defRPr>
            </a:lvl9pPr>
          </a:lstStyle>
          <a:p>
            <a:pPr>
              <a:buClr>
                <a:srgbClr val="C7000B"/>
              </a:buClr>
              <a:buFont typeface="Wingdings" pitchFamily="2" charset="2"/>
              <a:buChar char="u"/>
            </a:pPr>
            <a:r>
              <a:rPr lang="zh-CN" altLang="en-US" dirty="0"/>
              <a:t>本章主要帮助学员了解如何通过</a:t>
            </a:r>
            <a:r>
              <a:rPr lang="en-US" altLang="zh-CN" dirty="0"/>
              <a:t>Porting Advisor</a:t>
            </a:r>
            <a:r>
              <a:rPr lang="zh-CN" altLang="en-US" dirty="0"/>
              <a:t>开发工具迁移</a:t>
            </a:r>
            <a:r>
              <a:rPr lang="en-US" altLang="zh-CN" dirty="0"/>
              <a:t>(</a:t>
            </a:r>
            <a:r>
              <a:rPr lang="zh-CN" altLang="en-US" dirty="0"/>
              <a:t>重构</a:t>
            </a:r>
            <a:r>
              <a:rPr lang="en-US" altLang="zh-CN" dirty="0" smtClean="0"/>
              <a:t>)rpm</a:t>
            </a:r>
            <a:r>
              <a:rPr lang="zh-CN" altLang="en-US" dirty="0"/>
              <a:t>包。</a:t>
            </a:r>
            <a:endParaRPr lang="en-US" altLang="zh-CN" dirty="0"/>
          </a:p>
          <a:p>
            <a:pPr>
              <a:buClr>
                <a:srgbClr val="C7000B"/>
              </a:buClr>
              <a:buFont typeface="Wingdings" pitchFamily="2" charset="2"/>
              <a:buChar char="u"/>
            </a:pPr>
            <a:endParaRPr lang="en-US" altLang="zh-CN" dirty="0"/>
          </a:p>
          <a:p>
            <a:pPr>
              <a:buClr>
                <a:srgbClr val="C7000B"/>
              </a:buClr>
              <a:buFont typeface="Wingdings" pitchFamily="2" charset="2"/>
              <a:buChar char="u"/>
            </a:pPr>
            <a:endParaRPr lang="en-US" altLang="zh-CN" dirty="0"/>
          </a:p>
        </p:txBody>
      </p:sp>
    </p:spTree>
    <p:extLst>
      <p:ext uri="{BB962C8B-B14F-4D97-AF65-F5344CB8AC3E}">
        <p14:creationId xmlns:p14="http://schemas.microsoft.com/office/powerpoint/2010/main" val="17428297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1281099" y="1268413"/>
            <a:ext cx="10943762" cy="5040311"/>
          </a:xfrm>
          <a:prstGeom prst="rect">
            <a:avLst/>
          </a:prstGeom>
          <a:gradFill>
            <a:gsLst>
              <a:gs pos="55000">
                <a:schemeClr val="bg1">
                  <a:lumMod val="75000"/>
                  <a:alpha val="20000"/>
                </a:schemeClr>
              </a:gs>
              <a:gs pos="100000">
                <a:schemeClr val="bg1">
                  <a:lumMod val="75000"/>
                  <a:alpha val="0"/>
                </a:scheme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0" name="矩形 19"/>
          <p:cNvSpPr/>
          <p:nvPr/>
        </p:nvSpPr>
        <p:spPr bwMode="auto">
          <a:xfrm>
            <a:off x="1171761" y="1268413"/>
            <a:ext cx="50520" cy="5040311"/>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1" name="矩形 20"/>
          <p:cNvSpPr/>
          <p:nvPr/>
        </p:nvSpPr>
        <p:spPr bwMode="auto">
          <a:xfrm>
            <a:off x="1121324" y="1268412"/>
            <a:ext cx="18000" cy="5040311"/>
          </a:xfrm>
          <a:prstGeom prst="rect">
            <a:avLst/>
          </a:prstGeom>
          <a:solidFill>
            <a:srgbClr val="C7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a:endParaRPr lang="zh-CN" altLang="en-US" sz="2400">
              <a:solidFill>
                <a:schemeClr val="lt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16" name="标题 1"/>
          <p:cNvSpPr txBox="1">
            <a:spLocks/>
          </p:cNvSpPr>
          <p:nvPr/>
        </p:nvSpPr>
        <p:spPr bwMode="auto">
          <a:xfrm>
            <a:off x="1260296" y="519063"/>
            <a:ext cx="10380842"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r>
              <a:rPr lang="zh-CN" altLang="en-US" sz="2800" dirty="0">
                <a:latin typeface="+mj-lt"/>
                <a:ea typeface="+mn-ea"/>
              </a:rPr>
              <a:t>更多信息</a:t>
            </a:r>
          </a:p>
        </p:txBody>
      </p:sp>
      <p:grpSp>
        <p:nvGrpSpPr>
          <p:cNvPr id="36" name="组合 35"/>
          <p:cNvGrpSpPr/>
          <p:nvPr/>
        </p:nvGrpSpPr>
        <p:grpSpPr>
          <a:xfrm>
            <a:off x="0" y="474074"/>
            <a:ext cx="1052924" cy="508968"/>
            <a:chOff x="0" y="474074"/>
            <a:chExt cx="1052924" cy="508968"/>
          </a:xfrm>
        </p:grpSpPr>
        <p:sp>
          <p:nvSpPr>
            <p:cNvPr id="37" name="Freeform 9"/>
            <p:cNvSpPr>
              <a:spLocks/>
            </p:cNvSpPr>
            <p:nvPr userDrawn="1"/>
          </p:nvSpPr>
          <p:spPr bwMode="auto">
            <a:xfrm>
              <a:off x="0" y="474074"/>
              <a:ext cx="952849" cy="508968"/>
            </a:xfrm>
            <a:custGeom>
              <a:avLst/>
              <a:gdLst/>
              <a:ahLst/>
              <a:cxnLst/>
              <a:rect l="l" t="t" r="r" b="b"/>
              <a:pathLst>
                <a:path w="952849" h="508968">
                  <a:moveTo>
                    <a:pt x="0" y="0"/>
                  </a:moveTo>
                  <a:lnTo>
                    <a:pt x="776637" y="0"/>
                  </a:lnTo>
                  <a:lnTo>
                    <a:pt x="952849" y="256033"/>
                  </a:lnTo>
                  <a:lnTo>
                    <a:pt x="776637" y="508968"/>
                  </a:lnTo>
                  <a:lnTo>
                    <a:pt x="0" y="508968"/>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38" name="Freeform 11"/>
            <p:cNvSpPr>
              <a:spLocks/>
            </p:cNvSpPr>
            <p:nvPr userDrawn="1"/>
          </p:nvSpPr>
          <p:spPr bwMode="auto">
            <a:xfrm>
              <a:off x="819561" y="474074"/>
              <a:ext cx="233363" cy="508968"/>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C7000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grpSp>
      <p:grpSp>
        <p:nvGrpSpPr>
          <p:cNvPr id="9" name="组合 8"/>
          <p:cNvGrpSpPr/>
          <p:nvPr/>
        </p:nvGrpSpPr>
        <p:grpSpPr>
          <a:xfrm>
            <a:off x="293330" y="556425"/>
            <a:ext cx="356161" cy="356161"/>
            <a:chOff x="4485904" y="3429000"/>
            <a:chExt cx="2003425" cy="2003425"/>
          </a:xfrm>
          <a:solidFill>
            <a:schemeClr val="bg1"/>
          </a:solidFill>
        </p:grpSpPr>
        <p:sp>
          <p:nvSpPr>
            <p:cNvPr id="10"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1"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文本占位符 1"/>
          <p:cNvSpPr txBox="1">
            <a:spLocks/>
          </p:cNvSpPr>
          <p:nvPr/>
        </p:nvSpPr>
        <p:spPr>
          <a:xfrm>
            <a:off x="1631951" y="1626747"/>
            <a:ext cx="10560049" cy="416799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Font typeface="Wingdings" pitchFamily="2" charset="2"/>
              <a:buNone/>
            </a:pPr>
            <a:r>
              <a:rPr lang="zh-CN" altLang="en-US" sz="2000" dirty="0" smtClean="0"/>
              <a:t>相关链接：</a:t>
            </a:r>
            <a:endParaRPr lang="en-US" altLang="zh-CN" sz="2000" dirty="0" smtClean="0"/>
          </a:p>
          <a:p>
            <a:pPr marL="0" indent="0">
              <a:buFont typeface="Wingdings" pitchFamily="2" charset="2"/>
              <a:buNone/>
            </a:pPr>
            <a:r>
              <a:rPr lang="zh-CN" altLang="en-US" sz="2000" dirty="0" smtClean="0"/>
              <a:t>鲲鹏社区首页：</a:t>
            </a:r>
            <a:r>
              <a:rPr lang="en-US" altLang="zh-CN" sz="2000" dirty="0" smtClean="0">
                <a:hlinkClick r:id="rId3"/>
              </a:rPr>
              <a:t>https://www.huaweicloud.com/kunpeng/</a:t>
            </a:r>
            <a:endParaRPr lang="en-US" altLang="zh-CN" sz="2000" dirty="0" smtClean="0"/>
          </a:p>
          <a:p>
            <a:pPr marL="0" indent="0">
              <a:buFont typeface="Wingdings" pitchFamily="2" charset="2"/>
              <a:buNone/>
            </a:pPr>
            <a:r>
              <a:rPr lang="zh-CN" altLang="en-US" sz="2000" dirty="0" smtClean="0"/>
              <a:t>鲲鹏软件栈：</a:t>
            </a:r>
            <a:r>
              <a:rPr lang="en-US" altLang="zh-CN" sz="2000" dirty="0" smtClean="0">
                <a:hlinkClick r:id="rId4"/>
              </a:rPr>
              <a:t>https://www.huaweicloud.com/kunpeng/software.html</a:t>
            </a:r>
            <a:endParaRPr lang="en-US" altLang="zh-CN" sz="2000" dirty="0" smtClean="0"/>
          </a:p>
          <a:p>
            <a:pPr marL="0" indent="0">
              <a:buFont typeface="Wingdings" pitchFamily="2" charset="2"/>
              <a:buNone/>
            </a:pPr>
            <a:r>
              <a:rPr lang="zh-CN" altLang="en-US" sz="2000" dirty="0" smtClean="0"/>
              <a:t>鲲鹏伙伴计划：</a:t>
            </a:r>
            <a:r>
              <a:rPr lang="en-US" altLang="zh-CN" sz="2000" dirty="0" smtClean="0">
                <a:hlinkClick r:id="rId5"/>
              </a:rPr>
              <a:t>https://www.huaweicloud.com/kunpeng/partners.html</a:t>
            </a:r>
            <a:endParaRPr lang="en-US" altLang="zh-CN" sz="2000" dirty="0" smtClean="0"/>
          </a:p>
          <a:p>
            <a:pPr marL="0" indent="0">
              <a:buFont typeface="Wingdings" pitchFamily="2" charset="2"/>
              <a:buNone/>
            </a:pPr>
            <a:r>
              <a:rPr lang="zh-CN" altLang="en-US" sz="2000" dirty="0" smtClean="0"/>
              <a:t>鲲鹏产品与云服务：</a:t>
            </a:r>
            <a:r>
              <a:rPr lang="en-US" altLang="zh-CN" sz="2000" dirty="0" smtClean="0">
                <a:hlinkClick r:id="rId6"/>
              </a:rPr>
              <a:t>https://www.huaweicloud.com/kunpeng/product.html</a:t>
            </a:r>
            <a:endParaRPr lang="en-US" altLang="zh-CN" sz="2000" dirty="0" smtClean="0"/>
          </a:p>
          <a:p>
            <a:pPr marL="0" indent="0">
              <a:buFont typeface="Wingdings" pitchFamily="2" charset="2"/>
              <a:buNone/>
            </a:pPr>
            <a:r>
              <a:rPr lang="zh-CN" altLang="en-US" sz="2000" dirty="0" smtClean="0"/>
              <a:t>鲲鹏解决方案：</a:t>
            </a:r>
            <a:r>
              <a:rPr lang="en-US" altLang="zh-CN" sz="2000" dirty="0" smtClean="0">
                <a:hlinkClick r:id="rId7"/>
              </a:rPr>
              <a:t>https://www.huaweicloud.com/kunpeng/solution.html</a:t>
            </a:r>
            <a:endParaRPr lang="en-US" altLang="zh-CN" sz="2000" dirty="0" smtClean="0"/>
          </a:p>
          <a:p>
            <a:pPr marL="0" indent="0">
              <a:buFont typeface="Wingdings" pitchFamily="2" charset="2"/>
              <a:buNone/>
            </a:pPr>
            <a:r>
              <a:rPr lang="zh-CN" altLang="en-US" sz="2000" dirty="0" smtClean="0"/>
              <a:t>鲲鹏论坛：</a:t>
            </a:r>
            <a:r>
              <a:rPr lang="en-US" altLang="zh-CN" sz="2000" dirty="0" smtClean="0">
                <a:hlinkClick r:id="rId8"/>
              </a:rPr>
              <a:t>https://bbs.huaweicloud.com/forum/forum-923-1.html</a:t>
            </a:r>
            <a:endParaRPr lang="en-US" altLang="zh-CN" sz="2000" dirty="0" smtClean="0"/>
          </a:p>
          <a:p>
            <a:pPr marL="0" indent="0">
              <a:buFont typeface="Wingdings" pitchFamily="2" charset="2"/>
              <a:buNone/>
            </a:pPr>
            <a:r>
              <a:rPr lang="zh-CN" altLang="en-US" sz="2000" dirty="0" smtClean="0"/>
              <a:t>鲲鹏计算产业：</a:t>
            </a:r>
            <a:r>
              <a:rPr lang="en-US" altLang="zh-CN" sz="2000" dirty="0" smtClean="0">
                <a:hlinkClick r:id="rId9"/>
              </a:rPr>
              <a:t>https://e.huawei.com/cn/kunpeng</a:t>
            </a:r>
            <a:endParaRPr lang="en-US" altLang="zh-CN" sz="2000" dirty="0" smtClean="0"/>
          </a:p>
          <a:p>
            <a:pPr marL="0" indent="0">
              <a:buFont typeface="Wingdings" pitchFamily="2" charset="2"/>
              <a:buNone/>
            </a:pPr>
            <a:endParaRPr lang="en-US" altLang="zh-CN" sz="2000" dirty="0" smtClean="0"/>
          </a:p>
          <a:p>
            <a:pPr marL="0" indent="0">
              <a:buFont typeface="Wingdings" pitchFamily="2" charset="2"/>
              <a:buNone/>
            </a:pPr>
            <a:endParaRPr lang="en-US" altLang="zh-CN" sz="2000" dirty="0" smtClean="0"/>
          </a:p>
          <a:p>
            <a:pPr marL="0" indent="0">
              <a:buFont typeface="Wingdings" pitchFamily="2" charset="2"/>
              <a:buNone/>
            </a:pPr>
            <a:endParaRPr lang="en-US" altLang="zh-CN" sz="2000" dirty="0"/>
          </a:p>
        </p:txBody>
      </p:sp>
    </p:spTree>
    <p:extLst>
      <p:ext uri="{BB962C8B-B14F-4D97-AF65-F5344CB8AC3E}">
        <p14:creationId xmlns:p14="http://schemas.microsoft.com/office/powerpoint/2010/main" val="78401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封面01">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ycukh4g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浅色 - CH.pptx" id="{3D04371C-1BE5-4CFE-BB34-5F60C1B596F8}" vid="{D25EDA31-7B2C-4094-971B-4E5AA49C901B}"/>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ycukh4g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0070C0"/>
          </a:solid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6比9浅色 - CH.pptx" id="{3D04371C-1BE5-4CFE-BB34-5F60C1B596F8}" vid="{01B87725-EA18-4333-BBA3-6918DC2C6E16}"/>
    </a:ext>
  </a:extLst>
</a:theme>
</file>

<file path=ppt/theme/theme5.xml><?xml version="1.0" encoding="utf-8"?>
<a:theme xmlns:a="http://schemas.openxmlformats.org/drawingml/2006/main" name="2_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人才生态发展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_dlc_ExpireDateSaved xmlns="http://schemas.microsoft.com/sharepoint/v3" xsi:nil="true"/>
    <_dlc_ExpireDate xmlns="http://schemas.microsoft.com/sharepoint/v3">2020-06-12T11:09:38+00:00</_dlc_Expire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9E5B3127B44349B78FD727452DFAC2" ma:contentTypeVersion="29" ma:contentTypeDescription="Create a new document." ma:contentTypeScope="" ma:versionID="cccf7e66ee49b8c0436f916ec2452e6e">
  <xsd:schema xmlns:xsd="http://www.w3.org/2001/XMLSchema" xmlns:xs="http://www.w3.org/2001/XMLSchema" xmlns:p="http://schemas.microsoft.com/office/2006/metadata/properties" xmlns:ns1="http://schemas.microsoft.com/sharepoint/v3" xmlns:ns2="7aa51747-ed92-435b-8e1c-824a5360ff01" targetNamespace="http://schemas.microsoft.com/office/2006/metadata/properties" ma:root="true" ma:fieldsID="c598f423682a0ad69b892cb92377ba01" ns1:_="" ns2:_="">
    <xsd:import namespace="http://schemas.microsoft.com/sharepoint/v3"/>
    <xsd:import namespace="7aa51747-ed92-435b-8e1c-824a5360ff01"/>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Exempt from Policy" ma:hidden="true" ma:internalName="_dlc_Exempt" ma:readOnly="true">
      <xsd:simpleType>
        <xsd:restriction base="dms:Unknown"/>
      </xsd:simpleType>
    </xsd:element>
    <xsd:element name="_dlc_ExpireDateSaved" ma:index="13" nillable="true" ma:displayName="Original Expiration Date" ma:hidden="true" ma:internalName="_dlc_ExpireDateSaved" ma:readOnly="true">
      <xsd:simpleType>
        <xsd:restriction base="dms:DateTime"/>
      </xsd:simpleType>
    </xsd:element>
    <xsd:element name="_dlc_ExpireDate" ma:index="14"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a51747-ed92-435b-8e1c-824a5360ff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p:Policy xmlns:p="office.server.policy" id="" local="true">
  <p:Name>Document</p:Name>
  <p:Description/>
  <p:Statement/>
  <p:PolicyItems>
    <p:PolicyItem featureId="Microsoft.Office.RecordsManagement.PolicyFeatures.Expiration" staticId="0x010100469E5B3127B44349B78FD727452DFAC2|1411912041" UniqueId="47338d8f-0d0b-4e83-bbb7-0c3ff6bbd1ee">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3</number>
                  <property>Modified</property>
                  <propertyId>28cf69c5-fa48-462a-b5cd-27b6f9d2bd5f</propertyId>
                  <period>months</period>
                </formula>
                <action type="action" id="Microsoft.Office.RecordsManagement.PolicyFeatures.Expiration.Action.Delete"/>
              </data>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3093B-232B-4C15-AB25-7F1FBE134870}">
  <ds:schemaRefs>
    <ds:schemaRef ds:uri="http://schemas.microsoft.com/sharepoint/v3"/>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7aa51747-ed92-435b-8e1c-824a5360ff01"/>
  </ds:schemaRefs>
</ds:datastoreItem>
</file>

<file path=customXml/itemProps2.xml><?xml version="1.0" encoding="utf-8"?>
<ds:datastoreItem xmlns:ds="http://schemas.openxmlformats.org/officeDocument/2006/customXml" ds:itemID="{CA4BB66B-9396-4339-9771-E0A8409BD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a51747-ed92-435b-8e1c-824a5360f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E31FE6-1E8E-48C8-AC2D-743AB2B3770E}">
  <ds:schemaRefs>
    <ds:schemaRef ds:uri="http://schemas.microsoft.com/sharepoint/events"/>
  </ds:schemaRefs>
</ds:datastoreItem>
</file>

<file path=customXml/itemProps4.xml><?xml version="1.0" encoding="utf-8"?>
<ds:datastoreItem xmlns:ds="http://schemas.openxmlformats.org/officeDocument/2006/customXml" ds:itemID="{EF0B4380-77FC-4993-94C8-00CD3B21EB5B}">
  <ds:schemaRefs>
    <ds:schemaRef ds:uri="office.server.policy"/>
  </ds:schemaRefs>
</ds:datastoreItem>
</file>

<file path=customXml/itemProps5.xml><?xml version="1.0" encoding="utf-8"?>
<ds:datastoreItem xmlns:ds="http://schemas.openxmlformats.org/officeDocument/2006/customXml" ds:itemID="{723E6701-3943-4A44-84F3-F772B5088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96045</TotalTime>
  <Words>16881</Words>
  <Application>Microsoft Office PowerPoint</Application>
  <PresentationFormat>宽屏</PresentationFormat>
  <Paragraphs>2034</Paragraphs>
  <Slides>103</Slides>
  <Notes>103</Notes>
  <HiddenSlides>0</HiddenSlides>
  <MMClips>0</MMClips>
  <ScaleCrop>false</ScaleCrop>
  <HeadingPairs>
    <vt:vector size="6" baseType="variant">
      <vt:variant>
        <vt:lpstr>已用的字体</vt:lpstr>
      </vt:variant>
      <vt:variant>
        <vt:i4>16</vt:i4>
      </vt:variant>
      <vt:variant>
        <vt:lpstr>主题</vt:lpstr>
      </vt:variant>
      <vt:variant>
        <vt:i4>9</vt:i4>
      </vt:variant>
      <vt:variant>
        <vt:lpstr>幻灯片标题</vt:lpstr>
      </vt:variant>
      <vt:variant>
        <vt:i4>103</vt:i4>
      </vt:variant>
    </vt:vector>
  </HeadingPairs>
  <TitlesOfParts>
    <vt:vector size="128" baseType="lpstr">
      <vt:lpstr>FrutigerNext LT Light</vt:lpstr>
      <vt:lpstr>FZLanTingHeiS-R-GB</vt:lpstr>
      <vt:lpstr>Helvetica Neue</vt:lpstr>
      <vt:lpstr>Huawei Sans</vt:lpstr>
      <vt:lpstr>Open Sans Light</vt:lpstr>
      <vt:lpstr>等线</vt:lpstr>
      <vt:lpstr>黑体</vt:lpstr>
      <vt:lpstr>宋体</vt:lpstr>
      <vt:lpstr>Microsoft YaHei</vt:lpstr>
      <vt:lpstr>Microsoft YaHei</vt:lpstr>
      <vt:lpstr>Arial</vt:lpstr>
      <vt:lpstr>Calibri</vt:lpstr>
      <vt:lpstr>FrutigerNext LT Medium</vt:lpstr>
      <vt:lpstr>FrutigerNext LT Regular</vt:lpstr>
      <vt:lpstr>Times New Roman</vt:lpstr>
      <vt:lpstr>Wingdings</vt:lpstr>
      <vt:lpstr>人才生态发展部-母版</vt:lpstr>
      <vt:lpstr>1_人才生态发展部-母版</vt:lpstr>
      <vt:lpstr>封面01</vt:lpstr>
      <vt:lpstr>自定义设计方案</vt:lpstr>
      <vt:lpstr>2_人才生态发展部-母版</vt:lpstr>
      <vt:lpstr>3_人才生态发展部-母版</vt:lpstr>
      <vt:lpstr>4_人才生态发展部-母版</vt:lpstr>
      <vt:lpstr>5_人才生态发展部-母版</vt:lpstr>
      <vt:lpstr>6_人才生态发展部-母版</vt:lpstr>
      <vt:lpstr>鲲鹏软件迁移</vt:lpstr>
      <vt:lpstr>PowerPoint 演示文稿</vt:lpstr>
      <vt:lpstr>PowerPoint 演示文稿</vt:lpstr>
      <vt:lpstr>PowerPoint 演示文稿</vt:lpstr>
      <vt:lpstr>PowerPoint 演示文稿</vt:lpstr>
      <vt:lpstr>计算技术栈与程序执行过程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Java从源码到可执行程序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Java迁移小结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z00223550</dc:creator>
  <cp:lastModifiedBy>Zhangyongzheng (Meegar)</cp:lastModifiedBy>
  <cp:revision>3009</cp:revision>
  <dcterms:created xsi:type="dcterms:W3CDTF">2003-08-21T06:48:56Z</dcterms:created>
  <dcterms:modified xsi:type="dcterms:W3CDTF">2020-07-13T12:30:55Z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(3)9qdZ2ZscwLBmdPoLujrhCbrSEPVj0by5tgyYUkcmMBlltPGumwYbQGZ14O+p2LUsgFAH1/3q
U2kxXcqMkBgT/2ArFCRQVENk0fK5s2Kcek5AginHCKayg5B/pTnKHfr/f/g6kUWEkpgULq4j
biaNBLmzknX0y+farmGBjeCnzPNzxZDG3Lmv9Hs+YNCPu2JzRMDaudU5QTYZh6E3d428QBhj
ukAPGWC0kgV5kFjCK6</vt:lpwstr>
  </property>
  <property fmtid="{D5CDD505-2E9C-101B-9397-08002B2CF9AE}" pid="18" name="_2015_ms_pID_7253431">
    <vt:lpwstr>dYbKFbLMlSnZeUlgq0UOgBDtf1NYNxfwefulgiOG5RCnJyLIDQCgtl
FIOr92vMXxOVkjS/UgdNO6OE1zW3CJpQjP8V76Ab71lRaVk+7ZgmmZfnz3cV/EYghBN+PQpg
B2u7dD7R2JhFb6k7vBEj+EhJXBtKbpb1xl/Y9W2JvA0r97pA+nqJghU9X7pM+AaJdjMbrvPq
aHuOVzl6SSzEoy1ZGkmWAclMypMaAkv7Eun9</vt:lpwstr>
  </property>
  <property fmtid="{D5CDD505-2E9C-101B-9397-08002B2CF9AE}" pid="19" name="_2015_ms_pID_7253432">
    <vt:lpwstr>mCalhRHh1XPi/MhT6cEBcJSEtMdvlNmoYCG4
Yauh/CTfDKvmrr7wUwd8VHjGNcLcgQ==</vt:lpwstr>
  </property>
  <property fmtid="{D5CDD505-2E9C-101B-9397-08002B2CF9AE}" pid="20" name="ContentTypeId">
    <vt:lpwstr>0x010100469E5B3127B44349B78FD727452DFAC2</vt:lpwstr>
  </property>
  <property fmtid="{D5CDD505-2E9C-101B-9397-08002B2CF9AE}" pid="21" name="_dlc_policyId">
    <vt:lpwstr>0x010100469E5B3127B44349B78FD727452DFAC2|1411912041</vt:lpwstr>
  </property>
  <property fmtid="{D5CDD505-2E9C-101B-9397-08002B2CF9AE}" pid="22" name="ItemRetentionFormula">
    <vt:lpwstr>&lt;formula id="Microsoft.Office.RecordsManagement.PolicyFeatures.Expiration.Formula.BuiltIn"&gt;&lt;number&gt;3&lt;/number&gt;&lt;property&gt;Modified&lt;/property&gt;&lt;propertyId&gt;28cf69c5-fa48-462a-b5cd-27b6f9d2bd5f&lt;/propertyId&gt;&lt;period&gt;months&lt;/period&gt;&lt;/formula&gt;</vt:lpwstr>
  </property>
  <property fmtid="{D5CDD505-2E9C-101B-9397-08002B2CF9AE}" pid="23" name="_readonly">
    <vt:lpwstr/>
  </property>
  <property fmtid="{D5CDD505-2E9C-101B-9397-08002B2CF9AE}" pid="24" name="_change">
    <vt:lpwstr/>
  </property>
  <property fmtid="{D5CDD505-2E9C-101B-9397-08002B2CF9AE}" pid="25" name="_full-control">
    <vt:lpwstr/>
  </property>
  <property fmtid="{D5CDD505-2E9C-101B-9397-08002B2CF9AE}" pid="26" name="sflag">
    <vt:lpwstr>1588750957</vt:lpwstr>
  </property>
</Properties>
</file>